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313" r:id="rId3"/>
    <p:sldId id="257" r:id="rId4"/>
    <p:sldId id="263" r:id="rId5"/>
    <p:sldId id="309" r:id="rId6"/>
    <p:sldId id="311" r:id="rId7"/>
    <p:sldId id="267" r:id="rId8"/>
    <p:sldId id="314" r:id="rId9"/>
    <p:sldId id="308" r:id="rId10"/>
  </p:sldIdLst>
  <p:sldSz cx="17068800" cy="9601200"/>
  <p:notesSz cx="9942513" cy="676116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Montserrat Medium" panose="020F0502020204030204" pitchFamily="34" charset="0"/>
      <p:regular r:id="rId20"/>
      <p:italic r:id="rId21"/>
    </p:embeddedFont>
    <p:embeddedFont>
      <p:font typeface="Montserrat SemiBold" pitchFamily="2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lan" initials="R" lastIdx="1" clrIdx="0">
    <p:extLst>
      <p:ext uri="{19B8F6BF-5375-455C-9EA6-DF929625EA0E}">
        <p15:presenceInfo xmlns:p15="http://schemas.microsoft.com/office/powerpoint/2012/main" userId="Rus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CF4520"/>
    <a:srgbClr val="69B3E7"/>
    <a:srgbClr val="694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07" autoAdjust="0"/>
  </p:normalViewPr>
  <p:slideViewPr>
    <p:cSldViewPr>
      <p:cViewPr varScale="1">
        <p:scale>
          <a:sx n="76" d="100"/>
          <a:sy n="76" d="100"/>
        </p:scale>
        <p:origin x="80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F554B-AD2C-47FB-85D1-04C9F97FE89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1BB1D5-CA76-4766-BDA6-357AF8836431}">
      <dgm:prSet phldrT="[Текст]"/>
      <dgm:spPr>
        <a:solidFill>
          <a:srgbClr val="0033A0"/>
        </a:solidFill>
        <a:ln>
          <a:noFill/>
        </a:ln>
      </dgm:spPr>
      <dgm:t>
        <a:bodyPr/>
        <a:lstStyle/>
        <a:p>
          <a:r>
            <a:rPr lang="ru-RU" dirty="0">
              <a:latin typeface="Montserrat SemiBold" panose="00000700000000000000" pitchFamily="2" charset="-52"/>
            </a:rPr>
            <a:t>Инвалиды</a:t>
          </a:r>
        </a:p>
      </dgm:t>
    </dgm:pt>
    <dgm:pt modelId="{1EC114F9-00F8-4B26-BDA6-76F3C04A8D20}" type="parTrans" cxnId="{658921A0-0B2A-44A9-9CC8-0C01C4C8196A}">
      <dgm:prSet/>
      <dgm:spPr/>
      <dgm:t>
        <a:bodyPr/>
        <a:lstStyle/>
        <a:p>
          <a:endParaRPr lang="ru-RU"/>
        </a:p>
      </dgm:t>
    </dgm:pt>
    <dgm:pt modelId="{DB2A05B2-4772-408D-A9C2-1DDBFB0FA8CD}" type="sibTrans" cxnId="{658921A0-0B2A-44A9-9CC8-0C01C4C8196A}">
      <dgm:prSet/>
      <dgm:spPr/>
      <dgm:t>
        <a:bodyPr/>
        <a:lstStyle/>
        <a:p>
          <a:endParaRPr lang="ru-RU"/>
        </a:p>
      </dgm:t>
    </dgm:pt>
    <dgm:pt modelId="{93C9F874-9191-432F-A88D-F5A110E813DA}">
      <dgm:prSet phldrT="[Текст]"/>
      <dgm:spPr>
        <a:solidFill>
          <a:srgbClr val="0033A0"/>
        </a:solidFill>
        <a:ln>
          <a:noFill/>
        </a:ln>
      </dgm:spPr>
      <dgm:t>
        <a:bodyPr/>
        <a:lstStyle/>
        <a:p>
          <a:r>
            <a:rPr lang="ru-RU" dirty="0">
              <a:latin typeface="Montserrat SemiBold" panose="00000700000000000000" pitchFamily="2" charset="-52"/>
            </a:rPr>
            <a:t>Призывники</a:t>
          </a:r>
        </a:p>
      </dgm:t>
    </dgm:pt>
    <dgm:pt modelId="{856A4DC6-A7E4-4B2D-BE2E-CAB9C53E7481}" type="parTrans" cxnId="{D0CA4831-E9E8-4DCE-AC47-66671777117E}">
      <dgm:prSet/>
      <dgm:spPr/>
      <dgm:t>
        <a:bodyPr/>
        <a:lstStyle/>
        <a:p>
          <a:endParaRPr lang="ru-RU"/>
        </a:p>
      </dgm:t>
    </dgm:pt>
    <dgm:pt modelId="{381300EC-48C2-4D72-8D04-24B0DCD86FA2}" type="sibTrans" cxnId="{D0CA4831-E9E8-4DCE-AC47-66671777117E}">
      <dgm:prSet/>
      <dgm:spPr/>
      <dgm:t>
        <a:bodyPr/>
        <a:lstStyle/>
        <a:p>
          <a:endParaRPr lang="ru-RU"/>
        </a:p>
      </dgm:t>
    </dgm:pt>
    <dgm:pt modelId="{9BF16C0B-231E-4534-A7D8-DD04EF565324}">
      <dgm:prSet phldrT="[Текст]"/>
      <dgm:spPr>
        <a:solidFill>
          <a:srgbClr val="0033A0"/>
        </a:solidFill>
        <a:ln>
          <a:noFill/>
        </a:ln>
      </dgm:spPr>
      <dgm:t>
        <a:bodyPr/>
        <a:lstStyle/>
        <a:p>
          <a:r>
            <a:rPr lang="ru-RU" dirty="0">
              <a:latin typeface="Montserrat SemiBold" panose="00000700000000000000" pitchFamily="2" charset="-52"/>
            </a:rPr>
            <a:t>Школьники</a:t>
          </a:r>
        </a:p>
      </dgm:t>
    </dgm:pt>
    <dgm:pt modelId="{441AC40C-EA8C-4ADA-A1E9-3E3728D80D6E}" type="parTrans" cxnId="{8B7ACBE1-FB50-48C0-97EE-21F02F877719}">
      <dgm:prSet/>
      <dgm:spPr/>
      <dgm:t>
        <a:bodyPr/>
        <a:lstStyle/>
        <a:p>
          <a:endParaRPr lang="ru-RU"/>
        </a:p>
      </dgm:t>
    </dgm:pt>
    <dgm:pt modelId="{7BC511BD-178C-476A-8394-519BC97646F8}" type="sibTrans" cxnId="{8B7ACBE1-FB50-48C0-97EE-21F02F877719}">
      <dgm:prSet/>
      <dgm:spPr/>
      <dgm:t>
        <a:bodyPr/>
        <a:lstStyle/>
        <a:p>
          <a:endParaRPr lang="ru-RU"/>
        </a:p>
      </dgm:t>
    </dgm:pt>
    <dgm:pt modelId="{CC9F137C-86AA-428E-9382-B7AD5C841160}" type="pres">
      <dgm:prSet presAssocID="{E21F554B-AD2C-47FB-85D1-04C9F97FE891}" presName="Name0" presStyleCnt="0">
        <dgm:presLayoutVars>
          <dgm:dir/>
          <dgm:resizeHandles val="exact"/>
        </dgm:presLayoutVars>
      </dgm:prSet>
      <dgm:spPr/>
    </dgm:pt>
    <dgm:pt modelId="{FD33334F-D8AD-4D10-9A42-2E9DD6A77BD1}" type="pres">
      <dgm:prSet presAssocID="{231BB1D5-CA76-4766-BDA6-357AF8836431}" presName="composite" presStyleCnt="0"/>
      <dgm:spPr/>
    </dgm:pt>
    <dgm:pt modelId="{A56577CB-8493-411F-B235-56C66F4AAC18}" type="pres">
      <dgm:prSet presAssocID="{231BB1D5-CA76-4766-BDA6-357AF8836431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6636EC7-314A-4A26-A8AB-F37A31AD090B}" type="pres">
      <dgm:prSet presAssocID="{231BB1D5-CA76-4766-BDA6-357AF8836431}" presName="wedgeRectCallout1" presStyleLbl="node1" presStyleIdx="0" presStyleCnt="3">
        <dgm:presLayoutVars>
          <dgm:bulletEnabled val="1"/>
        </dgm:presLayoutVars>
      </dgm:prSet>
      <dgm:spPr/>
    </dgm:pt>
    <dgm:pt modelId="{9FA9DCBF-D165-463C-8B32-A608B6A1757D}" type="pres">
      <dgm:prSet presAssocID="{DB2A05B2-4772-408D-A9C2-1DDBFB0FA8CD}" presName="sibTrans" presStyleCnt="0"/>
      <dgm:spPr/>
    </dgm:pt>
    <dgm:pt modelId="{B097C847-8A59-48F6-AB69-E4379BBFAB5B}" type="pres">
      <dgm:prSet presAssocID="{93C9F874-9191-432F-A88D-F5A110E813DA}" presName="composite" presStyleCnt="0"/>
      <dgm:spPr/>
    </dgm:pt>
    <dgm:pt modelId="{D385A1E5-40E4-4C8E-8C5A-1225A126DD72}" type="pres">
      <dgm:prSet presAssocID="{93C9F874-9191-432F-A88D-F5A110E813DA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7F82093-0E45-4EED-B226-7E0E9F0567B8}" type="pres">
      <dgm:prSet presAssocID="{93C9F874-9191-432F-A88D-F5A110E813DA}" presName="wedgeRectCallout1" presStyleLbl="node1" presStyleIdx="1" presStyleCnt="3">
        <dgm:presLayoutVars>
          <dgm:bulletEnabled val="1"/>
        </dgm:presLayoutVars>
      </dgm:prSet>
      <dgm:spPr/>
    </dgm:pt>
    <dgm:pt modelId="{B8344A80-EE25-45B7-8A23-C9E70417B8AD}" type="pres">
      <dgm:prSet presAssocID="{381300EC-48C2-4D72-8D04-24B0DCD86FA2}" presName="sibTrans" presStyleCnt="0"/>
      <dgm:spPr/>
    </dgm:pt>
    <dgm:pt modelId="{8E34A33F-E1B1-43C1-8B1D-5E16C84F4112}" type="pres">
      <dgm:prSet presAssocID="{9BF16C0B-231E-4534-A7D8-DD04EF565324}" presName="composite" presStyleCnt="0"/>
      <dgm:spPr/>
    </dgm:pt>
    <dgm:pt modelId="{E87FC7C9-5AF6-41C9-BBF8-78268672BE26}" type="pres">
      <dgm:prSet presAssocID="{9BF16C0B-231E-4534-A7D8-DD04EF565324}" presName="rect1" presStyleLbl="bgImgPlace1" presStyleIdx="2" presStyleCnt="3"/>
      <dgm:spPr>
        <a:blipFill>
          <a:blip xmlns:r="http://schemas.openxmlformats.org/officeDocument/2006/relationships" r:embed="rId3"/>
          <a:srcRect/>
          <a:stretch>
            <a:fillRect l="-10000" r="-10000"/>
          </a:stretch>
        </a:blipFill>
      </dgm:spPr>
    </dgm:pt>
    <dgm:pt modelId="{6D7C4501-692A-443A-AE97-3362AC5C01C4}" type="pres">
      <dgm:prSet presAssocID="{9BF16C0B-231E-4534-A7D8-DD04EF565324}" presName="wedgeRectCallout1" presStyleLbl="node1" presStyleIdx="2" presStyleCnt="3" custLinFactNeighborX="390" custLinFactNeighborY="7985">
        <dgm:presLayoutVars>
          <dgm:bulletEnabled val="1"/>
        </dgm:presLayoutVars>
      </dgm:prSet>
      <dgm:spPr/>
    </dgm:pt>
  </dgm:ptLst>
  <dgm:cxnLst>
    <dgm:cxn modelId="{018CDE1C-D464-493F-862F-50B0DE062749}" type="presOf" srcId="{93C9F874-9191-432F-A88D-F5A110E813DA}" destId="{47F82093-0E45-4EED-B226-7E0E9F0567B8}" srcOrd="0" destOrd="0" presId="urn:microsoft.com/office/officeart/2008/layout/BendingPictureCaptionList"/>
    <dgm:cxn modelId="{28E00F24-64F4-4C91-B135-43D9F1867BFC}" type="presOf" srcId="{E21F554B-AD2C-47FB-85D1-04C9F97FE891}" destId="{CC9F137C-86AA-428E-9382-B7AD5C841160}" srcOrd="0" destOrd="0" presId="urn:microsoft.com/office/officeart/2008/layout/BendingPictureCaptionList"/>
    <dgm:cxn modelId="{D0CA4831-E9E8-4DCE-AC47-66671777117E}" srcId="{E21F554B-AD2C-47FB-85D1-04C9F97FE891}" destId="{93C9F874-9191-432F-A88D-F5A110E813DA}" srcOrd="1" destOrd="0" parTransId="{856A4DC6-A7E4-4B2D-BE2E-CAB9C53E7481}" sibTransId="{381300EC-48C2-4D72-8D04-24B0DCD86FA2}"/>
    <dgm:cxn modelId="{AD6A8261-B399-43B6-A4A3-B5B73B788DE2}" type="presOf" srcId="{9BF16C0B-231E-4534-A7D8-DD04EF565324}" destId="{6D7C4501-692A-443A-AE97-3362AC5C01C4}" srcOrd="0" destOrd="0" presId="urn:microsoft.com/office/officeart/2008/layout/BendingPictureCaptionList"/>
    <dgm:cxn modelId="{658921A0-0B2A-44A9-9CC8-0C01C4C8196A}" srcId="{E21F554B-AD2C-47FB-85D1-04C9F97FE891}" destId="{231BB1D5-CA76-4766-BDA6-357AF8836431}" srcOrd="0" destOrd="0" parTransId="{1EC114F9-00F8-4B26-BDA6-76F3C04A8D20}" sibTransId="{DB2A05B2-4772-408D-A9C2-1DDBFB0FA8CD}"/>
    <dgm:cxn modelId="{D9409EAE-C72F-462C-A4C3-BFBD777D6E3B}" type="presOf" srcId="{231BB1D5-CA76-4766-BDA6-357AF8836431}" destId="{B6636EC7-314A-4A26-A8AB-F37A31AD090B}" srcOrd="0" destOrd="0" presId="urn:microsoft.com/office/officeart/2008/layout/BendingPictureCaptionList"/>
    <dgm:cxn modelId="{8B7ACBE1-FB50-48C0-97EE-21F02F877719}" srcId="{E21F554B-AD2C-47FB-85D1-04C9F97FE891}" destId="{9BF16C0B-231E-4534-A7D8-DD04EF565324}" srcOrd="2" destOrd="0" parTransId="{441AC40C-EA8C-4ADA-A1E9-3E3728D80D6E}" sibTransId="{7BC511BD-178C-476A-8394-519BC97646F8}"/>
    <dgm:cxn modelId="{A63B9B63-18FE-4715-8677-9F53A1E42738}" type="presParOf" srcId="{CC9F137C-86AA-428E-9382-B7AD5C841160}" destId="{FD33334F-D8AD-4D10-9A42-2E9DD6A77BD1}" srcOrd="0" destOrd="0" presId="urn:microsoft.com/office/officeart/2008/layout/BendingPictureCaptionList"/>
    <dgm:cxn modelId="{5AFF204C-D5FA-41E9-99EE-BE403E7E2C2F}" type="presParOf" srcId="{FD33334F-D8AD-4D10-9A42-2E9DD6A77BD1}" destId="{A56577CB-8493-411F-B235-56C66F4AAC18}" srcOrd="0" destOrd="0" presId="urn:microsoft.com/office/officeart/2008/layout/BendingPictureCaptionList"/>
    <dgm:cxn modelId="{684C4322-DE4A-4E0C-952D-0CFA087A62C6}" type="presParOf" srcId="{FD33334F-D8AD-4D10-9A42-2E9DD6A77BD1}" destId="{B6636EC7-314A-4A26-A8AB-F37A31AD090B}" srcOrd="1" destOrd="0" presId="urn:microsoft.com/office/officeart/2008/layout/BendingPictureCaptionList"/>
    <dgm:cxn modelId="{6598D45C-5E3B-4E19-9972-90C95B3AE67F}" type="presParOf" srcId="{CC9F137C-86AA-428E-9382-B7AD5C841160}" destId="{9FA9DCBF-D165-463C-8B32-A608B6A1757D}" srcOrd="1" destOrd="0" presId="urn:microsoft.com/office/officeart/2008/layout/BendingPictureCaptionList"/>
    <dgm:cxn modelId="{575A10D9-5930-4801-897A-244E3A9003C1}" type="presParOf" srcId="{CC9F137C-86AA-428E-9382-B7AD5C841160}" destId="{B097C847-8A59-48F6-AB69-E4379BBFAB5B}" srcOrd="2" destOrd="0" presId="urn:microsoft.com/office/officeart/2008/layout/BendingPictureCaptionList"/>
    <dgm:cxn modelId="{5FB2A319-11C8-4A70-B8EB-51134C6DFCC9}" type="presParOf" srcId="{B097C847-8A59-48F6-AB69-E4379BBFAB5B}" destId="{D385A1E5-40E4-4C8E-8C5A-1225A126DD72}" srcOrd="0" destOrd="0" presId="urn:microsoft.com/office/officeart/2008/layout/BendingPictureCaptionList"/>
    <dgm:cxn modelId="{74E1E307-193B-4E55-A9AE-C54B58518EF7}" type="presParOf" srcId="{B097C847-8A59-48F6-AB69-E4379BBFAB5B}" destId="{47F82093-0E45-4EED-B226-7E0E9F0567B8}" srcOrd="1" destOrd="0" presId="urn:microsoft.com/office/officeart/2008/layout/BendingPictureCaptionList"/>
    <dgm:cxn modelId="{E415C6EB-87C2-4358-AD83-217320E5A2DA}" type="presParOf" srcId="{CC9F137C-86AA-428E-9382-B7AD5C841160}" destId="{B8344A80-EE25-45B7-8A23-C9E70417B8AD}" srcOrd="3" destOrd="0" presId="urn:microsoft.com/office/officeart/2008/layout/BendingPictureCaptionList"/>
    <dgm:cxn modelId="{91D96D77-303C-4D0B-A6FC-4C580C646C79}" type="presParOf" srcId="{CC9F137C-86AA-428E-9382-B7AD5C841160}" destId="{8E34A33F-E1B1-43C1-8B1D-5E16C84F4112}" srcOrd="4" destOrd="0" presId="urn:microsoft.com/office/officeart/2008/layout/BendingPictureCaptionList"/>
    <dgm:cxn modelId="{5F2F2638-610D-4D2A-97D9-33CDDF442D8D}" type="presParOf" srcId="{8E34A33F-E1B1-43C1-8B1D-5E16C84F4112}" destId="{E87FC7C9-5AF6-41C9-BBF8-78268672BE26}" srcOrd="0" destOrd="0" presId="urn:microsoft.com/office/officeart/2008/layout/BendingPictureCaptionList"/>
    <dgm:cxn modelId="{EBDF1572-7F1A-487E-A00A-119C41721B55}" type="presParOf" srcId="{8E34A33F-E1B1-43C1-8B1D-5E16C84F4112}" destId="{6D7C4501-692A-443A-AE97-3362AC5C01C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77CB-8493-411F-B235-56C66F4AAC18}">
      <dsp:nvSpPr>
        <dsp:cNvPr id="0" name=""/>
        <dsp:cNvSpPr/>
      </dsp:nvSpPr>
      <dsp:spPr>
        <a:xfrm>
          <a:off x="1142576" y="1866"/>
          <a:ext cx="2310593" cy="18484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36EC7-314A-4A26-A8AB-F37A31AD090B}">
      <dsp:nvSpPr>
        <dsp:cNvPr id="0" name=""/>
        <dsp:cNvSpPr/>
      </dsp:nvSpPr>
      <dsp:spPr>
        <a:xfrm>
          <a:off x="1350529" y="1665494"/>
          <a:ext cx="2056428" cy="646966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3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Montserrat SemiBold" panose="00000700000000000000" pitchFamily="2" charset="-52"/>
            </a:rPr>
            <a:t>Инвалиды</a:t>
          </a:r>
        </a:p>
      </dsp:txBody>
      <dsp:txXfrm>
        <a:off x="1350529" y="1665494"/>
        <a:ext cx="2056428" cy="646966"/>
      </dsp:txXfrm>
    </dsp:sp>
    <dsp:sp modelId="{D385A1E5-40E4-4C8E-8C5A-1225A126DD72}">
      <dsp:nvSpPr>
        <dsp:cNvPr id="0" name=""/>
        <dsp:cNvSpPr/>
      </dsp:nvSpPr>
      <dsp:spPr>
        <a:xfrm>
          <a:off x="3684229" y="1866"/>
          <a:ext cx="2310593" cy="184847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2093-0E45-4EED-B226-7E0E9F0567B8}">
      <dsp:nvSpPr>
        <dsp:cNvPr id="0" name=""/>
        <dsp:cNvSpPr/>
      </dsp:nvSpPr>
      <dsp:spPr>
        <a:xfrm>
          <a:off x="3892183" y="1665494"/>
          <a:ext cx="2056428" cy="646966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3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Montserrat SemiBold" panose="00000700000000000000" pitchFamily="2" charset="-52"/>
            </a:rPr>
            <a:t>Призывники</a:t>
          </a:r>
        </a:p>
      </dsp:txBody>
      <dsp:txXfrm>
        <a:off x="3892183" y="1665494"/>
        <a:ext cx="2056428" cy="646966"/>
      </dsp:txXfrm>
    </dsp:sp>
    <dsp:sp modelId="{E87FC7C9-5AF6-41C9-BBF8-78268672BE26}">
      <dsp:nvSpPr>
        <dsp:cNvPr id="0" name=""/>
        <dsp:cNvSpPr/>
      </dsp:nvSpPr>
      <dsp:spPr>
        <a:xfrm>
          <a:off x="2413403" y="2543519"/>
          <a:ext cx="2310593" cy="1848475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C4501-692A-443A-AE97-3362AC5C01C4}">
      <dsp:nvSpPr>
        <dsp:cNvPr id="0" name=""/>
        <dsp:cNvSpPr/>
      </dsp:nvSpPr>
      <dsp:spPr>
        <a:xfrm>
          <a:off x="2629376" y="4209013"/>
          <a:ext cx="2056428" cy="646966"/>
        </a:xfrm>
        <a:prstGeom prst="wedgeRectCallout">
          <a:avLst>
            <a:gd name="adj1" fmla="val 20250"/>
            <a:gd name="adj2" fmla="val -60700"/>
          </a:avLst>
        </a:prstGeom>
        <a:solidFill>
          <a:srgbClr val="0033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Montserrat SemiBold" panose="00000700000000000000" pitchFamily="2" charset="-52"/>
            </a:rPr>
            <a:t>Школьники</a:t>
          </a:r>
        </a:p>
      </dsp:txBody>
      <dsp:txXfrm>
        <a:off x="2629376" y="4209013"/>
        <a:ext cx="2056428" cy="64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238" cy="338729"/>
          </a:xfrm>
          <a:prstGeom prst="rect">
            <a:avLst/>
          </a:prstGeom>
        </p:spPr>
        <p:txBody>
          <a:bodyPr vert="horz" lIns="57269" tIns="28634" rIns="57269" bIns="28634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02" y="0"/>
            <a:ext cx="4309162" cy="338729"/>
          </a:xfrm>
          <a:prstGeom prst="rect">
            <a:avLst/>
          </a:prstGeom>
        </p:spPr>
        <p:txBody>
          <a:bodyPr vert="horz" lIns="57269" tIns="28634" rIns="57269" bIns="28634" rtlCol="0"/>
          <a:lstStyle>
            <a:lvl1pPr algn="r">
              <a:defRPr sz="800"/>
            </a:lvl1pPr>
          </a:lstStyle>
          <a:p>
            <a:fld id="{BC1CA497-366B-4071-B4C5-DF59147C7406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44550"/>
            <a:ext cx="4056063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7269" tIns="28634" rIns="57269" bIns="286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67" y="3254258"/>
            <a:ext cx="7954380" cy="2661760"/>
          </a:xfrm>
          <a:prstGeom prst="rect">
            <a:avLst/>
          </a:prstGeom>
        </p:spPr>
        <p:txBody>
          <a:bodyPr vert="horz" lIns="57269" tIns="28634" rIns="57269" bIns="2863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2434"/>
            <a:ext cx="4308238" cy="338729"/>
          </a:xfrm>
          <a:prstGeom prst="rect">
            <a:avLst/>
          </a:prstGeom>
        </p:spPr>
        <p:txBody>
          <a:bodyPr vert="horz" lIns="57269" tIns="28634" rIns="57269" bIns="28634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02" y="6422434"/>
            <a:ext cx="4309162" cy="338729"/>
          </a:xfrm>
          <a:prstGeom prst="rect">
            <a:avLst/>
          </a:prstGeom>
        </p:spPr>
        <p:txBody>
          <a:bodyPr vert="horz" lIns="57269" tIns="28634" rIns="57269" bIns="28634" rtlCol="0" anchor="b"/>
          <a:lstStyle>
            <a:lvl1pPr algn="r">
              <a:defRPr sz="800"/>
            </a:lvl1pPr>
          </a:lstStyle>
          <a:p>
            <a:fld id="{D44369DF-9933-41BD-BC63-2021E3725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2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369DF-9933-41BD-BC63-2021E37256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1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369DF-9933-41BD-BC63-2021E37256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8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369DF-9933-41BD-BC63-2021E37256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5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369DF-9933-41BD-BC63-2021E37256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9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0160" y="2976372"/>
            <a:ext cx="14508480" cy="2016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60320" y="5376672"/>
            <a:ext cx="1194816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F451F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339F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F451F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339F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53440" y="2208276"/>
            <a:ext cx="7424928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790432" y="2208276"/>
            <a:ext cx="7424928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F451F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520415" y="339852"/>
            <a:ext cx="1098803" cy="431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301483"/>
            <a:ext cx="2357627" cy="2299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700504" y="0"/>
            <a:ext cx="2368296" cy="1851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79704" y="2621279"/>
            <a:ext cx="6152388" cy="4850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339F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F451F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F451F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3621286"/>
            <a:ext cx="12801600" cy="1292662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517065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" y="8929116"/>
            <a:ext cx="3925824" cy="276999"/>
          </a:xfrm>
        </p:spPr>
        <p:txBody>
          <a:bodyPr/>
          <a:lstStyle/>
          <a:p>
            <a:fld id="{ABD06175-79F4-4745-8152-1EF44FEEA59C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03392" y="8929116"/>
            <a:ext cx="546201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6403573" y="9242561"/>
            <a:ext cx="152400" cy="369332"/>
          </a:xfrm>
        </p:spPr>
        <p:txBody>
          <a:bodyPr/>
          <a:lstStyle/>
          <a:p>
            <a:fld id="{D3F528C4-0618-4F3C-9E05-FE3F5E127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6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520415" y="339852"/>
            <a:ext cx="1098803" cy="431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301483"/>
            <a:ext cx="2357627" cy="22997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700504" y="0"/>
            <a:ext cx="2368296" cy="18514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53407" y="3617417"/>
            <a:ext cx="776198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339F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3440" y="2208276"/>
            <a:ext cx="15361920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03392" y="8929116"/>
            <a:ext cx="5462016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53440" y="8929116"/>
            <a:ext cx="3925824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403573" y="9242561"/>
            <a:ext cx="152400" cy="212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CF451F"/>
                </a:solidFill>
                <a:latin typeface="Montserrat"/>
                <a:cs typeface="Montserrat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4409694" cy="96392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42360" y="12700"/>
            <a:ext cx="13426440" cy="9601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48200" y="3449820"/>
            <a:ext cx="1211059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3310">
              <a:lnSpc>
                <a:spcPct val="100000"/>
              </a:lnSpc>
              <a:spcBef>
                <a:spcPts val="100"/>
              </a:spcBef>
            </a:pPr>
            <a:r>
              <a:rPr lang="ru-RU" sz="3600" spc="-60" dirty="0"/>
              <a:t>Модернизация службы занятости населения Владимирской области:</a:t>
            </a:r>
            <a:br>
              <a:rPr lang="ru-RU" sz="3600" spc="-60" dirty="0"/>
            </a:br>
            <a:r>
              <a:rPr lang="ru-RU" sz="3600" spc="-60" dirty="0"/>
              <a:t>активность, вовлеченность, профессионализм.</a:t>
            </a:r>
            <a:endParaRPr sz="3600" spc="-60" dirty="0"/>
          </a:p>
        </p:txBody>
      </p:sp>
      <p:sp>
        <p:nvSpPr>
          <p:cNvPr id="7" name="object 7"/>
          <p:cNvSpPr/>
          <p:nvPr/>
        </p:nvSpPr>
        <p:spPr>
          <a:xfrm>
            <a:off x="9279255" y="566927"/>
            <a:ext cx="1216152" cy="478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54200" y="569200"/>
            <a:ext cx="1267968" cy="588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64397" y="6974153"/>
            <a:ext cx="6518403" cy="116826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lang="ru-RU" sz="2400" spc="-20" dirty="0">
                <a:solidFill>
                  <a:srgbClr val="56B6E7"/>
                </a:solidFill>
                <a:latin typeface="Montserrat Medium"/>
                <a:cs typeface="Montserrat Medium"/>
              </a:rPr>
              <a:t>Мария Мальцева</a:t>
            </a:r>
            <a:endParaRPr sz="2400" dirty="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lang="ru-RU" sz="2000" dirty="0">
                <a:solidFill>
                  <a:srgbClr val="56B6E7"/>
                </a:solidFill>
                <a:latin typeface="Montserrat"/>
                <a:cs typeface="Montserrat"/>
              </a:rPr>
              <a:t>Заместитель директора Департамента труда и занятости Владимирской области</a:t>
            </a:r>
            <a:endParaRPr sz="2000" dirty="0">
              <a:latin typeface="Montserrat"/>
              <a:cs typeface="Montserra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99" y="446774"/>
            <a:ext cx="789736" cy="789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42642" y="546008"/>
            <a:ext cx="217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33A0"/>
                </a:solidFill>
                <a:latin typeface="Montserrat SemiBold" panose="00000700000000000000" pitchFamily="2" charset="-52"/>
              </a:rPr>
              <a:t>ВЛАДИМИРСКАЯ</a:t>
            </a:r>
          </a:p>
          <a:p>
            <a:r>
              <a:rPr lang="ru-RU" sz="1600" dirty="0">
                <a:solidFill>
                  <a:srgbClr val="0033A0"/>
                </a:solidFill>
                <a:latin typeface="Montserrat SemiBold" panose="00000700000000000000" pitchFamily="2" charset="-52"/>
              </a:rPr>
              <a:t>ОБЛАСТЬ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47A7AEC-6937-41BB-80E6-8E31E7FE2ED7}"/>
              </a:ext>
            </a:extLst>
          </p:cNvPr>
          <p:cNvSpPr/>
          <p:nvPr/>
        </p:nvSpPr>
        <p:spPr>
          <a:xfrm>
            <a:off x="423376" y="5860811"/>
            <a:ext cx="3466092" cy="2333781"/>
          </a:xfrm>
          <a:prstGeom prst="roundRect">
            <a:avLst>
              <a:gd name="adj" fmla="val 10000"/>
            </a:avLst>
          </a:prstGeom>
          <a:solidFill>
            <a:srgbClr val="0033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800" dirty="0">
              <a:latin typeface="Montserrat SemiBold" panose="00000700000000000000" pitchFamily="2" charset="-52"/>
            </a:endParaRPr>
          </a:p>
          <a:p>
            <a:pPr algn="ctr"/>
            <a:r>
              <a:rPr lang="ru-RU" sz="2400" dirty="0">
                <a:latin typeface="Montserrat SemiBold" panose="00000700000000000000" pitchFamily="2" charset="-52"/>
              </a:rPr>
              <a:t>Рабочая группа по модернизации</a:t>
            </a:r>
          </a:p>
        </p:txBody>
      </p:sp>
      <p:pic>
        <p:nvPicPr>
          <p:cNvPr id="1028" name="Picture 4" descr="https://st.depositphotos.com/3280405/4480/i/950/depositphotos_44803035-stock-photo-business-team-working-on-business.jpg">
            <a:extLst>
              <a:ext uri="{FF2B5EF4-FFF2-40B4-BE49-F238E27FC236}">
                <a16:creationId xmlns:a16="http://schemas.microsoft.com/office/drawing/2014/main" id="{69188F29-ED4D-4014-BB7C-54D059F3C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7" y="3278632"/>
            <a:ext cx="3106488" cy="20709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9.userapi.com/c854416/v854416442/2351a3/tUhk09259vA.jpg">
            <a:extLst>
              <a:ext uri="{FF2B5EF4-FFF2-40B4-BE49-F238E27FC236}">
                <a16:creationId xmlns:a16="http://schemas.microsoft.com/office/drawing/2014/main" id="{8F014133-914D-4FFE-9506-1D2AF542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937" y="1999106"/>
            <a:ext cx="3350662" cy="22356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838088" y="1863042"/>
            <a:ext cx="0" cy="18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s://st33.stblizko.ru/images/product/392/077/043_original.jpg">
            <a:extLst>
              <a:ext uri="{FF2B5EF4-FFF2-40B4-BE49-F238E27FC236}">
                <a16:creationId xmlns:a16="http://schemas.microsoft.com/office/drawing/2014/main" id="{5F5CF120-F932-465B-84A5-7BE82886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475" y="1600200"/>
            <a:ext cx="3391365" cy="22620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9">
            <a:extLst>
              <a:ext uri="{FF2B5EF4-FFF2-40B4-BE49-F238E27FC236}">
                <a16:creationId xmlns:a16="http://schemas.microsoft.com/office/drawing/2014/main" id="{047A7AEC-6937-41BB-80E6-8E31E7FE2ED7}"/>
              </a:ext>
            </a:extLst>
          </p:cNvPr>
          <p:cNvSpPr/>
          <p:nvPr/>
        </p:nvSpPr>
        <p:spPr>
          <a:xfrm>
            <a:off x="4495800" y="5359974"/>
            <a:ext cx="3699840" cy="2333781"/>
          </a:xfrm>
          <a:prstGeom prst="roundRect">
            <a:avLst>
              <a:gd name="adj" fmla="val 10000"/>
            </a:avLst>
          </a:prstGeom>
          <a:solidFill>
            <a:srgbClr val="CF452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2800" dirty="0">
              <a:latin typeface="Montserrat SemiBold" panose="00000700000000000000" pitchFamily="2" charset="-52"/>
            </a:endParaRPr>
          </a:p>
          <a:p>
            <a:pPr algn="ctr"/>
            <a:r>
              <a:rPr lang="ru-RU" sz="2400" dirty="0">
                <a:latin typeface="Montserrat SemiBold" panose="00000700000000000000" pitchFamily="2" charset="-52"/>
              </a:rPr>
              <a:t>Технологические карты </a:t>
            </a:r>
          </a:p>
          <a:p>
            <a:pPr algn="ctr"/>
            <a:r>
              <a:rPr lang="ru-RU" sz="2400" dirty="0">
                <a:latin typeface="Montserrat SemiBold" panose="00000700000000000000" pitchFamily="2" charset="-52"/>
              </a:rPr>
              <a:t>пути клиента</a:t>
            </a:r>
          </a:p>
        </p:txBody>
      </p:sp>
      <p:sp>
        <p:nvSpPr>
          <p:cNvPr id="21" name="Прямоугольник: скругленные углы 19">
            <a:extLst>
              <a:ext uri="{FF2B5EF4-FFF2-40B4-BE49-F238E27FC236}">
                <a16:creationId xmlns:a16="http://schemas.microsoft.com/office/drawing/2014/main" id="{047A7AEC-6937-41BB-80E6-8E31E7FE2ED7}"/>
              </a:ext>
            </a:extLst>
          </p:cNvPr>
          <p:cNvSpPr/>
          <p:nvPr/>
        </p:nvSpPr>
        <p:spPr>
          <a:xfrm>
            <a:off x="8763000" y="4806582"/>
            <a:ext cx="3734672" cy="2426253"/>
          </a:xfrm>
          <a:prstGeom prst="roundRect">
            <a:avLst>
              <a:gd name="adj" fmla="val 10000"/>
            </a:avLst>
          </a:prstGeom>
          <a:solidFill>
            <a:srgbClr val="0033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100" dirty="0">
              <a:latin typeface="Montserrat SemiBold" panose="00000700000000000000" pitchFamily="2" charset="-52"/>
            </a:endParaRPr>
          </a:p>
          <a:p>
            <a:pPr algn="ctr"/>
            <a:endParaRPr lang="ru-RU" sz="900" dirty="0">
              <a:latin typeface="Montserrat SemiBold" panose="00000700000000000000" pitchFamily="2" charset="-52"/>
            </a:endParaRPr>
          </a:p>
          <a:p>
            <a:pPr algn="ctr"/>
            <a:r>
              <a:rPr lang="ru-RU" sz="2400" dirty="0">
                <a:latin typeface="Montserrat SemiBold" panose="00000700000000000000" pitchFamily="2" charset="-52"/>
              </a:rPr>
              <a:t>Совет по управлению клиентским опытом</a:t>
            </a:r>
          </a:p>
        </p:txBody>
      </p:sp>
      <p:sp>
        <p:nvSpPr>
          <p:cNvPr id="25" name="Прямоугольник: скругленные углы 19">
            <a:extLst>
              <a:ext uri="{FF2B5EF4-FFF2-40B4-BE49-F238E27FC236}">
                <a16:creationId xmlns:a16="http://schemas.microsoft.com/office/drawing/2014/main" id="{047A7AEC-6937-41BB-80E6-8E31E7FE2ED7}"/>
              </a:ext>
            </a:extLst>
          </p:cNvPr>
          <p:cNvSpPr/>
          <p:nvPr/>
        </p:nvSpPr>
        <p:spPr>
          <a:xfrm>
            <a:off x="13030200" y="4176947"/>
            <a:ext cx="3676697" cy="2399303"/>
          </a:xfrm>
          <a:prstGeom prst="roundRect">
            <a:avLst>
              <a:gd name="adj" fmla="val 10000"/>
            </a:avLst>
          </a:prstGeom>
          <a:solidFill>
            <a:srgbClr val="CF452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100" dirty="0">
              <a:latin typeface="Montserrat SemiBold" panose="00000700000000000000" pitchFamily="2" charset="-52"/>
            </a:endParaRPr>
          </a:p>
          <a:p>
            <a:pPr algn="ctr"/>
            <a:endParaRPr lang="ru-RU" sz="1050" dirty="0">
              <a:latin typeface="Montserrat SemiBold" panose="00000700000000000000" pitchFamily="2" charset="-52"/>
            </a:endParaRPr>
          </a:p>
          <a:p>
            <a:pPr algn="ctr"/>
            <a:r>
              <a:rPr lang="ru-RU" sz="2400" dirty="0">
                <a:latin typeface="Montserrat SemiBold" panose="00000700000000000000" pitchFamily="2" charset="-52"/>
              </a:rPr>
              <a:t>Отдел в УЦЗН по управлению клиентским опытом</a:t>
            </a: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423376" y="-5975"/>
            <a:ext cx="12954000" cy="1250342"/>
          </a:xfrm>
          <a:prstGeom prst="rect">
            <a:avLst/>
          </a:prstGeom>
        </p:spPr>
        <p:txBody>
          <a:bodyPr vert="horz" wrap="square" lIns="0" tIns="262890" rIns="0" bIns="0" rtlCol="0" anchor="b">
            <a:spAutoFit/>
          </a:bodyPr>
          <a:lstStyle>
            <a:lvl1pPr algn="ctr">
              <a:defRPr sz="8400" b="0" i="0">
                <a:solidFill>
                  <a:srgbClr val="00339F"/>
                </a:solidFill>
                <a:latin typeface="Montserrat Medium"/>
                <a:ea typeface="+mj-ea"/>
                <a:cs typeface="Montserrat Medium"/>
              </a:defRPr>
            </a:lvl1pPr>
          </a:lstStyle>
          <a:p>
            <a:pPr algn="l" defTabSz="1280160">
              <a:defRPr/>
            </a:pPr>
            <a:r>
              <a:rPr lang="ru-RU" sz="3200" dirty="0">
                <a:solidFill>
                  <a:srgbClr val="0033A0"/>
                </a:solidFill>
                <a:latin typeface="Montserrat SemiBold" panose="00000700000000000000" pitchFamily="2" charset="-52"/>
              </a:rPr>
              <a:t>Комплексная модернизация: система управления клиентским опытом </a:t>
            </a:r>
          </a:p>
        </p:txBody>
      </p:sp>
      <p:pic>
        <p:nvPicPr>
          <p:cNvPr id="22" name="Рисунок 21" descr="Справа налево (обратно)">
            <a:extLst>
              <a:ext uri="{FF2B5EF4-FFF2-40B4-BE49-F238E27FC236}">
                <a16:creationId xmlns:a16="http://schemas.microsoft.com/office/drawing/2014/main" id="{29390A76-3882-41DD-95D0-13D47F6C1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2803" y="5231798"/>
            <a:ext cx="1280160" cy="1280160"/>
          </a:xfrm>
          <a:prstGeom prst="rect">
            <a:avLst/>
          </a:prstGeom>
        </p:spPr>
      </p:pic>
      <p:pic>
        <p:nvPicPr>
          <p:cNvPr id="24" name="Рисунок 23" descr="Справа налево (обратно)">
            <a:extLst>
              <a:ext uri="{FF2B5EF4-FFF2-40B4-BE49-F238E27FC236}">
                <a16:creationId xmlns:a16="http://schemas.microsoft.com/office/drawing/2014/main" id="{29390A76-3882-41DD-95D0-13D47F6C1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28901" y="4637341"/>
            <a:ext cx="1280160" cy="12801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F444CD-75A6-48B3-BAB4-CD06614629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89" y="2602814"/>
            <a:ext cx="3521572" cy="2071238"/>
          </a:xfrm>
          <a:prstGeom prst="rect">
            <a:avLst/>
          </a:prstGeom>
        </p:spPr>
      </p:pic>
      <p:pic>
        <p:nvPicPr>
          <p:cNvPr id="3" name="Рисунок 2" descr="Справа налево (обратно)">
            <a:extLst>
              <a:ext uri="{FF2B5EF4-FFF2-40B4-BE49-F238E27FC236}">
                <a16:creationId xmlns:a16="http://schemas.microsoft.com/office/drawing/2014/main" id="{A2AC7E0F-F83B-4EB6-A264-BBC90F54C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3053" y="6085341"/>
            <a:ext cx="1280160" cy="1280160"/>
          </a:xfrm>
          <a:prstGeom prst="rect">
            <a:avLst/>
          </a:prstGeom>
        </p:spPr>
      </p:pic>
      <p:pic>
        <p:nvPicPr>
          <p:cNvPr id="28" name="Голубой">
            <a:extLst>
              <a:ext uri="{FF2B5EF4-FFF2-40B4-BE49-F238E27FC236}">
                <a16:creationId xmlns:a16="http://schemas.microsoft.com/office/drawing/2014/main" id="{3131A545-8103-4169-BB8A-36DF10303B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" y="3402884"/>
            <a:ext cx="1547084" cy="1822488"/>
          </a:xfrm>
          <a:prstGeom prst="rect">
            <a:avLst/>
          </a:prstGeom>
        </p:spPr>
      </p:pic>
      <p:pic>
        <p:nvPicPr>
          <p:cNvPr id="33" name="Голубой">
            <a:extLst>
              <a:ext uri="{FF2B5EF4-FFF2-40B4-BE49-F238E27FC236}">
                <a16:creationId xmlns:a16="http://schemas.microsoft.com/office/drawing/2014/main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52364" y="2747794"/>
            <a:ext cx="1547084" cy="1822488"/>
          </a:xfrm>
          <a:prstGeom prst="rect">
            <a:avLst/>
          </a:prstGeom>
        </p:spPr>
      </p:pic>
      <p:pic>
        <p:nvPicPr>
          <p:cNvPr id="34" name="Голубой">
            <a:extLst>
              <a:ext uri="{FF2B5EF4-FFF2-40B4-BE49-F238E27FC236}">
                <a16:creationId xmlns:a16="http://schemas.microsoft.com/office/drawing/2014/main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67800" y="2117603"/>
            <a:ext cx="1531898" cy="1804599"/>
          </a:xfrm>
          <a:prstGeom prst="rect">
            <a:avLst/>
          </a:prstGeom>
        </p:spPr>
      </p:pic>
      <p:pic>
        <p:nvPicPr>
          <p:cNvPr id="39" name="Голубой">
            <a:extLst>
              <a:ext uri="{FF2B5EF4-FFF2-40B4-BE49-F238E27FC236}">
                <a16:creationId xmlns:a16="http://schemas.microsoft.com/office/drawing/2014/main" id="{3131A545-8103-4169-BB8A-36DF10303B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26475" y="1758912"/>
            <a:ext cx="1547084" cy="18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698" y="9849"/>
            <a:ext cx="12668301" cy="1250342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lang="ru-RU" sz="3200" b="1" dirty="0">
                <a:latin typeface="Montserrat SemiBold"/>
                <a:cs typeface="Montserrat SemiBold"/>
              </a:rPr>
              <a:t>Пилотная апробация «Формирование организационной культуры внимания к интересам клиента»</a:t>
            </a:r>
            <a:endParaRPr lang="ru-RU" sz="3200" dirty="0">
              <a:latin typeface="Montserrat SemiBold"/>
              <a:cs typeface="Montserrat SemiBold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C0EF97-FEA6-7D82-81A3-45FAF6036B8B}"/>
              </a:ext>
            </a:extLst>
          </p:cNvPr>
          <p:cNvSpPr txBox="1"/>
          <p:nvPr/>
        </p:nvSpPr>
        <p:spPr>
          <a:xfrm>
            <a:off x="10058400" y="7009060"/>
            <a:ext cx="61147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«Пилотная апробация системы   </a:t>
            </a:r>
          </a:p>
          <a:p>
            <a:pPr algn="ctr"/>
            <a:r>
              <a:rPr lang="ru-RU" sz="2400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управления клиентским опытом»</a:t>
            </a:r>
          </a:p>
          <a:p>
            <a:pPr algn="ctr"/>
            <a:r>
              <a:rPr lang="ru-RU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Целевая группа – женщина, воспитывающая несовершеннолетних детей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EF5A75-2A39-D63B-100F-F0CE6DB14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3" t="8923" r="6566" b="5393"/>
          <a:stretch/>
        </p:blipFill>
        <p:spPr bwMode="auto">
          <a:xfrm>
            <a:off x="963059" y="1598860"/>
            <a:ext cx="7216243" cy="541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242A618-462D-8E90-E73D-7515B394C98F}"/>
              </a:ext>
            </a:extLst>
          </p:cNvPr>
          <p:cNvSpPr txBox="1"/>
          <p:nvPr/>
        </p:nvSpPr>
        <p:spPr>
          <a:xfrm>
            <a:off x="1513796" y="7009060"/>
            <a:ext cx="6114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Разработан этический кодекс сотрудников службы занятости</a:t>
            </a:r>
            <a:endParaRPr lang="ru-RU" b="1" dirty="0">
              <a:solidFill>
                <a:srgbClr val="0033A0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84" y="2133600"/>
            <a:ext cx="3886200" cy="47232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3949150" y="1802902"/>
            <a:ext cx="2013358" cy="1752600"/>
          </a:xfrm>
          <a:prstGeom prst="ellipse">
            <a:avLst/>
          </a:prstGeom>
          <a:solidFill>
            <a:srgbClr val="CF4520"/>
          </a:solidFill>
          <a:ln>
            <a:solidFill>
              <a:srgbClr val="CF4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698" y="9849"/>
            <a:ext cx="12668301" cy="75790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lang="ru-RU" sz="3200" b="1" dirty="0">
                <a:latin typeface="Montserrat SemiBold"/>
                <a:cs typeface="Montserrat SemiBold"/>
              </a:rPr>
              <a:t>Внутренний клиент – сотрудники службы занятости </a:t>
            </a:r>
            <a:endParaRPr lang="ru-RU" sz="3200" dirty="0">
              <a:latin typeface="Montserrat SemiBold"/>
              <a:cs typeface="Montserrat SemiBold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B98FB58-EEE5-0D7D-5556-E1D3FFDE1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8" y="1782079"/>
            <a:ext cx="3944154" cy="2602404"/>
          </a:xfrm>
          <a:prstGeom prst="rect">
            <a:avLst/>
          </a:prstGeom>
          <a:ln>
            <a:solidFill>
              <a:srgbClr val="2A398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C0973A-E70B-4B86-794E-6AFA60396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5" t="4709" r="14047" b="16406"/>
          <a:stretch/>
        </p:blipFill>
        <p:spPr>
          <a:xfrm>
            <a:off x="5274918" y="5681410"/>
            <a:ext cx="3166192" cy="3622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8AD5B9-484A-163F-52D5-2724FE03BB84}"/>
              </a:ext>
            </a:extLst>
          </p:cNvPr>
          <p:cNvSpPr txBox="1"/>
          <p:nvPr/>
        </p:nvSpPr>
        <p:spPr>
          <a:xfrm>
            <a:off x="4996672" y="5405496"/>
            <a:ext cx="35322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Книга молодого специалиста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3FBC4D-4B80-711A-2810-F36007C897AA}"/>
              </a:ext>
            </a:extLst>
          </p:cNvPr>
          <p:cNvSpPr txBox="1"/>
          <p:nvPr/>
        </p:nvSpPr>
        <p:spPr>
          <a:xfrm>
            <a:off x="355301" y="5125738"/>
            <a:ext cx="4373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Программы обучения наставников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64DDBF-E0DF-F7D6-3DE5-3D63B75E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65" y="5574773"/>
            <a:ext cx="4191000" cy="35211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A22ED4-B5F7-E9FD-9828-E7898DA330BA}"/>
              </a:ext>
            </a:extLst>
          </p:cNvPr>
          <p:cNvSpPr txBox="1"/>
          <p:nvPr/>
        </p:nvSpPr>
        <p:spPr>
          <a:xfrm>
            <a:off x="10820400" y="990390"/>
            <a:ext cx="53312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Исследование вовлечения сотрудников ЦЗН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066" y="1149276"/>
            <a:ext cx="3329674" cy="3310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87" y="1385748"/>
            <a:ext cx="2943309" cy="3681244"/>
          </a:xfrm>
          <a:prstGeom prst="rect">
            <a:avLst/>
          </a:prstGeom>
        </p:spPr>
      </p:pic>
      <p:pic>
        <p:nvPicPr>
          <p:cNvPr id="16" name="tab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992" y="4407077"/>
            <a:ext cx="6858706" cy="17008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A22ED4-B5F7-E9FD-9828-E7898DA330BA}"/>
              </a:ext>
            </a:extLst>
          </p:cNvPr>
          <p:cNvSpPr txBox="1"/>
          <p:nvPr/>
        </p:nvSpPr>
        <p:spPr>
          <a:xfrm>
            <a:off x="14138259" y="2140593"/>
            <a:ext cx="16351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Опрошены 378 сотрудников из 17 ЦЗН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58359-DC10-2DBC-F960-44B3EEDCD985}"/>
              </a:ext>
            </a:extLst>
          </p:cNvPr>
          <p:cNvSpPr txBox="1"/>
          <p:nvPr/>
        </p:nvSpPr>
        <p:spPr>
          <a:xfrm>
            <a:off x="4911829" y="1188416"/>
            <a:ext cx="32105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Портфолио рабочего места карьерного консультанта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00837"/>
              </p:ext>
            </p:extLst>
          </p:nvPr>
        </p:nvGraphicFramePr>
        <p:xfrm>
          <a:off x="9947992" y="6264127"/>
          <a:ext cx="6858706" cy="317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608">
                  <a:extLst>
                    <a:ext uri="{9D8B030D-6E8A-4147-A177-3AD203B41FA5}">
                      <a16:colId xmlns:a16="http://schemas.microsoft.com/office/drawing/2014/main" val="641176892"/>
                    </a:ext>
                  </a:extLst>
                </a:gridCol>
                <a:gridCol w="5529098">
                  <a:extLst>
                    <a:ext uri="{9D8B030D-6E8A-4147-A177-3AD203B41FA5}">
                      <a16:colId xmlns:a16="http://schemas.microsoft.com/office/drawing/2014/main" val="2661176284"/>
                    </a:ext>
                  </a:extLst>
                </a:gridCol>
              </a:tblGrid>
              <a:tr h="1226183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  ВЫВОДЫ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                                  </a:t>
                      </a:r>
                    </a:p>
                    <a:p>
                      <a:r>
                        <a:rPr lang="ru-RU" baseline="0" dirty="0"/>
                        <a:t>                                    </a:t>
                      </a:r>
                      <a:r>
                        <a:rPr lang="ru-RU" dirty="0"/>
                        <a:t>РЕКОМЕНДАЦИИ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25558"/>
                  </a:ext>
                </a:extLst>
              </a:tr>
              <a:tr h="66025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Высокий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Включить в рабочие группы по проектам изменений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08818"/>
                  </a:ext>
                </a:extLst>
              </a:tr>
              <a:tr h="75457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FF00"/>
                          </a:solidFill>
                        </a:rPr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 Обучить поведению в ситуации перемен.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- Обучить и закрепить за агентами изменений/максимально</a:t>
                      </a:r>
                      <a:r>
                        <a:rPr lang="ru-RU" sz="1400" baseline="0" dirty="0"/>
                        <a:t> медленно и не значительно изменить функционал.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249447"/>
                  </a:ext>
                </a:extLst>
              </a:tr>
              <a:tr h="53449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/>
                        <a:t>Разработать мероприятия по позитивной мотивации сотрудников и поощрении дружественного отношения к изменениям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7608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48AD5B9-484A-163F-52D5-2724FE03BB84}"/>
              </a:ext>
            </a:extLst>
          </p:cNvPr>
          <p:cNvSpPr txBox="1"/>
          <p:nvPr/>
        </p:nvSpPr>
        <p:spPr>
          <a:xfrm>
            <a:off x="967920" y="1259554"/>
            <a:ext cx="35322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17 наставников и 18 стажеров </a:t>
            </a:r>
          </a:p>
        </p:txBody>
      </p:sp>
    </p:spTree>
    <p:extLst>
      <p:ext uri="{BB962C8B-B14F-4D97-AF65-F5344CB8AC3E}">
        <p14:creationId xmlns:p14="http://schemas.microsoft.com/office/powerpoint/2010/main" val="194034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698" y="9849"/>
            <a:ext cx="12668301" cy="75790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lang="ru-RU" sz="3200" b="1" dirty="0">
                <a:latin typeface="Montserrat SemiBold"/>
                <a:cs typeface="Montserrat SemiBold"/>
              </a:rPr>
              <a:t>Клиент-работодатель</a:t>
            </a:r>
            <a:endParaRPr lang="ru-RU" sz="3200" dirty="0">
              <a:latin typeface="Montserrat SemiBold"/>
              <a:cs typeface="Montserrat SemiBold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0" name="AutoShape 8" descr="https://www.pngkey.com/png/detail/659-6595010_there-is-a-single-dish-with-only-on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474303" y="1839401"/>
            <a:ext cx="3898636" cy="3962400"/>
          </a:xfrm>
          <a:prstGeom prst="ellipse">
            <a:avLst/>
          </a:prstGeom>
          <a:solidFill>
            <a:srgbClr val="CF452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756" y="313482"/>
            <a:ext cx="2998174" cy="253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57" y="1149791"/>
            <a:ext cx="2575665" cy="2568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B6D5E-EEC9-05AD-0F61-C67E9B0E3806}"/>
              </a:ext>
            </a:extLst>
          </p:cNvPr>
          <p:cNvSpPr txBox="1"/>
          <p:nvPr/>
        </p:nvSpPr>
        <p:spPr>
          <a:xfrm>
            <a:off x="6975821" y="3117744"/>
            <a:ext cx="289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Montserrat"/>
              </a:rPr>
              <a:t>Управление клиентским опытом </a:t>
            </a:r>
            <a:endParaRPr lang="ru-RU" sz="20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937" y="3182950"/>
            <a:ext cx="2544349" cy="2542853"/>
          </a:xfrm>
          <a:prstGeom prst="rect">
            <a:avLst/>
          </a:prstGeom>
        </p:spPr>
      </p:pic>
      <p:sp>
        <p:nvSpPr>
          <p:cNvPr id="47" name="Овал 46"/>
          <p:cNvSpPr/>
          <p:nvPr/>
        </p:nvSpPr>
        <p:spPr>
          <a:xfrm>
            <a:off x="7040124" y="6333520"/>
            <a:ext cx="2640899" cy="25163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37" name="Picture 65" descr="https://www.dom-mechty58.ru/images/vw-1024x56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91" y="6759833"/>
            <a:ext cx="1895566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0" name="Picture 78" descr="https://med122.com/1news/8f320b0d3967707fbe4f7c1b06e0669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72" y="7771665"/>
            <a:ext cx="988014" cy="9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96" y="4668073"/>
            <a:ext cx="2507612" cy="2501726"/>
          </a:xfrm>
          <a:prstGeom prst="rect">
            <a:avLst/>
          </a:prstGeom>
        </p:spPr>
      </p:pic>
      <p:sp>
        <p:nvSpPr>
          <p:cNvPr id="56" name="Стрелка: пятиугольник 16">
            <a:extLst>
              <a:ext uri="{FF2B5EF4-FFF2-40B4-BE49-F238E27FC236}">
                <a16:creationId xmlns:a16="http://schemas.microsoft.com/office/drawing/2014/main" id="{FFC49E54-3D2C-374E-F383-BC321363B26A}"/>
              </a:ext>
            </a:extLst>
          </p:cNvPr>
          <p:cNvSpPr/>
          <p:nvPr/>
        </p:nvSpPr>
        <p:spPr>
          <a:xfrm>
            <a:off x="478058" y="5203945"/>
            <a:ext cx="2747167" cy="714991"/>
          </a:xfrm>
          <a:prstGeom prst="homePlate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Montserrat"/>
              </a:rPr>
              <a:t>Сервис «Конструктор социальных гарантий» </a:t>
            </a:r>
          </a:p>
        </p:txBody>
      </p:sp>
      <p:sp>
        <p:nvSpPr>
          <p:cNvPr id="57" name="Стрелка: пятиугольник 16">
            <a:extLst>
              <a:ext uri="{FF2B5EF4-FFF2-40B4-BE49-F238E27FC236}">
                <a16:creationId xmlns:a16="http://schemas.microsoft.com/office/drawing/2014/main" id="{FFC49E54-3D2C-374E-F383-BC321363B26A}"/>
              </a:ext>
            </a:extLst>
          </p:cNvPr>
          <p:cNvSpPr/>
          <p:nvPr/>
        </p:nvSpPr>
        <p:spPr>
          <a:xfrm>
            <a:off x="666698" y="1581482"/>
            <a:ext cx="2628898" cy="714991"/>
          </a:xfrm>
          <a:prstGeom prst="homePlate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Montserrat"/>
              </a:rPr>
              <a:t>Сервис «Эффективная вакансия» </a:t>
            </a:r>
          </a:p>
        </p:txBody>
      </p:sp>
      <p:sp>
        <p:nvSpPr>
          <p:cNvPr id="58" name="Стрелка: пятиугольник 16">
            <a:extLst>
              <a:ext uri="{FF2B5EF4-FFF2-40B4-BE49-F238E27FC236}">
                <a16:creationId xmlns:a16="http://schemas.microsoft.com/office/drawing/2014/main" id="{FFC49E54-3D2C-374E-F383-BC321363B26A}"/>
              </a:ext>
            </a:extLst>
          </p:cNvPr>
          <p:cNvSpPr/>
          <p:nvPr/>
        </p:nvSpPr>
        <p:spPr>
          <a:xfrm flipH="1">
            <a:off x="13334999" y="1481905"/>
            <a:ext cx="1844056" cy="714991"/>
          </a:xfrm>
          <a:prstGeom prst="homePlate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Montserrat"/>
              </a:rPr>
              <a:t>Владимирский 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Montserrat"/>
              </a:rPr>
              <a:t>HR</a:t>
            </a:r>
            <a:r>
              <a:rPr kumimoji="0" lang="ru-RU" sz="1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Montserrat"/>
              </a:rPr>
              <a:t>-клуб</a:t>
            </a:r>
          </a:p>
        </p:txBody>
      </p:sp>
      <p:sp>
        <p:nvSpPr>
          <p:cNvPr id="59" name="Стрелка: пятиугольник 16">
            <a:extLst>
              <a:ext uri="{FF2B5EF4-FFF2-40B4-BE49-F238E27FC236}">
                <a16:creationId xmlns:a16="http://schemas.microsoft.com/office/drawing/2014/main" id="{FFC49E54-3D2C-374E-F383-BC321363B26A}"/>
              </a:ext>
            </a:extLst>
          </p:cNvPr>
          <p:cNvSpPr/>
          <p:nvPr/>
        </p:nvSpPr>
        <p:spPr>
          <a:xfrm flipH="1">
            <a:off x="14285275" y="4096880"/>
            <a:ext cx="2554923" cy="1008520"/>
          </a:xfrm>
          <a:prstGeom prst="homePlate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Montserrat"/>
              </a:rPr>
              <a:t>Профтуры,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  <a:cs typeface="Montserrat"/>
              </a:rPr>
              <a:t>обучение экскурсоводов  предприятий</a:t>
            </a:r>
            <a:r>
              <a:rPr kumimoji="0" lang="ru-RU" sz="1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Montserrat"/>
              </a:rPr>
              <a:t> 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10052250" y="2157344"/>
            <a:ext cx="801322" cy="553009"/>
          </a:xfrm>
          <a:prstGeom prst="straightConnector1">
            <a:avLst/>
          </a:prstGeom>
          <a:ln w="38100">
            <a:solidFill>
              <a:srgbClr val="CF4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0372939" y="4080666"/>
            <a:ext cx="1279998" cy="136304"/>
          </a:xfrm>
          <a:prstGeom prst="straightConnector1">
            <a:avLst/>
          </a:prstGeom>
          <a:ln w="38100">
            <a:solidFill>
              <a:srgbClr val="CF4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8317979" y="5725803"/>
            <a:ext cx="0" cy="653846"/>
          </a:xfrm>
          <a:prstGeom prst="straightConnector1">
            <a:avLst/>
          </a:prstGeom>
          <a:ln w="38100">
            <a:solidFill>
              <a:srgbClr val="CF4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9" name="Прямая со стрелкой 3138"/>
          <p:cNvCxnSpPr/>
          <p:nvPr/>
        </p:nvCxnSpPr>
        <p:spPr>
          <a:xfrm flipH="1">
            <a:off x="5562600" y="4668073"/>
            <a:ext cx="1066800" cy="589727"/>
          </a:xfrm>
          <a:prstGeom prst="straightConnector1">
            <a:avLst/>
          </a:prstGeom>
          <a:ln w="38100">
            <a:solidFill>
              <a:srgbClr val="CF4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: пятиугольник 16">
            <a:extLst>
              <a:ext uri="{FF2B5EF4-FFF2-40B4-BE49-F238E27FC236}">
                <a16:creationId xmlns:a16="http://schemas.microsoft.com/office/drawing/2014/main" id="{FFC49E54-3D2C-374E-F383-BC321363B26A}"/>
              </a:ext>
            </a:extLst>
          </p:cNvPr>
          <p:cNvSpPr/>
          <p:nvPr/>
        </p:nvSpPr>
        <p:spPr>
          <a:xfrm flipH="1">
            <a:off x="10072694" y="7414169"/>
            <a:ext cx="2747167" cy="714991"/>
          </a:xfrm>
          <a:prstGeom prst="homePlate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Montserrat"/>
              </a:rPr>
              <a:t>Чаты и опросы в мессенджерах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5861346" y="2756075"/>
            <a:ext cx="844254" cy="359410"/>
          </a:xfrm>
          <a:prstGeom prst="straightConnector1">
            <a:avLst/>
          </a:prstGeom>
          <a:ln w="38100">
            <a:solidFill>
              <a:srgbClr val="CF45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62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698" y="9849"/>
            <a:ext cx="12668301" cy="75790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lang="ru-RU" sz="3200" b="1" dirty="0">
                <a:latin typeface="Montserrat SemiBold"/>
                <a:cs typeface="Montserrat SemiBold"/>
              </a:rPr>
              <a:t>Клиент-потенциальный соискатель</a:t>
            </a:r>
            <a:endParaRPr lang="ru-RU" sz="3200" dirty="0">
              <a:latin typeface="Montserrat SemiBold"/>
              <a:cs typeface="Montserrat SemiBold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16542177" y="8583317"/>
            <a:ext cx="152400" cy="2120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2AD8198-D4AF-F10E-D931-C689267A0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279311"/>
              </p:ext>
            </p:extLst>
          </p:nvPr>
        </p:nvGraphicFramePr>
        <p:xfrm>
          <a:off x="8845977" y="3677544"/>
          <a:ext cx="7137400" cy="4855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323DF5-0D2B-2535-FE3D-B4BC27465C4B}"/>
              </a:ext>
            </a:extLst>
          </p:cNvPr>
          <p:cNvSpPr/>
          <p:nvPr/>
        </p:nvSpPr>
        <p:spPr>
          <a:xfrm>
            <a:off x="802084" y="4452623"/>
            <a:ext cx="3276600" cy="611456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ontserrat SemiBold" panose="00000700000000000000" pitchFamily="2" charset="-52"/>
              </a:rPr>
              <a:t>Общение по телефону</a:t>
            </a:r>
            <a:endParaRPr lang="ru-RU" sz="2400" dirty="0">
              <a:latin typeface="Montserrat SemiBold" panose="00000700000000000000" pitchFamily="2" charset="-5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7EC2B8-60E1-95B7-2F4D-07A9F320D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4" y="2161995"/>
            <a:ext cx="3276600" cy="218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3A7087B-DCBE-1231-AD78-57F4A77B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19569"/>
            <a:ext cx="3642674" cy="256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1584B09-2962-E0DB-D9F4-50C7989604DA}"/>
              </a:ext>
            </a:extLst>
          </p:cNvPr>
          <p:cNvGrpSpPr/>
          <p:nvPr/>
        </p:nvGrpSpPr>
        <p:grpSpPr>
          <a:xfrm rot="5400000">
            <a:off x="1385064" y="5618884"/>
            <a:ext cx="1482967" cy="459014"/>
            <a:chOff x="3962400" y="5104513"/>
            <a:chExt cx="1981200" cy="613229"/>
          </a:xfrm>
        </p:grpSpPr>
        <p:sp>
          <p:nvSpPr>
            <p:cNvPr id="13" name="Стрелка: пятиугольник 12">
              <a:extLst>
                <a:ext uri="{FF2B5EF4-FFF2-40B4-BE49-F238E27FC236}">
                  <a16:creationId xmlns:a16="http://schemas.microsoft.com/office/drawing/2014/main" id="{CDC33E66-8597-60AF-3422-32D5EFFB1228}"/>
                </a:ext>
              </a:extLst>
            </p:cNvPr>
            <p:cNvSpPr/>
            <p:nvPr/>
          </p:nvSpPr>
          <p:spPr>
            <a:xfrm>
              <a:off x="3962400" y="5105400"/>
              <a:ext cx="1447800" cy="611456"/>
            </a:xfrm>
            <a:prstGeom prst="homePlate">
              <a:avLst/>
            </a:prstGeom>
            <a:solidFill>
              <a:srgbClr val="CF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: шеврон 13">
              <a:extLst>
                <a:ext uri="{FF2B5EF4-FFF2-40B4-BE49-F238E27FC236}">
                  <a16:creationId xmlns:a16="http://schemas.microsoft.com/office/drawing/2014/main" id="{CADEC9BC-82F8-FD58-977E-4F1E1F832CF9}"/>
                </a:ext>
              </a:extLst>
            </p:cNvPr>
            <p:cNvSpPr/>
            <p:nvPr/>
          </p:nvSpPr>
          <p:spPr>
            <a:xfrm>
              <a:off x="5334000" y="5104513"/>
              <a:ext cx="609600" cy="613229"/>
            </a:xfrm>
            <a:prstGeom prst="chevron">
              <a:avLst/>
            </a:prstGeom>
            <a:solidFill>
              <a:srgbClr val="CF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566577" y="2032511"/>
            <a:ext cx="7696200" cy="964582"/>
          </a:xfrm>
          <a:prstGeom prst="rect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ontserrat SemiBold" panose="00000700000000000000" pitchFamily="2" charset="-52"/>
              </a:rPr>
              <a:t>Формирование «Базы данных потенциальных соискателей»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2109502" y="2997092"/>
            <a:ext cx="609600" cy="680451"/>
          </a:xfrm>
          <a:prstGeom prst="down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C323DF5-0D2B-2535-FE3D-B4BC27465C4B}"/>
              </a:ext>
            </a:extLst>
          </p:cNvPr>
          <p:cNvSpPr/>
          <p:nvPr/>
        </p:nvSpPr>
        <p:spPr>
          <a:xfrm>
            <a:off x="4800600" y="6248400"/>
            <a:ext cx="4369240" cy="1928161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Montserrat SemiBold" panose="000007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DE60F-D085-24B1-4B59-A1A99F427A53}"/>
              </a:ext>
            </a:extLst>
          </p:cNvPr>
          <p:cNvSpPr txBox="1"/>
          <p:nvPr/>
        </p:nvSpPr>
        <p:spPr>
          <a:xfrm>
            <a:off x="5095976" y="6335317"/>
            <a:ext cx="37784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Разработаны методические материалы, скрипты технологических процессов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-52"/>
              </a:rPr>
              <a:t>Тренинги  «Особенности коммуникаций в рамках клиентского сервиса»</a:t>
            </a:r>
            <a:endParaRPr lang="ru-RU" sz="18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1584B09-2962-E0DB-D9F4-50C7989604DA}"/>
              </a:ext>
            </a:extLst>
          </p:cNvPr>
          <p:cNvGrpSpPr/>
          <p:nvPr/>
        </p:nvGrpSpPr>
        <p:grpSpPr>
          <a:xfrm>
            <a:off x="3991669" y="6965980"/>
            <a:ext cx="947554" cy="438485"/>
            <a:chOff x="3962400" y="5104513"/>
            <a:chExt cx="1981200" cy="613229"/>
          </a:xfrm>
        </p:grpSpPr>
        <p:sp>
          <p:nvSpPr>
            <p:cNvPr id="18" name="Стрелка: пятиугольник 12">
              <a:extLst>
                <a:ext uri="{FF2B5EF4-FFF2-40B4-BE49-F238E27FC236}">
                  <a16:creationId xmlns:a16="http://schemas.microsoft.com/office/drawing/2014/main" id="{CDC33E66-8597-60AF-3422-32D5EFFB1228}"/>
                </a:ext>
              </a:extLst>
            </p:cNvPr>
            <p:cNvSpPr/>
            <p:nvPr/>
          </p:nvSpPr>
          <p:spPr>
            <a:xfrm>
              <a:off x="3962400" y="5105400"/>
              <a:ext cx="1447800" cy="611456"/>
            </a:xfrm>
            <a:prstGeom prst="homePlate">
              <a:avLst/>
            </a:prstGeom>
            <a:solidFill>
              <a:srgbClr val="CF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шеврон 13">
              <a:extLst>
                <a:ext uri="{FF2B5EF4-FFF2-40B4-BE49-F238E27FC236}">
                  <a16:creationId xmlns:a16="http://schemas.microsoft.com/office/drawing/2014/main" id="{CADEC9BC-82F8-FD58-977E-4F1E1F832CF9}"/>
                </a:ext>
              </a:extLst>
            </p:cNvPr>
            <p:cNvSpPr/>
            <p:nvPr/>
          </p:nvSpPr>
          <p:spPr>
            <a:xfrm>
              <a:off x="5334000" y="5104513"/>
              <a:ext cx="609600" cy="613229"/>
            </a:xfrm>
            <a:prstGeom prst="chevron">
              <a:avLst/>
            </a:prstGeom>
            <a:solidFill>
              <a:srgbClr val="CF45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C323DF5-0D2B-2535-FE3D-B4BC27465C4B}"/>
              </a:ext>
            </a:extLst>
          </p:cNvPr>
          <p:cNvSpPr/>
          <p:nvPr/>
        </p:nvSpPr>
        <p:spPr>
          <a:xfrm>
            <a:off x="776684" y="1077235"/>
            <a:ext cx="5001816" cy="941716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Montserrat SemiBold" panose="000007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4C4ED-322E-F3E2-0CB6-39BCD81D8BDB}"/>
              </a:ext>
            </a:extLst>
          </p:cNvPr>
          <p:cNvSpPr txBox="1"/>
          <p:nvPr/>
        </p:nvSpPr>
        <p:spPr>
          <a:xfrm>
            <a:off x="171037" y="1120086"/>
            <a:ext cx="621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Montserrat"/>
              </a:rPr>
              <a:t>Барьеры в коммуникациях у карьерных консультантов</a:t>
            </a:r>
            <a:endParaRPr lang="ru-RU" sz="24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83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698" y="9849"/>
            <a:ext cx="12668301" cy="75790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lang="ru-RU" sz="3200" b="1" dirty="0">
                <a:latin typeface="Montserrat SemiBold"/>
                <a:cs typeface="Montserrat SemiBold"/>
              </a:rPr>
              <a:t>Комплексная работа с внутренним клиентом. Ценности:</a:t>
            </a:r>
            <a:endParaRPr lang="ru-RU" sz="3200" dirty="0">
              <a:latin typeface="Montserrat SemiBold"/>
              <a:cs typeface="Montserrat SemiBold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4A14A-3C15-AD7C-8D75-442DD0C6096F}"/>
              </a:ext>
            </a:extLst>
          </p:cNvPr>
          <p:cNvSpPr txBox="1"/>
          <p:nvPr/>
        </p:nvSpPr>
        <p:spPr>
          <a:xfrm>
            <a:off x="17172" y="1167977"/>
            <a:ext cx="5616495" cy="6384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lvl="0">
              <a:defRPr sz="2400" b="1" cap="all">
                <a:solidFill>
                  <a:srgbClr val="0033A0"/>
                </a:solidFill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cap="none" dirty="0">
                <a:solidFill>
                  <a:srgbClr val="CF4520"/>
                </a:solidFill>
              </a:rPr>
              <a:t>Инициативность и оптимизм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5550B-70E5-0C0A-5CE9-5053A1E6C85E}"/>
              </a:ext>
            </a:extLst>
          </p:cNvPr>
          <p:cNvSpPr txBox="1"/>
          <p:nvPr/>
        </p:nvSpPr>
        <p:spPr>
          <a:xfrm>
            <a:off x="9228593" y="1193605"/>
            <a:ext cx="2895600" cy="39266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lvl="0">
              <a:defRPr sz="2400" b="1" cap="all">
                <a:solidFill>
                  <a:srgbClr val="0033A0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cap="none" dirty="0">
                <a:solidFill>
                  <a:srgbClr val="CF4520"/>
                </a:solidFill>
              </a:rPr>
              <a:t>Командный дух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0A8988-D494-C57C-65AD-D4C50FBB9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39873"/>
            <a:ext cx="4326362" cy="3244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997FD-AA0C-34EC-3335-4C41EDE5CED3}"/>
              </a:ext>
            </a:extLst>
          </p:cNvPr>
          <p:cNvSpPr txBox="1"/>
          <p:nvPr/>
        </p:nvSpPr>
        <p:spPr>
          <a:xfrm>
            <a:off x="4717351" y="2596782"/>
            <a:ext cx="2668187" cy="9031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lvl="0">
              <a:defRPr sz="2400" b="1" cap="all">
                <a:solidFill>
                  <a:srgbClr val="0033A0"/>
                </a:solidFill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cap="none" dirty="0">
                <a:solidFill>
                  <a:srgbClr val="CF4520"/>
                </a:solidFill>
              </a:rPr>
              <a:t>Доступность и открытость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96" y="1722298"/>
            <a:ext cx="6298995" cy="45478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77" y="4951936"/>
            <a:ext cx="6287975" cy="43966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40" y="3415766"/>
            <a:ext cx="4869886" cy="36524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5" y="5812563"/>
            <a:ext cx="4754288" cy="35657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6FA8C2F-8870-4527-907F-D38B60B84A21}"/>
              </a:ext>
            </a:extLst>
          </p:cNvPr>
          <p:cNvSpPr txBox="1"/>
          <p:nvPr/>
        </p:nvSpPr>
        <p:spPr>
          <a:xfrm>
            <a:off x="14202549" y="4191000"/>
            <a:ext cx="2003505" cy="5479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lvl="0">
              <a:defRPr sz="2400" b="1" cap="all">
                <a:solidFill>
                  <a:srgbClr val="0033A0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cap="none" dirty="0">
                <a:solidFill>
                  <a:srgbClr val="CF4520"/>
                </a:solidFill>
              </a:rPr>
              <a:t>Уважение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A8C2F-8870-4527-907F-D38B60B84A21}"/>
              </a:ext>
            </a:extLst>
          </p:cNvPr>
          <p:cNvSpPr txBox="1"/>
          <p:nvPr/>
        </p:nvSpPr>
        <p:spPr>
          <a:xfrm>
            <a:off x="5410549" y="7994630"/>
            <a:ext cx="3180598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lvl="0">
              <a:defRPr sz="2400" b="1" cap="all">
                <a:solidFill>
                  <a:srgbClr val="0033A0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cap="none" dirty="0">
                <a:solidFill>
                  <a:srgbClr val="CF4520"/>
                </a:solidFill>
              </a:rPr>
              <a:t>Профессионализм</a:t>
            </a:r>
          </a:p>
        </p:txBody>
      </p:sp>
    </p:spTree>
    <p:extLst>
      <p:ext uri="{BB962C8B-B14F-4D97-AF65-F5344CB8AC3E}">
        <p14:creationId xmlns:p14="http://schemas.microsoft.com/office/powerpoint/2010/main" val="233408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 r="13528" b="35595"/>
          <a:stretch/>
        </p:blipFill>
        <p:spPr bwMode="auto">
          <a:xfrm>
            <a:off x="1454060" y="3467099"/>
            <a:ext cx="8711452" cy="2731698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r="33908" b="20111"/>
          <a:stretch/>
        </p:blipFill>
        <p:spPr bwMode="auto">
          <a:xfrm>
            <a:off x="1600200" y="4000499"/>
            <a:ext cx="2260122" cy="106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433430" y="5524499"/>
            <a:ext cx="25908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5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14966830" y="3238499"/>
            <a:ext cx="1219200" cy="2286000"/>
          </a:xfrm>
          <a:prstGeom prst="trapezoid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14966830" y="2400299"/>
            <a:ext cx="1219200" cy="914400"/>
          </a:xfrm>
          <a:prstGeom prst="pentagon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5163799" y="2905305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5468600" y="2895600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5862200" y="2895600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апеция 18"/>
          <p:cNvSpPr/>
          <p:nvPr/>
        </p:nvSpPr>
        <p:spPr>
          <a:xfrm rot="5400000">
            <a:off x="11983600" y="636269"/>
            <a:ext cx="2019298" cy="4556761"/>
          </a:xfrm>
          <a:prstGeom prst="trapezoid">
            <a:avLst>
              <a:gd name="adj" fmla="val 44098"/>
            </a:avLst>
          </a:prstGeom>
          <a:gradFill>
            <a:gsLst>
              <a:gs pos="0">
                <a:srgbClr val="FFFF00"/>
              </a:gs>
              <a:gs pos="75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41586" r="19925" b="27693"/>
          <a:stretch/>
        </p:blipFill>
        <p:spPr bwMode="auto">
          <a:xfrm>
            <a:off x="7116793" y="5046272"/>
            <a:ext cx="1570007" cy="117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1"/>
          <a:stretch/>
        </p:blipFill>
        <p:spPr bwMode="auto">
          <a:xfrm>
            <a:off x="8077200" y="6020518"/>
            <a:ext cx="8991600" cy="88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Равнобедренный треугольник 32"/>
          <p:cNvSpPr/>
          <p:nvPr/>
        </p:nvSpPr>
        <p:spPr>
          <a:xfrm>
            <a:off x="12268200" y="5829299"/>
            <a:ext cx="609600" cy="990600"/>
          </a:xfrm>
          <a:prstGeom prst="triangle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69000">
                <a:schemeClr val="bg2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11599653" y="5676899"/>
            <a:ext cx="609600" cy="990600"/>
          </a:xfrm>
          <a:prstGeom prst="triangle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69000">
                <a:schemeClr val="bg2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13823830" y="5703497"/>
            <a:ext cx="609600" cy="990600"/>
          </a:xfrm>
          <a:prstGeom prst="triangle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69000">
                <a:schemeClr val="bg2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Выноска 1 (граница и черта) 37"/>
          <p:cNvSpPr/>
          <p:nvPr/>
        </p:nvSpPr>
        <p:spPr>
          <a:xfrm>
            <a:off x="9553466" y="427631"/>
            <a:ext cx="3484353" cy="1645921"/>
          </a:xfrm>
          <a:prstGeom prst="accentBorderCallout1">
            <a:avLst>
              <a:gd name="adj1" fmla="val 8882"/>
              <a:gd name="adj2" fmla="val 105979"/>
              <a:gd name="adj3" fmla="val 134268"/>
              <a:gd name="adj4" fmla="val 169536"/>
            </a:avLst>
          </a:prstGeom>
          <a:solidFill>
            <a:srgbClr val="0033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-52"/>
              </a:rPr>
              <a:t>Цель: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трудоустройство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самозанятость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удовлетворение кадровой потребности</a:t>
            </a:r>
          </a:p>
        </p:txBody>
      </p:sp>
      <p:sp>
        <p:nvSpPr>
          <p:cNvPr id="40" name="Выноска 1 (граница и черта) 39"/>
          <p:cNvSpPr/>
          <p:nvPr/>
        </p:nvSpPr>
        <p:spPr>
          <a:xfrm>
            <a:off x="3111253" y="880671"/>
            <a:ext cx="3124200" cy="1662940"/>
          </a:xfrm>
          <a:prstGeom prst="accentBorderCallout1">
            <a:avLst>
              <a:gd name="adj1" fmla="val 58221"/>
              <a:gd name="adj2" fmla="val -8885"/>
              <a:gd name="adj3" fmla="val 184459"/>
              <a:gd name="adj4" fmla="val -33770"/>
            </a:avLst>
          </a:prstGeom>
          <a:solidFill>
            <a:srgbClr val="0033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-52"/>
              </a:rPr>
              <a:t>Внешний клиент – </a:t>
            </a:r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получатели услуг и сервисов: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запросы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потребности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оценка</a:t>
            </a:r>
          </a:p>
        </p:txBody>
      </p:sp>
      <p:sp>
        <p:nvSpPr>
          <p:cNvPr id="25" name="AutoShape 9" descr="Двигатель машины бесплатно ико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8" b="9292"/>
          <a:stretch/>
        </p:blipFill>
        <p:spPr bwMode="auto">
          <a:xfrm>
            <a:off x="2362200" y="5473701"/>
            <a:ext cx="74905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1"/>
          <a:stretch/>
        </p:blipFill>
        <p:spPr bwMode="auto">
          <a:xfrm>
            <a:off x="2874" y="6020518"/>
            <a:ext cx="8531525" cy="88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Выноска 1 (граница и черта) 23"/>
          <p:cNvSpPr/>
          <p:nvPr/>
        </p:nvSpPr>
        <p:spPr>
          <a:xfrm>
            <a:off x="8041664" y="7130972"/>
            <a:ext cx="3657312" cy="1573602"/>
          </a:xfrm>
          <a:prstGeom prst="accentBorderCallout1">
            <a:avLst>
              <a:gd name="adj1" fmla="val 38874"/>
              <a:gd name="adj2" fmla="val -7666"/>
              <a:gd name="adj3" fmla="val -61862"/>
              <a:gd name="adj4" fmla="val -15964"/>
            </a:avLst>
          </a:prstGeom>
          <a:solidFill>
            <a:srgbClr val="0033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-52"/>
              </a:rPr>
              <a:t>Внутренний клиент – команда профессионалов: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вовлеченность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мотивация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клиентоориентирова</a:t>
            </a:r>
            <a:r>
              <a:rPr lang="ru-RU" sz="1600" dirty="0">
                <a:solidFill>
                  <a:srgbClr val="0033A0"/>
                </a:solidFill>
                <a:latin typeface="Montserrat SemiBold" panose="00000700000000000000" pitchFamily="2" charset="-52"/>
              </a:rPr>
              <a:t>нность</a:t>
            </a:r>
          </a:p>
        </p:txBody>
      </p:sp>
      <p:sp>
        <p:nvSpPr>
          <p:cNvPr id="39" name="Выноска 1 (граница и черта) 38"/>
          <p:cNvSpPr/>
          <p:nvPr/>
        </p:nvSpPr>
        <p:spPr>
          <a:xfrm>
            <a:off x="12877800" y="7118948"/>
            <a:ext cx="3745231" cy="1963229"/>
          </a:xfrm>
          <a:prstGeom prst="accentBorderCallout1">
            <a:avLst>
              <a:gd name="adj1" fmla="val 36578"/>
              <a:gd name="adj2" fmla="val -6647"/>
              <a:gd name="adj3" fmla="val -16168"/>
              <a:gd name="adj4" fmla="val -20872"/>
            </a:avLst>
          </a:prstGeom>
          <a:solidFill>
            <a:srgbClr val="0033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-52"/>
              </a:rPr>
              <a:t>Препятствия: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низкое качество трудовых ресурсов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возросшие ожидания рынка труда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внешние неблагоприятные факторы</a:t>
            </a:r>
          </a:p>
        </p:txBody>
      </p:sp>
      <p:sp>
        <p:nvSpPr>
          <p:cNvPr id="43" name="Выноска 1 (граница и черта) 42"/>
          <p:cNvSpPr/>
          <p:nvPr/>
        </p:nvSpPr>
        <p:spPr>
          <a:xfrm>
            <a:off x="3111253" y="7040372"/>
            <a:ext cx="3124200" cy="1573602"/>
          </a:xfrm>
          <a:prstGeom prst="accentBorderCallout1">
            <a:avLst>
              <a:gd name="adj1" fmla="val 38874"/>
              <a:gd name="adj2" fmla="val -7666"/>
              <a:gd name="adj3" fmla="val -62264"/>
              <a:gd name="adj4" fmla="val -16633"/>
            </a:avLst>
          </a:prstGeom>
          <a:solidFill>
            <a:srgbClr val="0033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-52"/>
              </a:rPr>
              <a:t>Инструменты: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комплексы услуг и сервисов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обратная связь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-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236442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2379AF-5188-06F9-E8FE-03D2CD09A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068800" cy="96011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847" y="2971800"/>
            <a:ext cx="102108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pc="-60" dirty="0"/>
              <a:t>Спасибо </a:t>
            </a:r>
            <a:br>
              <a:rPr lang="ru-RU" spc="-60" dirty="0"/>
            </a:br>
            <a:r>
              <a:rPr lang="ru-RU" spc="-60" dirty="0"/>
              <a:t>за внимание!</a:t>
            </a:r>
            <a:endParaRPr spc="-60" dirty="0"/>
          </a:p>
        </p:txBody>
      </p:sp>
      <p:sp>
        <p:nvSpPr>
          <p:cNvPr id="7" name="object 7"/>
          <p:cNvSpPr/>
          <p:nvPr/>
        </p:nvSpPr>
        <p:spPr>
          <a:xfrm>
            <a:off x="15422880" y="629412"/>
            <a:ext cx="1216152" cy="478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17780" y="566927"/>
            <a:ext cx="1267968" cy="588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06483" y="679704"/>
            <a:ext cx="2074164" cy="416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D7BEC7-8EFF-941B-D3AB-58DBD83E70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73" y="7041083"/>
            <a:ext cx="1524000" cy="152400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7EF90CA-C77D-63DF-125C-48EDB77D116D}"/>
              </a:ext>
            </a:extLst>
          </p:cNvPr>
          <p:cNvSpPr txBox="1">
            <a:spLocks/>
          </p:cNvSpPr>
          <p:nvPr/>
        </p:nvSpPr>
        <p:spPr>
          <a:xfrm>
            <a:off x="2667000" y="7041083"/>
            <a:ext cx="5181600" cy="14200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0" i="0" dirty="0">
                <a:solidFill>
                  <a:schemeClr val="tx2"/>
                </a:solidFill>
                <a:latin typeface="Montserrat Medium" pitchFamily="2" charset="77"/>
              </a:rPr>
              <a:t>ул. Фейгина, д.</a:t>
            </a:r>
            <a:r>
              <a:rPr lang="ru-RU" sz="1600" dirty="0">
                <a:solidFill>
                  <a:schemeClr val="tx2"/>
                </a:solidFill>
              </a:rPr>
              <a:t> 4</a:t>
            </a:r>
            <a:r>
              <a:rPr lang="ru-RU" sz="1600" b="0" i="0" dirty="0">
                <a:solidFill>
                  <a:schemeClr val="tx2"/>
                </a:solidFill>
                <a:latin typeface="Montserrat Medium" pitchFamily="2" charset="77"/>
              </a:rPr>
              <a:t>, г. Владимир, </a:t>
            </a:r>
            <a:r>
              <a:rPr lang="ru-RU" sz="1600" dirty="0">
                <a:solidFill>
                  <a:schemeClr val="tx2"/>
                </a:solidFill>
              </a:rPr>
              <a:t>600009</a:t>
            </a:r>
            <a:endParaRPr lang="ru-RU" sz="1600" b="0" i="0" dirty="0">
              <a:solidFill>
                <a:schemeClr val="tx2"/>
              </a:solidFill>
              <a:latin typeface="Montserrat Medium" pitchFamily="2" charset="77"/>
            </a:endParaRPr>
          </a:p>
          <a:p>
            <a:pPr>
              <a:lnSpc>
                <a:spcPct val="100000"/>
              </a:lnSpc>
            </a:pPr>
            <a:r>
              <a:rPr lang="ru-RU" sz="1600" b="0" i="0" dirty="0">
                <a:solidFill>
                  <a:schemeClr val="tx2"/>
                </a:solidFill>
                <a:latin typeface="Montserrat Medium" pitchFamily="2" charset="77"/>
              </a:rPr>
              <a:t>Тел. 8 (</a:t>
            </a:r>
            <a:r>
              <a:rPr lang="ru-RU" sz="1600" dirty="0">
                <a:solidFill>
                  <a:schemeClr val="tx2"/>
                </a:solidFill>
              </a:rPr>
              <a:t>4922</a:t>
            </a:r>
            <a:r>
              <a:rPr lang="ru-RU" sz="1600" b="0" i="0" dirty="0">
                <a:solidFill>
                  <a:schemeClr val="tx2"/>
                </a:solidFill>
                <a:latin typeface="Montserrat Medium" pitchFamily="2" charset="77"/>
              </a:rPr>
              <a:t>) 77-91-54</a:t>
            </a:r>
          </a:p>
          <a:p>
            <a:pPr>
              <a:lnSpc>
                <a:spcPct val="100000"/>
              </a:lnSpc>
            </a:pPr>
            <a:endParaRPr lang="ru-RU" sz="1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</a:rPr>
              <a:t>t</a:t>
            </a:r>
            <a:r>
              <a:rPr lang="en-US" sz="1600" b="0" i="0" dirty="0">
                <a:solidFill>
                  <a:schemeClr val="tx2"/>
                </a:solidFill>
                <a:latin typeface="Montserrat Medium" pitchFamily="2" charset="77"/>
              </a:rPr>
              <a:t>rudvsem.ru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i="0" dirty="0">
                <a:solidFill>
                  <a:schemeClr val="tx2"/>
                </a:solidFill>
                <a:latin typeface="Montserrat Medium" pitchFamily="2" charset="77"/>
              </a:rPr>
              <a:t>Vladzan.ru</a:t>
            </a:r>
          </a:p>
          <a:p>
            <a:pPr>
              <a:lnSpc>
                <a:spcPct val="100000"/>
              </a:lnSpc>
            </a:pPr>
            <a:endParaRPr lang="ru-RU" sz="1400" b="0" i="0" dirty="0">
              <a:solidFill>
                <a:schemeClr val="tx2"/>
              </a:solidFill>
              <a:latin typeface="Montserrat Medium" pitchFamily="2" charset="77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AA019FD-9F2F-EA52-9111-9D90BDE67968}"/>
              </a:ext>
            </a:extLst>
          </p:cNvPr>
          <p:cNvSpPr txBox="1">
            <a:spLocks/>
          </p:cNvSpPr>
          <p:nvPr/>
        </p:nvSpPr>
        <p:spPr>
          <a:xfrm>
            <a:off x="6781800" y="7062108"/>
            <a:ext cx="3505200" cy="10669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09517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0" i="0" kern="0" baseline="0">
                <a:solidFill>
                  <a:schemeClr val="bg1"/>
                </a:solidFill>
                <a:latin typeface="Montserrat Medium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1400" b="0" i="0" dirty="0">
              <a:solidFill>
                <a:schemeClr val="tx2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768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355</Words>
  <Application>Microsoft Macintosh PowerPoint</Application>
  <PresentationFormat>Произвольный</PresentationFormat>
  <Paragraphs>98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Montserrat Medium</vt:lpstr>
      <vt:lpstr>Montserrat</vt:lpstr>
      <vt:lpstr>Calibri</vt:lpstr>
      <vt:lpstr>Montserrat SemiBold</vt:lpstr>
      <vt:lpstr>Office Theme</vt:lpstr>
      <vt:lpstr>Модернизация службы занятости населения Владимирской области: активность, вовлеченность, профессионализм.</vt:lpstr>
      <vt:lpstr>Презентация PowerPoint</vt:lpstr>
      <vt:lpstr>Пилотная апробация «Формирование организационной культуры внимания к интересам клиента»</vt:lpstr>
      <vt:lpstr>Внутренний клиент – сотрудники службы занятости </vt:lpstr>
      <vt:lpstr>Клиент-работодатель</vt:lpstr>
      <vt:lpstr>Клиент-потенциальный соискатель</vt:lpstr>
      <vt:lpstr>Комплексная работа с внутренним клиентом. Ценности: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Максим Максим</cp:lastModifiedBy>
  <cp:revision>84</cp:revision>
  <cp:lastPrinted>2022-09-23T11:16:22Z</cp:lastPrinted>
  <dcterms:created xsi:type="dcterms:W3CDTF">2022-09-19T11:05:06Z</dcterms:created>
  <dcterms:modified xsi:type="dcterms:W3CDTF">2022-09-28T15:48:05Z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2022-09-15T00:00:00Z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2022-09-19T00:00:00Z</vt:filetime>
  </property>
</Properties>
</file>