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2" r:id="rId2"/>
  </p:sldMasterIdLst>
  <p:notesMasterIdLst>
    <p:notesMasterId r:id="rId22"/>
  </p:notesMasterIdLst>
  <p:sldIdLst>
    <p:sldId id="256" r:id="rId3"/>
    <p:sldId id="453" r:id="rId4"/>
    <p:sldId id="459" r:id="rId5"/>
    <p:sldId id="471" r:id="rId6"/>
    <p:sldId id="472" r:id="rId7"/>
    <p:sldId id="473" r:id="rId8"/>
    <p:sldId id="474" r:id="rId9"/>
    <p:sldId id="477" r:id="rId10"/>
    <p:sldId id="455" r:id="rId11"/>
    <p:sldId id="456" r:id="rId12"/>
    <p:sldId id="457" r:id="rId13"/>
    <p:sldId id="460" r:id="rId14"/>
    <p:sldId id="462" r:id="rId15"/>
    <p:sldId id="463" r:id="rId16"/>
    <p:sldId id="465" r:id="rId17"/>
    <p:sldId id="466" r:id="rId18"/>
    <p:sldId id="467" r:id="rId19"/>
    <p:sldId id="454" r:id="rId20"/>
    <p:sldId id="469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Montserrat" pitchFamily="2" charset="0"/>
      <p:regular r:id="rId29"/>
      <p:bold r:id="rId30"/>
      <p:italic r:id="rId31"/>
      <p:boldItalic r:id="rId32"/>
    </p:embeddedFont>
    <p:embeddedFont>
      <p:font typeface="Montserrat Medium" pitchFamily="2" charset="0"/>
      <p:regular r:id="rId33"/>
      <p:italic r:id="rId34"/>
    </p:embeddedFont>
    <p:embeddedFont>
      <p:font typeface="Montserrat SemiBold" pitchFamily="2" charset="0"/>
      <p:regular r:id="rId35"/>
      <p:bold r:id="rId36"/>
      <p:italic r:id="rId37"/>
      <p:boldItalic r:id="rId3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79" userDrawn="1">
          <p15:clr>
            <a:srgbClr val="A4A3A4"/>
          </p15:clr>
        </p15:guide>
        <p15:guide id="4" pos="7401" userDrawn="1">
          <p15:clr>
            <a:srgbClr val="A4A3A4"/>
          </p15:clr>
        </p15:guide>
        <p15:guide id="5" orient="horz" pos="2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0A0"/>
    <a:srgbClr val="CF4420"/>
    <a:srgbClr val="6AB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5741"/>
  </p:normalViewPr>
  <p:slideViewPr>
    <p:cSldViewPr snapToGrid="0" snapToObjects="1">
      <p:cViewPr varScale="1">
        <p:scale>
          <a:sx n="104" d="100"/>
          <a:sy n="104" d="100"/>
        </p:scale>
        <p:origin x="560" y="200"/>
      </p:cViewPr>
      <p:guideLst>
        <p:guide orient="horz" pos="2160"/>
        <p:guide pos="3840"/>
        <p:guide pos="279"/>
        <p:guide pos="7401"/>
        <p:guide orient="horz" pos="2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A7C7F-9985-3C47-BB3F-6CDACA2E4775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99460-A96F-F94E-BD8A-9C3EF70F8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067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ln w="0">
            <a:noFill/>
          </a:ln>
        </p:spPr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sldNum" idx="16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5DA1AA-C518-4102-BA38-542043F41B1C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B50A86-A64F-0C76-F25C-90D72353D9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8EF8A3B-05D5-7BE8-5086-6E0ED621EB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27D2E-70CB-DFD1-CC38-D724C2EDA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DA8C-1DD3-464E-986E-193DBBC8069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2F2885-C42E-A83E-AFBB-1D9AA6F16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65EB2E-795A-E74B-BEB2-E6FB4DF0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AB90-9921-C14D-9447-83336A4AE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76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55F13B-4586-B0C4-5D77-2F3EB131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3D0872-F900-385F-5898-EE80C8A02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CAD6E0-347A-38F9-6C52-65DFC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DA8C-1DD3-464E-986E-193DBBC8069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47E353-7CC6-AF67-DFF4-AC20DF180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5B5502-D8DF-1A9F-3DE4-C3CB4CD94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AB90-9921-C14D-9447-83336A4AE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632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29BDB42-DD43-C4AB-6F15-E94EC5EEAF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DE0527-6AEE-A63F-2ED7-5E345DBCE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AA7E79-FE4F-D2BA-4416-21B07667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DA8C-1DD3-464E-986E-193DBBC8069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5CC06C-69A7-E945-119C-688C279F5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F5CA6B-B93A-FF41-AD37-D3F326F8B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AB90-9921-C14D-9447-83336A4AE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633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B50A86-A64F-0C76-F25C-90D72353D9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8EF8A3B-05D5-7BE8-5086-6E0ED621EB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27D2E-70CB-DFD1-CC38-D724C2EDA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DA8C-1DD3-464E-986E-193DBBC8069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2F2885-C42E-A83E-AFBB-1D9AA6F16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65EB2E-795A-E74B-BEB2-E6FB4DF0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AB90-9921-C14D-9447-83336A4AE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457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39DED-81C6-DB23-019E-D9DDB0BE7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798C99-1AA6-B301-3618-A2988381D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9707EA-1CCA-0D07-AA3B-9D1F3F889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DA8C-1DD3-464E-986E-193DBBC8069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83AA64-5460-A30C-CDC7-A693208E0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019F64-D418-FBB0-1753-B6F83DDF7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AB90-9921-C14D-9447-83336A4AE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475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B04EB-4F12-33F3-E9A5-7E32A1DC5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99E94D-9109-AD71-5709-6DC737345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AFF14C-40BD-3115-30ED-6C739EB09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DA8C-1DD3-464E-986E-193DBBC8069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9E251E-DC4A-8326-7CE2-C38D944ED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AA9336-7FF5-13E2-66F4-526B6D4B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AB90-9921-C14D-9447-83336A4AE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590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162EF-B1B9-7210-4FB4-1F087D1EF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DE7779-74A2-E8F8-1AD7-7CEA177775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472A639-CB80-BD6E-9F94-5BB48C831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47620D-892C-1580-F327-92C31826D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DA8C-1DD3-464E-986E-193DBBC8069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21A02E-862E-CBBA-3B3F-71DAD087A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AB1C8D-DEBB-EAC7-C4FE-1E406CDF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AB90-9921-C14D-9447-83336A4AE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066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B6B34A-010F-F864-BCD0-B21F6A421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C12A15-B50D-ED3B-DFAB-F13C1E030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0EB197-44B2-3C5F-3AB7-B1775A6F56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AAAFDB0-AFB5-BD7D-5352-DA5DA79BBD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3D638D3-98A0-FB01-4996-9D6F5A6268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AE6C497-39BC-3EA7-E40C-766CDBBEA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DA8C-1DD3-464E-986E-193DBBC8069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6DB3468-8902-6EB4-4206-43170780B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F1D5DE5-7833-AD3B-900F-9949F9831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AB90-9921-C14D-9447-83336A4AE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440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469F4A-1F48-2D1D-FD66-9A5EF43F7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89D744F-E56E-1074-2A37-98ACA994B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DA8C-1DD3-464E-986E-193DBBC8069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5BED7D5-FF33-59C4-3251-EB580A0B5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26A27A-D07A-27A4-333E-62ACB9FEB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AB90-9921-C14D-9447-83336A4AE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589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A3E7197-8818-59B8-CDEE-6BC8AFB3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DA8C-1DD3-464E-986E-193DBBC8069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AF42AF-1A65-F562-707A-01BF28623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0E9DAD-DAD5-60D7-5A17-F488DF6F6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AB90-9921-C14D-9447-83336A4AE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757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9AD1D-D2D3-FE92-B249-E5D99827F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16AD6B-E32D-EC81-0491-7F56C7008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9E927F-9360-9EED-CD57-FAB5AC664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56BDC1-F2C8-F3EB-AA3C-2BA9F6F30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DA8C-1DD3-464E-986E-193DBBC8069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84A1B4-68EA-94F0-FC34-6BA129495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BC6430-CB64-20B5-A6B0-93F43FB42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AB90-9921-C14D-9447-83336A4AE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322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39DED-81C6-DB23-019E-D9DDB0BE7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798C99-1AA6-B301-3618-A2988381D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9707EA-1CCA-0D07-AA3B-9D1F3F889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DA8C-1DD3-464E-986E-193DBBC8069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83AA64-5460-A30C-CDC7-A693208E0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019F64-D418-FBB0-1753-B6F83DDF7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AB90-9921-C14D-9447-83336A4AE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947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ECD8-213A-3201-3308-24F5FEE62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FABF7EA-9C63-B03E-3765-A591F5507F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9E312D-C4F3-E636-D409-8AC0BFADD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77AA60-7FB0-CE17-5B04-21392297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DA8C-1DD3-464E-986E-193DBBC8069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732A4C-4B44-F9DC-B395-F181D927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621ED1-A396-50DC-EDFF-DEF81AEC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AB90-9921-C14D-9447-83336A4AE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674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55F13B-4586-B0C4-5D77-2F3EB131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3D0872-F900-385F-5898-EE80C8A02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CAD6E0-347A-38F9-6C52-65DFC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DA8C-1DD3-464E-986E-193DBBC8069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47E353-7CC6-AF67-DFF4-AC20DF180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5B5502-D8DF-1A9F-3DE4-C3CB4CD94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AB90-9921-C14D-9447-83336A4AE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802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29BDB42-DD43-C4AB-6F15-E94EC5EEAF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DE0527-6AEE-A63F-2ED7-5E345DBCE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AA7E79-FE4F-D2BA-4416-21B07667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DA8C-1DD3-464E-986E-193DBBC8069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5CC06C-69A7-E945-119C-688C279F5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F5CA6B-B93A-FF41-AD37-D3F326F8B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AB90-9921-C14D-9447-83336A4AE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422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86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012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6DFEE45-8121-43F5-AAC7-AC7A45CD955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6262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B04EB-4F12-33F3-E9A5-7E32A1DC5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99E94D-9109-AD71-5709-6DC737345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AFF14C-40BD-3115-30ED-6C739EB09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DA8C-1DD3-464E-986E-193DBBC8069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9E251E-DC4A-8326-7CE2-C38D944ED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AA9336-7FF5-13E2-66F4-526B6D4B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AB90-9921-C14D-9447-83336A4AE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900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162EF-B1B9-7210-4FB4-1F087D1EF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DE7779-74A2-E8F8-1AD7-7CEA177775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472A639-CB80-BD6E-9F94-5BB48C831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47620D-892C-1580-F327-92C31826D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DA8C-1DD3-464E-986E-193DBBC8069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21A02E-862E-CBBA-3B3F-71DAD087A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AB1C8D-DEBB-EAC7-C4FE-1E406CDF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AB90-9921-C14D-9447-83336A4AE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05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B6B34A-010F-F864-BCD0-B21F6A421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C12A15-B50D-ED3B-DFAB-F13C1E030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0EB197-44B2-3C5F-3AB7-B1775A6F56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AAAFDB0-AFB5-BD7D-5352-DA5DA79BBD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3D638D3-98A0-FB01-4996-9D6F5A6268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AE6C497-39BC-3EA7-E40C-766CDBBEA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DA8C-1DD3-464E-986E-193DBBC8069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6DB3468-8902-6EB4-4206-43170780B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F1D5DE5-7833-AD3B-900F-9949F9831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AB90-9921-C14D-9447-83336A4AE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202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469F4A-1F48-2D1D-FD66-9A5EF43F7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89D744F-E56E-1074-2A37-98ACA994B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DA8C-1DD3-464E-986E-193DBBC8069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5BED7D5-FF33-59C4-3251-EB580A0B5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26A27A-D07A-27A4-333E-62ACB9FEB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AB90-9921-C14D-9447-83336A4AE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091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A3E7197-8818-59B8-CDEE-6BC8AFB3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DA8C-1DD3-464E-986E-193DBBC8069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AF42AF-1A65-F562-707A-01BF28623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0E9DAD-DAD5-60D7-5A17-F488DF6F6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AB90-9921-C14D-9447-83336A4AE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090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9AD1D-D2D3-FE92-B249-E5D99827F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16AD6B-E32D-EC81-0491-7F56C7008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9E927F-9360-9EED-CD57-FAB5AC664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56BDC1-F2C8-F3EB-AA3C-2BA9F6F30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DA8C-1DD3-464E-986E-193DBBC8069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84A1B4-68EA-94F0-FC34-6BA129495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BC6430-CB64-20B5-A6B0-93F43FB42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AB90-9921-C14D-9447-83336A4AE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880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ECD8-213A-3201-3308-24F5FEE62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FABF7EA-9C63-B03E-3765-A591F5507F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9E312D-C4F3-E636-D409-8AC0BFADD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77AA60-7FB0-CE17-5B04-21392297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DA8C-1DD3-464E-986E-193DBBC8069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732A4C-4B44-F9DC-B395-F181D927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621ED1-A396-50DC-EDFF-DEF81AEC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AB90-9921-C14D-9447-83336A4AE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468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60607-5D23-F84D-08FF-5367A9CE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C5936F-13FE-6906-0833-615541D23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298070-9E56-E05C-C6E1-B9B272E2E2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ADA8C-1DD3-464E-986E-193DBBC8069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2E8E5A-C58E-7331-CD7D-E160A5F0B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913314-5F0F-A49E-4C5D-F790387A1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FAB90-9921-C14D-9447-83336A4AE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36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60607-5D23-F84D-08FF-5367A9CE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C5936F-13FE-6906-0833-615541D23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298070-9E56-E05C-C6E1-B9B272E2E2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ADA8C-1DD3-464E-986E-193DBBC8069C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2E8E5A-C58E-7331-CD7D-E160A5F0B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913314-5F0F-A49E-4C5D-F790387A1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FAB90-9921-C14D-9447-83336A4AE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9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jpeg"/><Relationship Id="rId11" Type="http://schemas.openxmlformats.org/officeDocument/2006/relationships/image" Target="../media/image9.sv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FBD850-79D9-DE6C-C938-681DC9D80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35"/>
          <a:stretch/>
        </p:blipFill>
        <p:spPr>
          <a:xfrm>
            <a:off x="-1" y="-17874"/>
            <a:ext cx="7063623" cy="6858000"/>
          </a:xfrm>
          <a:prstGeom prst="rect">
            <a:avLst/>
          </a:prstGeom>
        </p:spPr>
      </p:pic>
      <p:pic>
        <p:nvPicPr>
          <p:cNvPr id="3" name="Рисунок 2" hidden="1">
            <a:extLst>
              <a:ext uri="{FF2B5EF4-FFF2-40B4-BE49-F238E27FC236}">
                <a16:creationId xmlns:a16="http://schemas.microsoft.com/office/drawing/2014/main" id="{137675A6-00F2-4070-8A39-62A97E14E4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8" b="8401"/>
          <a:stretch/>
        </p:blipFill>
        <p:spPr>
          <a:xfrm>
            <a:off x="742586" y="979714"/>
            <a:ext cx="5183743" cy="5233114"/>
          </a:xfrm>
          <a:prstGeom prst="rect">
            <a:avLst/>
          </a:prstGeom>
        </p:spPr>
      </p:pic>
      <p:pic>
        <p:nvPicPr>
          <p:cNvPr id="129" name="Рисунок 9" hidden="1"/>
          <p:cNvPicPr/>
          <p:nvPr/>
        </p:nvPicPr>
        <p:blipFill>
          <a:blip r:embed="rId5"/>
          <a:srcRect l="66099"/>
          <a:stretch/>
        </p:blipFill>
        <p:spPr>
          <a:xfrm>
            <a:off x="1004743" y="979714"/>
            <a:ext cx="5225143" cy="4898314"/>
          </a:xfrm>
          <a:prstGeom prst="rect">
            <a:avLst/>
          </a:prstGeom>
          <a:ln w="0">
            <a:noFill/>
          </a:ln>
        </p:spPr>
      </p:pic>
      <p:pic>
        <p:nvPicPr>
          <p:cNvPr id="7" name="Рисунок 6" hidden="1">
            <a:extLst>
              <a:ext uri="{FF2B5EF4-FFF2-40B4-BE49-F238E27FC236}">
                <a16:creationId xmlns:a16="http://schemas.microsoft.com/office/drawing/2014/main" id="{FDF9548E-39B4-45AB-A270-E9679FD9AC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3" y="780997"/>
            <a:ext cx="8147751" cy="5431834"/>
          </a:xfrm>
          <a:prstGeom prst="rect">
            <a:avLst/>
          </a:prstGeom>
        </p:spPr>
      </p:pic>
      <p:pic>
        <p:nvPicPr>
          <p:cNvPr id="11" name="Рисунок 10" hidden="1">
            <a:extLst>
              <a:ext uri="{FF2B5EF4-FFF2-40B4-BE49-F238E27FC236}">
                <a16:creationId xmlns:a16="http://schemas.microsoft.com/office/drawing/2014/main" id="{4AB9A26C-F6F0-4985-9D07-FBD023FF62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417" y="979715"/>
            <a:ext cx="7546360" cy="5028941"/>
          </a:xfrm>
          <a:prstGeom prst="rect">
            <a:avLst/>
          </a:prstGeom>
        </p:spPr>
      </p:pic>
      <p:pic>
        <p:nvPicPr>
          <p:cNvPr id="13" name="Рисунок 12" hidden="1">
            <a:extLst>
              <a:ext uri="{FF2B5EF4-FFF2-40B4-BE49-F238E27FC236}">
                <a16:creationId xmlns:a16="http://schemas.microsoft.com/office/drawing/2014/main" id="{C1F97A5C-7773-48E1-AFD0-A89C1EFC53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013" y="979715"/>
            <a:ext cx="7347857" cy="4898571"/>
          </a:xfrm>
          <a:prstGeom prst="rect">
            <a:avLst/>
          </a:prstGeom>
        </p:spPr>
      </p:pic>
      <p:pic>
        <p:nvPicPr>
          <p:cNvPr id="5" name="минтруд лого" hidden="1">
            <a:extLst>
              <a:ext uri="{FF2B5EF4-FFF2-40B4-BE49-F238E27FC236}">
                <a16:creationId xmlns:a16="http://schemas.microsoft.com/office/drawing/2014/main" id="{CFB3B070-81CB-441B-8817-E9233A675C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766" y="1285200"/>
            <a:ext cx="1058206" cy="437143"/>
          </a:xfrm>
          <a:prstGeom prst="rect">
            <a:avLst/>
          </a:prstGeom>
        </p:spPr>
      </p:pic>
      <p:pic>
        <p:nvPicPr>
          <p:cNvPr id="23" name="Рисунок 22" hidden="1">
            <a:extLst>
              <a:ext uri="{FF2B5EF4-FFF2-40B4-BE49-F238E27FC236}">
                <a16:creationId xmlns:a16="http://schemas.microsoft.com/office/drawing/2014/main" id="{43A201E2-65F4-4A92-80FD-9BA09231D3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26330" y="538010"/>
            <a:ext cx="1830640" cy="1913101"/>
          </a:xfrm>
          <a:prstGeom prst="rect">
            <a:avLst/>
          </a:prstGeom>
        </p:spPr>
      </p:pic>
      <p:pic>
        <p:nvPicPr>
          <p:cNvPr id="130" name="Рукописный ввод 30"/>
          <p:cNvPicPr/>
          <p:nvPr/>
        </p:nvPicPr>
        <p:blipFill>
          <a:blip r:embed="rId12"/>
          <a:stretch/>
        </p:blipFill>
        <p:spPr>
          <a:xfrm>
            <a:off x="3699848" y="1660666"/>
            <a:ext cx="15164" cy="15164"/>
          </a:xfrm>
          <a:prstGeom prst="rect">
            <a:avLst/>
          </a:prstGeom>
          <a:ln w="0">
            <a:noFill/>
          </a:ln>
        </p:spPr>
      </p:pic>
      <p:pic>
        <p:nvPicPr>
          <p:cNvPr id="131" name="Picture 8" descr="A picture containing building, indoor, bathroom, white&#10;&#10;Description automatically generated"/>
          <p:cNvPicPr/>
          <p:nvPr/>
        </p:nvPicPr>
        <p:blipFill rotWithShape="1">
          <a:blip r:embed="rId13"/>
          <a:srcRect r="120"/>
          <a:stretch/>
        </p:blipFill>
        <p:spPr>
          <a:xfrm>
            <a:off x="2602184" y="-1"/>
            <a:ext cx="9589816" cy="6858001"/>
          </a:xfrm>
          <a:prstGeom prst="rect">
            <a:avLst/>
          </a:prstGeom>
          <a:ln w="0">
            <a:noFill/>
          </a:ln>
        </p:spPr>
      </p:pic>
      <p:sp>
        <p:nvSpPr>
          <p:cNvPr id="133" name="TextBox 1"/>
          <p:cNvSpPr/>
          <p:nvPr/>
        </p:nvSpPr>
        <p:spPr>
          <a:xfrm>
            <a:off x="5911680" y="2186782"/>
            <a:ext cx="6681756" cy="2199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29" b="0" i="0" u="none" strike="noStrike" kern="1200" cap="none" spc="-1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Montserrat"/>
                <a:ea typeface="DejaVu Sans"/>
                <a:cs typeface="+mn-cs"/>
              </a:rPr>
              <a:t>Всероссийская неделя охраны труда</a:t>
            </a:r>
            <a:endParaRPr kumimoji="0" lang="ru-RU" sz="1429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TextBox 22"/>
          <p:cNvSpPr/>
          <p:nvPr/>
        </p:nvSpPr>
        <p:spPr>
          <a:xfrm>
            <a:off x="5911681" y="2586785"/>
            <a:ext cx="5837408" cy="17884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32143" rIns="64286" bIns="32143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-1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Бренд «Работа России» </a:t>
            </a:r>
            <a:br>
              <a:rPr kumimoji="0" lang="ru-RU" sz="2800" b="1" i="0" u="none" strike="noStrike" kern="1200" cap="none" spc="-1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</a:br>
            <a:r>
              <a:rPr kumimoji="0" lang="ru-RU" sz="2800" b="1" i="0" u="none" strike="noStrike" kern="1200" cap="none" spc="-1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как идентификатор качества услуг и сервисов </a:t>
            </a:r>
            <a:br>
              <a:rPr kumimoji="0" lang="ru-RU" sz="2800" b="1" i="0" u="none" strike="noStrike" kern="1200" cap="none" spc="-1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</a:br>
            <a:r>
              <a:rPr kumimoji="0" lang="ru-RU" sz="2800" b="1" i="0" u="none" strike="noStrike" kern="1200" cap="none" spc="-1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кадровых центров</a:t>
            </a:r>
          </a:p>
        </p:txBody>
      </p:sp>
      <p:pic>
        <p:nvPicPr>
          <p:cNvPr id="135" name="Graphic 6"/>
          <p:cNvPicPr/>
          <p:nvPr/>
        </p:nvPicPr>
        <p:blipFill>
          <a:blip r:embed="rId14"/>
          <a:stretch/>
        </p:blipFill>
        <p:spPr>
          <a:xfrm>
            <a:off x="12919522" y="532630"/>
            <a:ext cx="868910" cy="341651"/>
          </a:xfrm>
          <a:prstGeom prst="rect">
            <a:avLst/>
          </a:prstGeom>
          <a:ln w="0">
            <a:noFill/>
          </a:ln>
        </p:spPr>
      </p:pic>
      <p:pic>
        <p:nvPicPr>
          <p:cNvPr id="142" name="Рисунок 6" descr="Изображение выглядит как текст, знак&#10;&#10;Автоматически созданное описание"/>
          <p:cNvPicPr/>
          <p:nvPr/>
        </p:nvPicPr>
        <p:blipFill>
          <a:blip r:embed="rId15"/>
          <a:stretch/>
        </p:blipFill>
        <p:spPr>
          <a:xfrm>
            <a:off x="12919522" y="1112807"/>
            <a:ext cx="905746" cy="420115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EFCA19-B387-4272-9BD1-E60D6602BCA5}"/>
              </a:ext>
            </a:extLst>
          </p:cNvPr>
          <p:cNvSpPr txBox="1"/>
          <p:nvPr/>
        </p:nvSpPr>
        <p:spPr>
          <a:xfrm>
            <a:off x="5911679" y="6324685"/>
            <a:ext cx="1270091" cy="1318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7" b="0" i="0" u="none" strike="noStrike" kern="1200" cap="none" spc="-1" normalizeH="0" baseline="0" noProof="0" dirty="0">
                <a:ln>
                  <a:noFill/>
                </a:ln>
                <a:solidFill>
                  <a:srgbClr val="CF452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29 сентября 2022 года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456933-9202-4473-89C3-DBE3463FCB1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9522" y="1874622"/>
            <a:ext cx="1481229" cy="296494"/>
          </a:xfrm>
          <a:prstGeom prst="rect">
            <a:avLst/>
          </a:prstGeom>
        </p:spPr>
      </p:pic>
      <p:pic>
        <p:nvPicPr>
          <p:cNvPr id="19" name="палетка">
            <a:extLst>
              <a:ext uri="{FF2B5EF4-FFF2-40B4-BE49-F238E27FC236}">
                <a16:creationId xmlns:a16="http://schemas.microsoft.com/office/drawing/2014/main" id="{1E4CD6ED-FC42-48AF-9E1C-BB810F98284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872" y="2621179"/>
            <a:ext cx="1361180" cy="1085060"/>
          </a:xfrm>
          <a:prstGeom prst="rect">
            <a:avLst/>
          </a:prstGeom>
        </p:spPr>
      </p:pic>
      <p:pic>
        <p:nvPicPr>
          <p:cNvPr id="20" name="Graphic 6">
            <a:extLst>
              <a:ext uri="{FF2B5EF4-FFF2-40B4-BE49-F238E27FC236}">
                <a16:creationId xmlns:a16="http://schemas.microsoft.com/office/drawing/2014/main" id="{4B090DD0-62CF-4B79-AA32-D7330B307D0C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11016514" y="449202"/>
            <a:ext cx="868910" cy="341651"/>
          </a:xfrm>
          <a:prstGeom prst="rect">
            <a:avLst/>
          </a:prstGeom>
          <a:ln w="0">
            <a:noFill/>
          </a:ln>
        </p:spPr>
      </p:pic>
      <p:pic>
        <p:nvPicPr>
          <p:cNvPr id="21" name="Рисунок 6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2972D086-A8A4-46CF-8195-FB0A848510F1}"/>
              </a:ext>
            </a:extLst>
          </p:cNvPr>
          <p:cNvPicPr/>
          <p:nvPr/>
        </p:nvPicPr>
        <p:blipFill>
          <a:blip r:embed="rId15"/>
          <a:stretch/>
        </p:blipFill>
        <p:spPr>
          <a:xfrm>
            <a:off x="9084280" y="404783"/>
            <a:ext cx="905746" cy="420115"/>
          </a:xfrm>
          <a:prstGeom prst="rect">
            <a:avLst/>
          </a:prstGeom>
          <a:ln w="0"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145FBF0-9414-45CF-B4B3-A8E85CB6C1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563" y="485728"/>
            <a:ext cx="1481229" cy="2964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794175C-EB44-4552-A25C-D0E6282F7BDE}"/>
              </a:ext>
            </a:extLst>
          </p:cNvPr>
          <p:cNvSpPr txBox="1"/>
          <p:nvPr/>
        </p:nvSpPr>
        <p:spPr>
          <a:xfrm>
            <a:off x="5911680" y="4625709"/>
            <a:ext cx="4307112" cy="106721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29"/>
              </a:spcBef>
              <a:spcAft>
                <a:spcPts val="429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14" b="1" i="0" u="none" strike="noStrike" kern="1200" cap="none" spc="-1" normalizeH="0" baseline="0" noProof="0" dirty="0">
                <a:ln>
                  <a:noFill/>
                </a:ln>
                <a:solidFill>
                  <a:srgbClr val="57B6E7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Андрей Жданов</a:t>
            </a:r>
            <a:endParaRPr kumimoji="0" lang="ru-RU" sz="1714" b="0" i="0" u="none" strike="noStrike" kern="1200" cap="none" spc="-1" normalizeH="0" baseline="0" noProof="0" dirty="0">
              <a:ln>
                <a:noFill/>
              </a:ln>
              <a:solidFill>
                <a:srgbClr val="57B6E7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29" b="0" i="0" u="none" strike="noStrike" kern="1200" cap="none" spc="-1" normalizeH="0" baseline="0" noProof="0" dirty="0">
                <a:ln>
                  <a:noFill/>
                </a:ln>
                <a:solidFill>
                  <a:srgbClr val="57B6E7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Эксперт блока информационного обеспечения и коммуникаций ФЦКСЗ ФГУП «ВНИИ труда» Минтруда России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1DE00C-F731-499B-2240-27FF41D6D9B8}"/>
              </a:ext>
            </a:extLst>
          </p:cNvPr>
          <p:cNvSpPr txBox="1"/>
          <p:nvPr/>
        </p:nvSpPr>
        <p:spPr>
          <a:xfrm>
            <a:off x="442913" y="335513"/>
            <a:ext cx="9956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kern="100" dirty="0">
                <a:solidFill>
                  <a:srgbClr val="CF4420"/>
                </a:solidFill>
                <a:latin typeface="Montserrat SemiBold" pitchFamily="2" charset="0"/>
                <a:ea typeface="NSimSun" panose="02010609030101010101" pitchFamily="49" charset="-122"/>
              </a:rPr>
              <a:t>Электронный каталог файлов бренда «Работа России» </a:t>
            </a:r>
          </a:p>
        </p:txBody>
      </p:sp>
      <p:pic>
        <p:nvPicPr>
          <p:cNvPr id="7" name="Изображение2">
            <a:extLst>
              <a:ext uri="{FF2B5EF4-FFF2-40B4-BE49-F238E27FC236}">
                <a16:creationId xmlns:a16="http://schemas.microsoft.com/office/drawing/2014/main" id="{0ABBE826-934A-4F81-020D-21F53B73A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119" r="82671" b="19660"/>
          <a:stretch/>
        </p:blipFill>
        <p:spPr bwMode="auto">
          <a:xfrm>
            <a:off x="442913" y="1495709"/>
            <a:ext cx="3571148" cy="2998800"/>
          </a:xfrm>
          <a:prstGeom prst="rect">
            <a:avLst/>
          </a:prstGeom>
        </p:spPr>
      </p:pic>
      <p:pic>
        <p:nvPicPr>
          <p:cNvPr id="9" name="Изображение2">
            <a:extLst>
              <a:ext uri="{FF2B5EF4-FFF2-40B4-BE49-F238E27FC236}">
                <a16:creationId xmlns:a16="http://schemas.microsoft.com/office/drawing/2014/main" id="{9D22ECCF-04E8-AC6E-1C1A-CD0FACED03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7" t="80341" r="86043" b="13481"/>
          <a:stretch/>
        </p:blipFill>
        <p:spPr bwMode="auto">
          <a:xfrm>
            <a:off x="670560" y="4469651"/>
            <a:ext cx="3056709" cy="526184"/>
          </a:xfrm>
          <a:prstGeom prst="rect">
            <a:avLst/>
          </a:prstGeom>
        </p:spPr>
      </p:pic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EA50FE57-ECA2-3AB4-291C-736804773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8376" y="6435031"/>
            <a:ext cx="2228850" cy="296664"/>
          </a:xfrm>
        </p:spPr>
        <p:txBody>
          <a:bodyPr/>
          <a:lstStyle/>
          <a:p>
            <a:fld id="{CDEDBB94-ECA0-4EA5-A6B7-C18E88DE8D2C}" type="slidenum">
              <a:rPr lang="ru-RU" smtClean="0">
                <a:latin typeface="Montserrat" panose="00000500000000000000" pitchFamily="2" charset="-52"/>
              </a:rPr>
              <a:t>10</a:t>
            </a:fld>
            <a:endParaRPr lang="ru-RU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46158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B32BC96-D24F-0E24-C635-3C44150F39B3}"/>
              </a:ext>
            </a:extLst>
          </p:cNvPr>
          <p:cNvGrpSpPr/>
          <p:nvPr/>
        </p:nvGrpSpPr>
        <p:grpSpPr>
          <a:xfrm>
            <a:off x="1219199" y="1828328"/>
            <a:ext cx="10529888" cy="3201344"/>
            <a:chOff x="1219200" y="3656656"/>
            <a:chExt cx="10529888" cy="3201344"/>
          </a:xfrm>
        </p:grpSpPr>
        <p:pic>
          <p:nvPicPr>
            <p:cNvPr id="4" name="Изображение3">
              <a:extLst>
                <a:ext uri="{FF2B5EF4-FFF2-40B4-BE49-F238E27FC236}">
                  <a16:creationId xmlns:a16="http://schemas.microsoft.com/office/drawing/2014/main" id="{D74931C3-38A5-539A-B92D-66F3E325D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152"/>
            <a:stretch/>
          </p:blipFill>
          <p:spPr bwMode="auto">
            <a:xfrm>
              <a:off x="2269068" y="3656656"/>
              <a:ext cx="9480020" cy="3201344"/>
            </a:xfrm>
            <a:prstGeom prst="rect">
              <a:avLst/>
            </a:prstGeom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55521407-479F-0701-03D1-9A3DDA55138C}"/>
                </a:ext>
              </a:extLst>
            </p:cNvPr>
            <p:cNvSpPr/>
            <p:nvPr/>
          </p:nvSpPr>
          <p:spPr>
            <a:xfrm>
              <a:off x="1219200" y="3741241"/>
              <a:ext cx="3081867" cy="7799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81DE00C-F731-499B-2240-27FF41D6D9B8}"/>
              </a:ext>
            </a:extLst>
          </p:cNvPr>
          <p:cNvSpPr txBox="1"/>
          <p:nvPr/>
        </p:nvSpPr>
        <p:spPr>
          <a:xfrm>
            <a:off x="442913" y="335513"/>
            <a:ext cx="9956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kern="100" dirty="0">
                <a:solidFill>
                  <a:srgbClr val="CF4420"/>
                </a:solidFill>
                <a:latin typeface="Montserrat SemiBold" pitchFamily="2" charset="0"/>
                <a:ea typeface="NSimSun" panose="02010609030101010101" pitchFamily="49" charset="-122"/>
              </a:rPr>
              <a:t>Электронный каталог файлов бренда «Работа России» </a:t>
            </a:r>
          </a:p>
        </p:txBody>
      </p:sp>
      <p:pic>
        <p:nvPicPr>
          <p:cNvPr id="6" name="Изображение2">
            <a:extLst>
              <a:ext uri="{FF2B5EF4-FFF2-40B4-BE49-F238E27FC236}">
                <a16:creationId xmlns:a16="http://schemas.microsoft.com/office/drawing/2014/main" id="{6811DC49-7E09-B852-A7E5-A48606406A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119" r="82671" b="19660"/>
          <a:stretch/>
        </p:blipFill>
        <p:spPr bwMode="auto">
          <a:xfrm>
            <a:off x="-4460052" y="0"/>
            <a:ext cx="3571148" cy="2998800"/>
          </a:xfrm>
          <a:prstGeom prst="rect">
            <a:avLst/>
          </a:prstGeom>
        </p:spPr>
      </p:pic>
      <p:pic>
        <p:nvPicPr>
          <p:cNvPr id="8" name="Изображение2">
            <a:extLst>
              <a:ext uri="{FF2B5EF4-FFF2-40B4-BE49-F238E27FC236}">
                <a16:creationId xmlns:a16="http://schemas.microsoft.com/office/drawing/2014/main" id="{A534E482-E132-4CDF-6D1D-EF85098E82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7" t="80341" r="86043" b="13481"/>
          <a:stretch/>
        </p:blipFill>
        <p:spPr bwMode="auto">
          <a:xfrm>
            <a:off x="981845" y="1968861"/>
            <a:ext cx="3489571" cy="600697"/>
          </a:xfrm>
          <a:prstGeom prst="rect">
            <a:avLst/>
          </a:prstGeom>
        </p:spPr>
      </p:pic>
      <p:pic>
        <p:nvPicPr>
          <p:cNvPr id="11" name="Изображение3">
            <a:extLst>
              <a:ext uri="{FF2B5EF4-FFF2-40B4-BE49-F238E27FC236}">
                <a16:creationId xmlns:a16="http://schemas.microsoft.com/office/drawing/2014/main" id="{ABF3BCF8-8123-49BC-B0AA-C513690E5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9" t="43543" r="83848" b="18341"/>
          <a:stretch/>
        </p:blipFill>
        <p:spPr bwMode="auto">
          <a:xfrm>
            <a:off x="550258" y="3222298"/>
            <a:ext cx="1718809" cy="1220229"/>
          </a:xfrm>
          <a:prstGeom prst="rect">
            <a:avLst/>
          </a:prstGeom>
        </p:spPr>
      </p:pic>
      <p:pic>
        <p:nvPicPr>
          <p:cNvPr id="13" name="Изображение3">
            <a:extLst>
              <a:ext uri="{FF2B5EF4-FFF2-40B4-BE49-F238E27FC236}">
                <a16:creationId xmlns:a16="http://schemas.microsoft.com/office/drawing/2014/main" id="{8D682AF4-EF72-4485-D7E9-7AB83B3F3C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8" t="81657" r="83848" b="11021"/>
          <a:stretch/>
        </p:blipFill>
        <p:spPr bwMode="auto">
          <a:xfrm>
            <a:off x="839449" y="4442526"/>
            <a:ext cx="1429618" cy="234405"/>
          </a:xfrm>
          <a:prstGeom prst="rect">
            <a:avLst/>
          </a:prstGeom>
        </p:spPr>
      </p:pic>
      <p:pic>
        <p:nvPicPr>
          <p:cNvPr id="16" name="Изображение3">
            <a:extLst>
              <a:ext uri="{FF2B5EF4-FFF2-40B4-BE49-F238E27FC236}">
                <a16:creationId xmlns:a16="http://schemas.microsoft.com/office/drawing/2014/main" id="{91F04013-6B0C-61EC-F2D7-B78FF158F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4641" b="72994"/>
          <a:stretch/>
        </p:blipFill>
        <p:spPr bwMode="auto">
          <a:xfrm>
            <a:off x="442912" y="1828329"/>
            <a:ext cx="605937" cy="864543"/>
          </a:xfrm>
          <a:prstGeom prst="rect">
            <a:avLst/>
          </a:prstGeom>
        </p:spPr>
      </p:pic>
      <p:sp>
        <p:nvSpPr>
          <p:cNvPr id="12" name="Номер слайда 1">
            <a:extLst>
              <a:ext uri="{FF2B5EF4-FFF2-40B4-BE49-F238E27FC236}">
                <a16:creationId xmlns:a16="http://schemas.microsoft.com/office/drawing/2014/main" id="{E888CA66-AB5F-EBF9-B904-58CA1325D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8376" y="6435031"/>
            <a:ext cx="2228850" cy="296664"/>
          </a:xfrm>
        </p:spPr>
        <p:txBody>
          <a:bodyPr/>
          <a:lstStyle/>
          <a:p>
            <a:fld id="{CDEDBB94-ECA0-4EA5-A6B7-C18E88DE8D2C}" type="slidenum">
              <a:rPr lang="ru-RU" smtClean="0">
                <a:latin typeface="Montserrat" panose="00000500000000000000" pitchFamily="2" charset="-52"/>
              </a:rPr>
              <a:t>11</a:t>
            </a:fld>
            <a:endParaRPr lang="ru-RU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86427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1DE00C-F731-499B-2240-27FF41D6D9B8}"/>
              </a:ext>
            </a:extLst>
          </p:cNvPr>
          <p:cNvSpPr txBox="1"/>
          <p:nvPr/>
        </p:nvSpPr>
        <p:spPr>
          <a:xfrm>
            <a:off x="442913" y="335513"/>
            <a:ext cx="9956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kern="100" dirty="0">
                <a:solidFill>
                  <a:srgbClr val="CF4420"/>
                </a:solidFill>
                <a:latin typeface="Montserrat SemiBold" pitchFamily="2" charset="0"/>
                <a:ea typeface="NSimSun" panose="02010609030101010101" pitchFamily="49" charset="-122"/>
              </a:rPr>
              <a:t>Электронный каталог файлов бренда «Работа России» </a:t>
            </a:r>
          </a:p>
        </p:txBody>
      </p:sp>
      <p:pic>
        <p:nvPicPr>
          <p:cNvPr id="11" name="Изображение3">
            <a:extLst>
              <a:ext uri="{FF2B5EF4-FFF2-40B4-BE49-F238E27FC236}">
                <a16:creationId xmlns:a16="http://schemas.microsoft.com/office/drawing/2014/main" id="{ABF3BCF8-8123-49BC-B0AA-C513690E5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9" t="43543" r="83848" b="18341"/>
          <a:stretch/>
        </p:blipFill>
        <p:spPr bwMode="auto">
          <a:xfrm>
            <a:off x="550258" y="2023704"/>
            <a:ext cx="3407145" cy="2418824"/>
          </a:xfrm>
          <a:prstGeom prst="rect">
            <a:avLst/>
          </a:prstGeom>
        </p:spPr>
      </p:pic>
      <p:pic>
        <p:nvPicPr>
          <p:cNvPr id="13" name="Изображение3">
            <a:extLst>
              <a:ext uri="{FF2B5EF4-FFF2-40B4-BE49-F238E27FC236}">
                <a16:creationId xmlns:a16="http://schemas.microsoft.com/office/drawing/2014/main" id="{8D682AF4-EF72-4485-D7E9-7AB83B3F3C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8" t="81657" r="83848" b="11021"/>
          <a:stretch/>
        </p:blipFill>
        <p:spPr bwMode="auto">
          <a:xfrm>
            <a:off x="1123513" y="4442528"/>
            <a:ext cx="2833890" cy="464654"/>
          </a:xfrm>
          <a:prstGeom prst="rect">
            <a:avLst/>
          </a:prstGeom>
        </p:spPr>
      </p:pic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6F123DE2-FA1E-6A1E-B994-E2F357DCD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8376" y="6435031"/>
            <a:ext cx="2228850" cy="296664"/>
          </a:xfrm>
        </p:spPr>
        <p:txBody>
          <a:bodyPr/>
          <a:lstStyle/>
          <a:p>
            <a:fld id="{CDEDBB94-ECA0-4EA5-A6B7-C18E88DE8D2C}" type="slidenum">
              <a:rPr lang="ru-RU" smtClean="0">
                <a:latin typeface="Montserrat" panose="00000500000000000000" pitchFamily="2" charset="-52"/>
              </a:rPr>
              <a:t>12</a:t>
            </a:fld>
            <a:endParaRPr lang="ru-RU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63754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4">
            <a:extLst>
              <a:ext uri="{FF2B5EF4-FFF2-40B4-BE49-F238E27FC236}">
                <a16:creationId xmlns:a16="http://schemas.microsoft.com/office/drawing/2014/main" id="{CB33ECBB-20CC-7B7F-E00C-4C5D616FA6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72"/>
          <a:stretch/>
        </p:blipFill>
        <p:spPr bwMode="auto">
          <a:xfrm>
            <a:off x="3827964" y="1948781"/>
            <a:ext cx="7921124" cy="3494480"/>
          </a:xfrm>
          <a:prstGeom prst="rect">
            <a:avLst/>
          </a:prstGeom>
        </p:spPr>
      </p:pic>
      <p:pic>
        <p:nvPicPr>
          <p:cNvPr id="13" name="Изображение3">
            <a:extLst>
              <a:ext uri="{FF2B5EF4-FFF2-40B4-BE49-F238E27FC236}">
                <a16:creationId xmlns:a16="http://schemas.microsoft.com/office/drawing/2014/main" id="{8D682AF4-EF72-4485-D7E9-7AB83B3F3C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8" t="81657" r="83848" b="11021"/>
          <a:stretch/>
        </p:blipFill>
        <p:spPr bwMode="auto">
          <a:xfrm>
            <a:off x="375772" y="2301993"/>
            <a:ext cx="3374389" cy="553276"/>
          </a:xfrm>
          <a:prstGeom prst="rect">
            <a:avLst/>
          </a:prstGeom>
        </p:spPr>
      </p:pic>
      <p:pic>
        <p:nvPicPr>
          <p:cNvPr id="7" name="Изображение4">
            <a:extLst>
              <a:ext uri="{FF2B5EF4-FFF2-40B4-BE49-F238E27FC236}">
                <a16:creationId xmlns:a16="http://schemas.microsoft.com/office/drawing/2014/main" id="{1F79469A-6125-1E03-BE9F-D66624402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91" r="83977"/>
          <a:stretch/>
        </p:blipFill>
        <p:spPr bwMode="auto">
          <a:xfrm>
            <a:off x="405268" y="3230938"/>
            <a:ext cx="1817670" cy="2212323"/>
          </a:xfrm>
          <a:prstGeom prst="rect">
            <a:avLst/>
          </a:prstGeom>
        </p:spPr>
      </p:pic>
      <p:pic>
        <p:nvPicPr>
          <p:cNvPr id="10" name="Изображение4">
            <a:extLst>
              <a:ext uri="{FF2B5EF4-FFF2-40B4-BE49-F238E27FC236}">
                <a16:creationId xmlns:a16="http://schemas.microsoft.com/office/drawing/2014/main" id="{19BD1B49-4BDF-0207-D6A0-3C5AAF062B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23" t="42359" r="69662" b="21556"/>
          <a:stretch/>
        </p:blipFill>
        <p:spPr bwMode="auto">
          <a:xfrm>
            <a:off x="2222938" y="3429000"/>
            <a:ext cx="1623848" cy="1260988"/>
          </a:xfrm>
          <a:prstGeom prst="rect">
            <a:avLst/>
          </a:prstGeom>
        </p:spPr>
      </p:pic>
      <p:pic>
        <p:nvPicPr>
          <p:cNvPr id="14" name="Изображение4">
            <a:extLst>
              <a:ext uri="{FF2B5EF4-FFF2-40B4-BE49-F238E27FC236}">
                <a16:creationId xmlns:a16="http://schemas.microsoft.com/office/drawing/2014/main" id="{EB47BE99-830F-95D7-4418-0918969B8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23" t="78444" r="69662" b="15341"/>
          <a:stretch/>
        </p:blipFill>
        <p:spPr bwMode="auto">
          <a:xfrm>
            <a:off x="2222938" y="4689988"/>
            <a:ext cx="1623848" cy="2171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1DE00C-F731-499B-2240-27FF41D6D9B8}"/>
              </a:ext>
            </a:extLst>
          </p:cNvPr>
          <p:cNvSpPr txBox="1"/>
          <p:nvPr/>
        </p:nvSpPr>
        <p:spPr>
          <a:xfrm>
            <a:off x="442913" y="335513"/>
            <a:ext cx="9956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kern="100" dirty="0">
                <a:solidFill>
                  <a:srgbClr val="CF4420"/>
                </a:solidFill>
                <a:latin typeface="Montserrat SemiBold" pitchFamily="2" charset="0"/>
                <a:ea typeface="NSimSun" panose="02010609030101010101" pitchFamily="49" charset="-122"/>
              </a:rPr>
              <a:t>Электронный каталог файлов бренда «Работа России» </a:t>
            </a:r>
          </a:p>
        </p:txBody>
      </p:sp>
      <p:pic>
        <p:nvPicPr>
          <p:cNvPr id="11" name="Изображение3">
            <a:extLst>
              <a:ext uri="{FF2B5EF4-FFF2-40B4-BE49-F238E27FC236}">
                <a16:creationId xmlns:a16="http://schemas.microsoft.com/office/drawing/2014/main" id="{ABF3BCF8-8123-49BC-B0AA-C513690E51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9" t="43543" r="83848" b="18341"/>
          <a:stretch/>
        </p:blipFill>
        <p:spPr bwMode="auto">
          <a:xfrm>
            <a:off x="-4126245" y="0"/>
            <a:ext cx="3407145" cy="2418824"/>
          </a:xfrm>
          <a:prstGeom prst="rect">
            <a:avLst/>
          </a:prstGeom>
        </p:spPr>
      </p:pic>
      <p:pic>
        <p:nvPicPr>
          <p:cNvPr id="9" name="Изображение4">
            <a:extLst>
              <a:ext uri="{FF2B5EF4-FFF2-40B4-BE49-F238E27FC236}">
                <a16:creationId xmlns:a16="http://schemas.microsoft.com/office/drawing/2014/main" id="{8C9CFAF2-2993-CC05-D5F5-D3049599D6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450" b="72398"/>
          <a:stretch/>
        </p:blipFill>
        <p:spPr bwMode="auto">
          <a:xfrm>
            <a:off x="405268" y="1948781"/>
            <a:ext cx="743048" cy="964540"/>
          </a:xfrm>
          <a:prstGeom prst="rect">
            <a:avLst/>
          </a:prstGeom>
        </p:spPr>
      </p:pic>
      <p:sp>
        <p:nvSpPr>
          <p:cNvPr id="15" name="Номер слайда 1">
            <a:extLst>
              <a:ext uri="{FF2B5EF4-FFF2-40B4-BE49-F238E27FC236}">
                <a16:creationId xmlns:a16="http://schemas.microsoft.com/office/drawing/2014/main" id="{89C20ADB-F214-02A4-9DE5-52AC9B75C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8376" y="6435031"/>
            <a:ext cx="2228850" cy="296664"/>
          </a:xfrm>
        </p:spPr>
        <p:txBody>
          <a:bodyPr/>
          <a:lstStyle/>
          <a:p>
            <a:fld id="{CDEDBB94-ECA0-4EA5-A6B7-C18E88DE8D2C}" type="slidenum">
              <a:rPr lang="ru-RU" smtClean="0">
                <a:latin typeface="Montserrat" panose="00000500000000000000" pitchFamily="2" charset="-52"/>
              </a:rPr>
              <a:t>13</a:t>
            </a:fld>
            <a:endParaRPr lang="ru-RU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20577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4">
            <a:extLst>
              <a:ext uri="{FF2B5EF4-FFF2-40B4-BE49-F238E27FC236}">
                <a16:creationId xmlns:a16="http://schemas.microsoft.com/office/drawing/2014/main" id="{19BD1B49-4BDF-0207-D6A0-3C5AAF062B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23" t="42359" r="69662" b="21556"/>
          <a:stretch/>
        </p:blipFill>
        <p:spPr bwMode="auto">
          <a:xfrm>
            <a:off x="335143" y="1951767"/>
            <a:ext cx="2614533" cy="2030298"/>
          </a:xfrm>
          <a:prstGeom prst="rect">
            <a:avLst/>
          </a:prstGeom>
        </p:spPr>
      </p:pic>
      <p:pic>
        <p:nvPicPr>
          <p:cNvPr id="14" name="Изображение4">
            <a:extLst>
              <a:ext uri="{FF2B5EF4-FFF2-40B4-BE49-F238E27FC236}">
                <a16:creationId xmlns:a16="http://schemas.microsoft.com/office/drawing/2014/main" id="{EB47BE99-830F-95D7-4418-0918969B8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23" t="78444" r="69662" b="15341"/>
          <a:stretch/>
        </p:blipFill>
        <p:spPr bwMode="auto">
          <a:xfrm>
            <a:off x="335143" y="3982065"/>
            <a:ext cx="2614533" cy="3497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1DE00C-F731-499B-2240-27FF41D6D9B8}"/>
              </a:ext>
            </a:extLst>
          </p:cNvPr>
          <p:cNvSpPr txBox="1"/>
          <p:nvPr/>
        </p:nvSpPr>
        <p:spPr>
          <a:xfrm>
            <a:off x="442913" y="335513"/>
            <a:ext cx="9956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kern="100" dirty="0">
                <a:solidFill>
                  <a:srgbClr val="CF4420"/>
                </a:solidFill>
                <a:latin typeface="Montserrat SemiBold" pitchFamily="2" charset="0"/>
                <a:ea typeface="NSimSun" panose="02010609030101010101" pitchFamily="49" charset="-122"/>
              </a:rPr>
              <a:t>Электронный каталог файлов бренда «Работа России» </a:t>
            </a:r>
          </a:p>
        </p:txBody>
      </p:sp>
      <p:pic>
        <p:nvPicPr>
          <p:cNvPr id="15" name="Изображение3">
            <a:extLst>
              <a:ext uri="{FF2B5EF4-FFF2-40B4-BE49-F238E27FC236}">
                <a16:creationId xmlns:a16="http://schemas.microsoft.com/office/drawing/2014/main" id="{72187BB7-AE47-1873-E463-E3866BF755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8" t="81657" r="83848" b="11021"/>
          <a:stretch/>
        </p:blipFill>
        <p:spPr bwMode="auto">
          <a:xfrm>
            <a:off x="-4268417" y="-593432"/>
            <a:ext cx="3374389" cy="553276"/>
          </a:xfrm>
          <a:prstGeom prst="rect">
            <a:avLst/>
          </a:prstGeom>
        </p:spPr>
      </p:pic>
      <p:pic>
        <p:nvPicPr>
          <p:cNvPr id="16" name="Изображение4">
            <a:extLst>
              <a:ext uri="{FF2B5EF4-FFF2-40B4-BE49-F238E27FC236}">
                <a16:creationId xmlns:a16="http://schemas.microsoft.com/office/drawing/2014/main" id="{BF888958-3728-70FC-F5D6-312CF1D9D5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91" r="83977"/>
          <a:stretch/>
        </p:blipFill>
        <p:spPr bwMode="auto">
          <a:xfrm>
            <a:off x="-4238921" y="335513"/>
            <a:ext cx="1817670" cy="2212323"/>
          </a:xfrm>
          <a:prstGeom prst="rect">
            <a:avLst/>
          </a:prstGeom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D150231C-57EB-B5A7-912D-CD5B007DE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8376" y="6435031"/>
            <a:ext cx="2228850" cy="296664"/>
          </a:xfrm>
        </p:spPr>
        <p:txBody>
          <a:bodyPr/>
          <a:lstStyle/>
          <a:p>
            <a:fld id="{CDEDBB94-ECA0-4EA5-A6B7-C18E88DE8D2C}" type="slidenum">
              <a:rPr lang="ru-RU" smtClean="0">
                <a:latin typeface="Montserrat" panose="00000500000000000000" pitchFamily="2" charset="-52"/>
              </a:rPr>
              <a:t>14</a:t>
            </a:fld>
            <a:endParaRPr lang="ru-RU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14429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5">
            <a:extLst>
              <a:ext uri="{FF2B5EF4-FFF2-40B4-BE49-F238E27FC236}">
                <a16:creationId xmlns:a16="http://schemas.microsoft.com/office/drawing/2014/main" id="{21A581EF-9B39-3700-AABD-9CF5A5309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561" r="85431"/>
          <a:stretch/>
        </p:blipFill>
        <p:spPr bwMode="auto">
          <a:xfrm>
            <a:off x="442912" y="2579914"/>
            <a:ext cx="1647145" cy="2335826"/>
          </a:xfrm>
          <a:prstGeom prst="rect">
            <a:avLst/>
          </a:prstGeom>
        </p:spPr>
      </p:pic>
      <p:pic>
        <p:nvPicPr>
          <p:cNvPr id="14" name="Изображение4">
            <a:extLst>
              <a:ext uri="{FF2B5EF4-FFF2-40B4-BE49-F238E27FC236}">
                <a16:creationId xmlns:a16="http://schemas.microsoft.com/office/drawing/2014/main" id="{EB47BE99-830F-95D7-4418-0918969B8D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79" t="78444" r="69662" b="15341"/>
          <a:stretch/>
        </p:blipFill>
        <p:spPr bwMode="auto">
          <a:xfrm>
            <a:off x="1168400" y="1783763"/>
            <a:ext cx="2063714" cy="4616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1DE00C-F731-499B-2240-27FF41D6D9B8}"/>
              </a:ext>
            </a:extLst>
          </p:cNvPr>
          <p:cNvSpPr txBox="1"/>
          <p:nvPr/>
        </p:nvSpPr>
        <p:spPr>
          <a:xfrm>
            <a:off x="442913" y="335513"/>
            <a:ext cx="9956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kern="100" dirty="0">
                <a:solidFill>
                  <a:srgbClr val="CF4420"/>
                </a:solidFill>
                <a:latin typeface="Montserrat SemiBold" pitchFamily="2" charset="0"/>
                <a:ea typeface="NSimSun" panose="02010609030101010101" pitchFamily="49" charset="-122"/>
              </a:rPr>
              <a:t>Электронный каталог файлов бренда «Работа России» </a:t>
            </a:r>
          </a:p>
        </p:txBody>
      </p:sp>
      <p:pic>
        <p:nvPicPr>
          <p:cNvPr id="8" name="Изображение5">
            <a:extLst>
              <a:ext uri="{FF2B5EF4-FFF2-40B4-BE49-F238E27FC236}">
                <a16:creationId xmlns:a16="http://schemas.microsoft.com/office/drawing/2014/main" id="{CB1CC3C8-D21E-A00B-546B-1C24B7E93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4097" b="73836"/>
          <a:stretch/>
        </p:blipFill>
        <p:spPr bwMode="auto">
          <a:xfrm>
            <a:off x="399369" y="1400010"/>
            <a:ext cx="667431" cy="919857"/>
          </a:xfrm>
          <a:prstGeom prst="rect">
            <a:avLst/>
          </a:prstGeom>
        </p:spPr>
      </p:pic>
      <p:pic>
        <p:nvPicPr>
          <p:cNvPr id="9" name="Изображение5">
            <a:extLst>
              <a:ext uri="{FF2B5EF4-FFF2-40B4-BE49-F238E27FC236}">
                <a16:creationId xmlns:a16="http://schemas.microsoft.com/office/drawing/2014/main" id="{2FA03049-7365-50E0-6FC1-DC24E62AC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8" t="40137" r="72143" b="23246"/>
          <a:stretch/>
        </p:blipFill>
        <p:spPr bwMode="auto">
          <a:xfrm>
            <a:off x="2090057" y="2827477"/>
            <a:ext cx="1502529" cy="1287324"/>
          </a:xfrm>
          <a:prstGeom prst="rect">
            <a:avLst/>
          </a:prstGeom>
        </p:spPr>
      </p:pic>
      <p:pic>
        <p:nvPicPr>
          <p:cNvPr id="11" name="Изображение5">
            <a:extLst>
              <a:ext uri="{FF2B5EF4-FFF2-40B4-BE49-F238E27FC236}">
                <a16:creationId xmlns:a16="http://schemas.microsoft.com/office/drawing/2014/main" id="{FBB9BCD3-B350-0FCF-192C-E225A71F8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8"/>
          <a:stretch/>
        </p:blipFill>
        <p:spPr bwMode="auto">
          <a:xfrm>
            <a:off x="3592586" y="1434481"/>
            <a:ext cx="8156501" cy="3515730"/>
          </a:xfrm>
          <a:prstGeom prst="rect">
            <a:avLst/>
          </a:prstGeom>
        </p:spPr>
      </p:pic>
      <p:pic>
        <p:nvPicPr>
          <p:cNvPr id="12" name="Изображение5">
            <a:extLst>
              <a:ext uri="{FF2B5EF4-FFF2-40B4-BE49-F238E27FC236}">
                <a16:creationId xmlns:a16="http://schemas.microsoft.com/office/drawing/2014/main" id="{5A180648-C144-A30F-9953-71D3BBAC5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8" t="76754" r="72143" b="13576"/>
          <a:stretch/>
        </p:blipFill>
        <p:spPr bwMode="auto">
          <a:xfrm>
            <a:off x="2090057" y="4114801"/>
            <a:ext cx="1502529" cy="339968"/>
          </a:xfrm>
          <a:prstGeom prst="rect">
            <a:avLst/>
          </a:prstGeom>
        </p:spPr>
      </p:pic>
      <p:pic>
        <p:nvPicPr>
          <p:cNvPr id="10" name="Изображение4">
            <a:extLst>
              <a:ext uri="{FF2B5EF4-FFF2-40B4-BE49-F238E27FC236}">
                <a16:creationId xmlns:a16="http://schemas.microsoft.com/office/drawing/2014/main" id="{365460A7-4685-B4CC-BABA-1F0E00695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23" t="42359" r="69662" b="21556"/>
          <a:stretch/>
        </p:blipFill>
        <p:spPr bwMode="auto">
          <a:xfrm>
            <a:off x="-4450758" y="1764131"/>
            <a:ext cx="2614533" cy="2030298"/>
          </a:xfrm>
          <a:prstGeom prst="rect">
            <a:avLst/>
          </a:prstGeom>
        </p:spPr>
      </p:pic>
      <p:sp>
        <p:nvSpPr>
          <p:cNvPr id="13" name="Номер слайда 1">
            <a:extLst>
              <a:ext uri="{FF2B5EF4-FFF2-40B4-BE49-F238E27FC236}">
                <a16:creationId xmlns:a16="http://schemas.microsoft.com/office/drawing/2014/main" id="{1E52FA15-59AE-2E42-8634-06B5F158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8376" y="6435031"/>
            <a:ext cx="2228850" cy="296664"/>
          </a:xfrm>
        </p:spPr>
        <p:txBody>
          <a:bodyPr/>
          <a:lstStyle/>
          <a:p>
            <a:fld id="{CDEDBB94-ECA0-4EA5-A6B7-C18E88DE8D2C}" type="slidenum">
              <a:rPr lang="ru-RU" smtClean="0">
                <a:latin typeface="Montserrat" panose="00000500000000000000" pitchFamily="2" charset="-52"/>
              </a:rPr>
              <a:t>15</a:t>
            </a:fld>
            <a:endParaRPr lang="ru-RU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60165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1DE00C-F731-499B-2240-27FF41D6D9B8}"/>
              </a:ext>
            </a:extLst>
          </p:cNvPr>
          <p:cNvSpPr txBox="1"/>
          <p:nvPr/>
        </p:nvSpPr>
        <p:spPr>
          <a:xfrm>
            <a:off x="442913" y="335513"/>
            <a:ext cx="9956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kern="100" dirty="0">
                <a:solidFill>
                  <a:srgbClr val="CF4420"/>
                </a:solidFill>
                <a:latin typeface="Montserrat SemiBold" pitchFamily="2" charset="0"/>
                <a:ea typeface="NSimSun" panose="02010609030101010101" pitchFamily="49" charset="-122"/>
              </a:rPr>
              <a:t>Электронный каталог файлов бренда «Работа России» </a:t>
            </a:r>
          </a:p>
        </p:txBody>
      </p:sp>
      <p:pic>
        <p:nvPicPr>
          <p:cNvPr id="9" name="Изображение5">
            <a:extLst>
              <a:ext uri="{FF2B5EF4-FFF2-40B4-BE49-F238E27FC236}">
                <a16:creationId xmlns:a16="http://schemas.microsoft.com/office/drawing/2014/main" id="{2FA03049-7365-50E0-6FC1-DC24E62AC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8" t="40137" r="72143" b="23246"/>
          <a:stretch/>
        </p:blipFill>
        <p:spPr bwMode="auto">
          <a:xfrm>
            <a:off x="442913" y="1863142"/>
            <a:ext cx="2334577" cy="2000199"/>
          </a:xfrm>
          <a:prstGeom prst="rect">
            <a:avLst/>
          </a:prstGeom>
        </p:spPr>
      </p:pic>
      <p:pic>
        <p:nvPicPr>
          <p:cNvPr id="12" name="Изображение5">
            <a:extLst>
              <a:ext uri="{FF2B5EF4-FFF2-40B4-BE49-F238E27FC236}">
                <a16:creationId xmlns:a16="http://schemas.microsoft.com/office/drawing/2014/main" id="{5A180648-C144-A30F-9953-71D3BBAC5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8" t="76754" r="72143" b="13576"/>
          <a:stretch/>
        </p:blipFill>
        <p:spPr bwMode="auto">
          <a:xfrm>
            <a:off x="442913" y="3863341"/>
            <a:ext cx="2334577" cy="528230"/>
          </a:xfrm>
          <a:prstGeom prst="rect">
            <a:avLst/>
          </a:prstGeom>
        </p:spPr>
      </p:pic>
      <p:pic>
        <p:nvPicPr>
          <p:cNvPr id="13" name="Изображение5">
            <a:extLst>
              <a:ext uri="{FF2B5EF4-FFF2-40B4-BE49-F238E27FC236}">
                <a16:creationId xmlns:a16="http://schemas.microsoft.com/office/drawing/2014/main" id="{B995D899-7361-EDE6-F21D-09D4C0202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561" r="85431"/>
          <a:stretch/>
        </p:blipFill>
        <p:spPr bwMode="auto">
          <a:xfrm>
            <a:off x="-5098030" y="1093174"/>
            <a:ext cx="1647145" cy="2335826"/>
          </a:xfrm>
          <a:prstGeom prst="rect">
            <a:avLst/>
          </a:prstGeom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D907E4CD-41BA-5441-B0A3-5A31219F3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8376" y="6435031"/>
            <a:ext cx="2228850" cy="296664"/>
          </a:xfrm>
        </p:spPr>
        <p:txBody>
          <a:bodyPr/>
          <a:lstStyle/>
          <a:p>
            <a:fld id="{CDEDBB94-ECA0-4EA5-A6B7-C18E88DE8D2C}" type="slidenum">
              <a:rPr lang="ru-RU" smtClean="0">
                <a:latin typeface="Montserrat" panose="00000500000000000000" pitchFamily="2" charset="-52"/>
              </a:rPr>
              <a:t>16</a:t>
            </a:fld>
            <a:endParaRPr lang="ru-RU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2715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A0AAB14-7C0D-F6C1-955E-EE5431693BDE}"/>
              </a:ext>
            </a:extLst>
          </p:cNvPr>
          <p:cNvGrpSpPr/>
          <p:nvPr/>
        </p:nvGrpSpPr>
        <p:grpSpPr>
          <a:xfrm>
            <a:off x="442913" y="1385094"/>
            <a:ext cx="11131466" cy="5091046"/>
            <a:chOff x="442913" y="1385094"/>
            <a:chExt cx="11131466" cy="5091046"/>
          </a:xfrm>
        </p:grpSpPr>
        <p:pic>
          <p:nvPicPr>
            <p:cNvPr id="6" name="Изображение6">
              <a:extLst>
                <a:ext uri="{FF2B5EF4-FFF2-40B4-BE49-F238E27FC236}">
                  <a16:creationId xmlns:a16="http://schemas.microsoft.com/office/drawing/2014/main" id="{5B778E94-0E19-8F00-F152-3B61D5CEF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442913" y="1385094"/>
              <a:ext cx="11131466" cy="5091046"/>
            </a:xfrm>
            <a:prstGeom prst="rect">
              <a:avLst/>
            </a:prstGeom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582A5C27-C130-7C02-E18B-1ED71ED20D6B}"/>
                </a:ext>
              </a:extLst>
            </p:cNvPr>
            <p:cNvSpPr/>
            <p:nvPr/>
          </p:nvSpPr>
          <p:spPr>
            <a:xfrm>
              <a:off x="1116106" y="1586753"/>
              <a:ext cx="1264023" cy="4427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81DE00C-F731-499B-2240-27FF41D6D9B8}"/>
              </a:ext>
            </a:extLst>
          </p:cNvPr>
          <p:cNvSpPr txBox="1"/>
          <p:nvPr/>
        </p:nvSpPr>
        <p:spPr>
          <a:xfrm>
            <a:off x="442913" y="335513"/>
            <a:ext cx="9956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kern="100" dirty="0">
                <a:solidFill>
                  <a:srgbClr val="CF4420"/>
                </a:solidFill>
                <a:latin typeface="Montserrat SemiBold" pitchFamily="2" charset="0"/>
                <a:ea typeface="NSimSun" panose="02010609030101010101" pitchFamily="49" charset="-122"/>
              </a:rPr>
              <a:t>Электронный каталог файлов бренда «Работа России» </a:t>
            </a:r>
          </a:p>
        </p:txBody>
      </p:sp>
      <p:pic>
        <p:nvPicPr>
          <p:cNvPr id="12" name="Изображение5">
            <a:extLst>
              <a:ext uri="{FF2B5EF4-FFF2-40B4-BE49-F238E27FC236}">
                <a16:creationId xmlns:a16="http://schemas.microsoft.com/office/drawing/2014/main" id="{5A180648-C144-A30F-9953-71D3BBAC54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22" t="76754" r="72143" b="16680"/>
          <a:stretch/>
        </p:blipFill>
        <p:spPr bwMode="auto">
          <a:xfrm>
            <a:off x="1116106" y="1385094"/>
            <a:ext cx="2409693" cy="644365"/>
          </a:xfrm>
          <a:prstGeom prst="rect">
            <a:avLst/>
          </a:prstGeom>
        </p:spPr>
      </p:pic>
      <p:pic>
        <p:nvPicPr>
          <p:cNvPr id="8" name="Изображение5">
            <a:extLst>
              <a:ext uri="{FF2B5EF4-FFF2-40B4-BE49-F238E27FC236}">
                <a16:creationId xmlns:a16="http://schemas.microsoft.com/office/drawing/2014/main" id="{B9038C85-BB17-31C6-0ACD-5D58C6A6BA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8" t="40137" r="72143" b="23246"/>
          <a:stretch/>
        </p:blipFill>
        <p:spPr bwMode="auto">
          <a:xfrm>
            <a:off x="-3695951" y="1586753"/>
            <a:ext cx="2334577" cy="2000199"/>
          </a:xfrm>
          <a:prstGeom prst="rect">
            <a:avLst/>
          </a:prstGeom>
        </p:spPr>
      </p:pic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65CB7E44-DB78-92BF-0DD2-C5F7A122C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8376" y="6435031"/>
            <a:ext cx="2228850" cy="296664"/>
          </a:xfrm>
        </p:spPr>
        <p:txBody>
          <a:bodyPr/>
          <a:lstStyle/>
          <a:p>
            <a:fld id="{CDEDBB94-ECA0-4EA5-A6B7-C18E88DE8D2C}" type="slidenum">
              <a:rPr lang="ru-RU" smtClean="0">
                <a:latin typeface="Montserrat" panose="00000500000000000000" pitchFamily="2" charset="-52"/>
              </a:rPr>
              <a:t>17</a:t>
            </a:fld>
            <a:endParaRPr lang="ru-RU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0830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32F69C-7450-8A19-6669-15FD3F847A88}"/>
              </a:ext>
            </a:extLst>
          </p:cNvPr>
          <p:cNvSpPr txBox="1"/>
          <p:nvPr/>
        </p:nvSpPr>
        <p:spPr>
          <a:xfrm>
            <a:off x="442913" y="375557"/>
            <a:ext cx="73436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kern="100" dirty="0">
                <a:solidFill>
                  <a:srgbClr val="CF4420"/>
                </a:solidFill>
                <a:effectLst/>
                <a:latin typeface="Montserrat SemiBold" pitchFamily="2" charset="0"/>
                <a:ea typeface="NSimSun" panose="02010609030101010101" pitchFamily="49" charset="-122"/>
                <a:cs typeface="Lucida Sans" panose="020B0602030504020204" pitchFamily="34" charset="0"/>
              </a:rPr>
              <a:t>Где найти </a:t>
            </a:r>
            <a:br>
              <a:rPr lang="en-US" sz="3200" kern="100" dirty="0">
                <a:solidFill>
                  <a:srgbClr val="CF4420"/>
                </a:solidFill>
                <a:effectLst/>
                <a:latin typeface="Montserrat SemiBold" pitchFamily="2" charset="0"/>
                <a:ea typeface="NSimSun" panose="02010609030101010101" pitchFamily="49" charset="-122"/>
                <a:cs typeface="Lucida Sans" panose="020B0602030504020204" pitchFamily="34" charset="0"/>
              </a:rPr>
            </a:br>
            <a:r>
              <a:rPr lang="ru-RU" sz="3200" kern="100" dirty="0">
                <a:solidFill>
                  <a:srgbClr val="CF4420"/>
                </a:solidFill>
                <a:effectLst/>
                <a:latin typeface="Montserrat SemiBold" pitchFamily="2" charset="0"/>
                <a:ea typeface="NSimSun" panose="02010609030101010101" pitchFamily="49" charset="-122"/>
                <a:cs typeface="Lucida Sans" panose="020B0602030504020204" pitchFamily="34" charset="0"/>
              </a:rPr>
              <a:t>все элементы бренда?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5D97A2-C755-9403-0A9B-06ED77080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0" t="9816" r="10069" b="9145"/>
          <a:stretch/>
        </p:blipFill>
        <p:spPr bwMode="auto">
          <a:xfrm>
            <a:off x="499276" y="1746935"/>
            <a:ext cx="3331482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C5148A1-97D0-1B70-4D52-8BCCBA163BC6}"/>
              </a:ext>
            </a:extLst>
          </p:cNvPr>
          <p:cNvGrpSpPr/>
          <p:nvPr/>
        </p:nvGrpSpPr>
        <p:grpSpPr>
          <a:xfrm>
            <a:off x="5404305" y="402529"/>
            <a:ext cx="8062018" cy="5122506"/>
            <a:chOff x="5404305" y="402529"/>
            <a:chExt cx="8062018" cy="5122506"/>
          </a:xfrm>
        </p:grpSpPr>
        <p:pic>
          <p:nvPicPr>
            <p:cNvPr id="6" name="Рисунок 5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38544B63-5CEE-CF72-87FA-4A556B549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1499" b="3367"/>
            <a:stretch/>
          </p:blipFill>
          <p:spPr>
            <a:xfrm>
              <a:off x="6395427" y="1065050"/>
              <a:ext cx="5796574" cy="3940903"/>
            </a:xfrm>
            <a:prstGeom prst="rect">
              <a:avLst/>
            </a:prstGeom>
          </p:spPr>
        </p:pic>
        <p:pic>
          <p:nvPicPr>
            <p:cNvPr id="1028" name="Picture 4" descr="Яблоко Macbook Pro Ноутбук Макет - Бесплатное изображение на Pixabay">
              <a:extLst>
                <a:ext uri="{FF2B5EF4-FFF2-40B4-BE49-F238E27FC236}">
                  <a16:creationId xmlns:a16="http://schemas.microsoft.com/office/drawing/2014/main" id="{99450F8D-B611-66EC-2E2B-EDCD125BE3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4305" y="402529"/>
              <a:ext cx="8062018" cy="5122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916CE3E-0975-4A83-7F60-53A796E629E5}"/>
              </a:ext>
            </a:extLst>
          </p:cNvPr>
          <p:cNvSpPr/>
          <p:nvPr/>
        </p:nvSpPr>
        <p:spPr>
          <a:xfrm>
            <a:off x="442913" y="5943600"/>
            <a:ext cx="2237467" cy="538843"/>
          </a:xfrm>
          <a:prstGeom prst="roundRect">
            <a:avLst/>
          </a:prstGeom>
          <a:solidFill>
            <a:schemeClr val="bg1"/>
          </a:solidFill>
          <a:ln>
            <a:solidFill>
              <a:srgbClr val="0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rgbClr val="0030A0"/>
                </a:solidFill>
                <a:latin typeface="Montserrat" pitchFamily="2" charset="0"/>
              </a:rPr>
              <a:t>Руководство по фирменному стилю бренда «Работа России» (брендбук) 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5010266-BC8C-C8EF-A4A7-5645C5D195CF}"/>
              </a:ext>
            </a:extLst>
          </p:cNvPr>
          <p:cNvSpPr/>
          <p:nvPr/>
        </p:nvSpPr>
        <p:spPr>
          <a:xfrm>
            <a:off x="2877263" y="5943600"/>
            <a:ext cx="1759057" cy="538843"/>
          </a:xfrm>
          <a:prstGeom prst="roundRect">
            <a:avLst/>
          </a:prstGeom>
          <a:solidFill>
            <a:schemeClr val="bg1"/>
          </a:solidFill>
          <a:ln>
            <a:solidFill>
              <a:srgbClr val="0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rgbClr val="0030A0"/>
                </a:solidFill>
                <a:latin typeface="Montserrat" pitchFamily="2" charset="0"/>
              </a:rPr>
              <a:t>Электронный каталог файлов бренда «Работа России» 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CE322AD9-356D-AF31-9A34-91A83A90E81E}"/>
              </a:ext>
            </a:extLst>
          </p:cNvPr>
          <p:cNvSpPr/>
          <p:nvPr/>
        </p:nvSpPr>
        <p:spPr>
          <a:xfrm>
            <a:off x="4833203" y="5943600"/>
            <a:ext cx="1317006" cy="538843"/>
          </a:xfrm>
          <a:prstGeom prst="roundRect">
            <a:avLst/>
          </a:prstGeom>
          <a:solidFill>
            <a:schemeClr val="bg1"/>
          </a:solidFill>
          <a:ln>
            <a:solidFill>
              <a:srgbClr val="0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rgbClr val="0030A0"/>
                </a:solidFill>
                <a:latin typeface="Montserrat" pitchFamily="2" charset="0"/>
              </a:rPr>
              <a:t>Чек-лист 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E78F2F7-8122-3EB2-6688-54816E5D54E0}"/>
              </a:ext>
            </a:extLst>
          </p:cNvPr>
          <p:cNvSpPr/>
          <p:nvPr/>
        </p:nvSpPr>
        <p:spPr>
          <a:xfrm>
            <a:off x="6347092" y="5943600"/>
            <a:ext cx="2341216" cy="538843"/>
          </a:xfrm>
          <a:prstGeom prst="roundRect">
            <a:avLst/>
          </a:prstGeom>
          <a:solidFill>
            <a:schemeClr val="bg1"/>
          </a:solidFill>
          <a:ln>
            <a:solidFill>
              <a:srgbClr val="0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rgbClr val="0030A0"/>
                </a:solidFill>
                <a:latin typeface="Montserrat" pitchFamily="2" charset="0"/>
              </a:rPr>
              <a:t>Фотобанк для изготовления информационных материалов 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310AE6DB-399F-79FA-AD34-BDD7D15CEF27}"/>
              </a:ext>
            </a:extLst>
          </p:cNvPr>
          <p:cNvSpPr/>
          <p:nvPr/>
        </p:nvSpPr>
        <p:spPr>
          <a:xfrm>
            <a:off x="8885190" y="5943600"/>
            <a:ext cx="2863898" cy="538843"/>
          </a:xfrm>
          <a:prstGeom prst="roundRect">
            <a:avLst/>
          </a:prstGeom>
          <a:solidFill>
            <a:schemeClr val="bg1"/>
          </a:solidFill>
          <a:ln>
            <a:solidFill>
              <a:srgbClr val="0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rgbClr val="0030A0"/>
                </a:solidFill>
                <a:latin typeface="Montserrat" pitchFamily="2" charset="0"/>
              </a:rPr>
              <a:t>Видеопрезентация расширенной версии руководства по фирменному стилю бренда «Работа России» </a:t>
            </a:r>
          </a:p>
        </p:txBody>
      </p:sp>
      <p:sp>
        <p:nvSpPr>
          <p:cNvPr id="13" name="Номер слайда 1">
            <a:extLst>
              <a:ext uri="{FF2B5EF4-FFF2-40B4-BE49-F238E27FC236}">
                <a16:creationId xmlns:a16="http://schemas.microsoft.com/office/drawing/2014/main" id="{226F1225-0DA9-B754-0385-6D955FAD3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8376" y="6435031"/>
            <a:ext cx="2228850" cy="296664"/>
          </a:xfrm>
        </p:spPr>
        <p:txBody>
          <a:bodyPr/>
          <a:lstStyle/>
          <a:p>
            <a:fld id="{CDEDBB94-ECA0-4EA5-A6B7-C18E88DE8D2C}" type="slidenum">
              <a:rPr lang="ru-RU" smtClean="0">
                <a:latin typeface="Montserrat" panose="00000500000000000000" pitchFamily="2" charset="-52"/>
              </a:rPr>
              <a:t>18</a:t>
            </a:fld>
            <a:endParaRPr lang="ru-RU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14813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ADFCEB-20A4-8BF5-9690-35BF49EAB83A}"/>
              </a:ext>
            </a:extLst>
          </p:cNvPr>
          <p:cNvSpPr txBox="1"/>
          <p:nvPr/>
        </p:nvSpPr>
        <p:spPr>
          <a:xfrm>
            <a:off x="942975" y="507901"/>
            <a:ext cx="61000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kern="100" dirty="0">
                <a:solidFill>
                  <a:srgbClr val="CF4420"/>
                </a:solidFill>
                <a:latin typeface="Montserrat SemiBold" pitchFamily="2" charset="0"/>
                <a:ea typeface="NSimSun" panose="02010609030101010101" pitchFamily="49" charset="-122"/>
              </a:rPr>
              <a:t>Присоединяйтесь </a:t>
            </a:r>
            <a:br>
              <a:rPr lang="en-US" sz="3200" kern="100" dirty="0">
                <a:solidFill>
                  <a:srgbClr val="CF4420"/>
                </a:solidFill>
                <a:latin typeface="Montserrat SemiBold" pitchFamily="2" charset="0"/>
                <a:ea typeface="NSimSun" panose="02010609030101010101" pitchFamily="49" charset="-122"/>
              </a:rPr>
            </a:br>
            <a:r>
              <a:rPr lang="ru-RU" sz="3200" kern="100" dirty="0">
                <a:solidFill>
                  <a:srgbClr val="CF4420"/>
                </a:solidFill>
                <a:latin typeface="Montserrat SemiBold" pitchFamily="2" charset="0"/>
                <a:ea typeface="NSimSun" panose="02010609030101010101" pitchFamily="49" charset="-122"/>
              </a:rPr>
              <a:t>к нашему </a:t>
            </a:r>
            <a:r>
              <a:rPr lang="ru-RU" sz="3200" kern="100" dirty="0" err="1">
                <a:solidFill>
                  <a:srgbClr val="CF4420"/>
                </a:solidFill>
                <a:latin typeface="Montserrat SemiBold" pitchFamily="2" charset="0"/>
                <a:ea typeface="NSimSun" panose="02010609030101010101" pitchFamily="49" charset="-122"/>
              </a:rPr>
              <a:t>телеграм</a:t>
            </a:r>
            <a:r>
              <a:rPr lang="ru-RU" sz="3200" kern="100" dirty="0">
                <a:solidFill>
                  <a:srgbClr val="CF4420"/>
                </a:solidFill>
                <a:latin typeface="Montserrat SemiBold" pitchFamily="2" charset="0"/>
                <a:ea typeface="NSimSun" panose="02010609030101010101" pitchFamily="49" charset="-122"/>
              </a:rPr>
              <a:t>-чату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213231-FC85-E851-3A63-87237FF56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443458"/>
            <a:ext cx="5906641" cy="590664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B373E9B-134B-93A8-7C62-0792A7B8A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" y="1651099"/>
            <a:ext cx="46990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F5ED5BAA-679C-A8DD-7140-0A01963F5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8376" y="6435031"/>
            <a:ext cx="2228850" cy="296664"/>
          </a:xfrm>
        </p:spPr>
        <p:txBody>
          <a:bodyPr/>
          <a:lstStyle/>
          <a:p>
            <a:fld id="{CDEDBB94-ECA0-4EA5-A6B7-C18E88DE8D2C}" type="slidenum">
              <a:rPr lang="ru-RU" smtClean="0">
                <a:latin typeface="Montserrat" panose="00000500000000000000" pitchFamily="2" charset="-52"/>
              </a:rPr>
              <a:t>19</a:t>
            </a:fld>
            <a:endParaRPr lang="ru-RU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23986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D39E3575-CEBA-AEC7-3BC5-FCCCEA715945}"/>
              </a:ext>
            </a:extLst>
          </p:cNvPr>
          <p:cNvSpPr/>
          <p:nvPr/>
        </p:nvSpPr>
        <p:spPr>
          <a:xfrm>
            <a:off x="1" y="2947266"/>
            <a:ext cx="12192000" cy="3910734"/>
          </a:xfrm>
          <a:prstGeom prst="roundRect">
            <a:avLst>
              <a:gd name="adj" fmla="val 3959"/>
            </a:avLst>
          </a:prstGeom>
          <a:solidFill>
            <a:schemeClr val="bg1"/>
          </a:solidFill>
          <a:ln>
            <a:noFill/>
          </a:ln>
          <a:effectLst>
            <a:outerShdw blurRad="3048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84D7020A-1296-273A-AA6A-EDA0717B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3" y="633821"/>
            <a:ext cx="1378483" cy="162651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90DE01-CAEC-8568-8DCF-E6820903E836}"/>
              </a:ext>
            </a:extLst>
          </p:cNvPr>
          <p:cNvSpPr/>
          <p:nvPr/>
        </p:nvSpPr>
        <p:spPr>
          <a:xfrm>
            <a:off x="0" y="3429000"/>
            <a:ext cx="4057651" cy="1928813"/>
          </a:xfrm>
          <a:prstGeom prst="rect">
            <a:avLst/>
          </a:prstGeom>
          <a:solidFill>
            <a:srgbClr val="CF4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kern="100" dirty="0">
                <a:latin typeface="Montserrat Medium" pitchFamily="2" charset="0"/>
                <a:ea typeface="NSimSun" panose="02010609030101010101" pitchFamily="49" charset="-122"/>
                <a:cs typeface="Lucida Sans" panose="020B0602030504020204" pitchFamily="34" charset="0"/>
              </a:rPr>
              <a:t>ПРОАКТИВНЫЙ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9A85717-F0FA-B2F5-3AA1-6825708D3D16}"/>
              </a:ext>
            </a:extLst>
          </p:cNvPr>
          <p:cNvSpPr/>
          <p:nvPr/>
        </p:nvSpPr>
        <p:spPr>
          <a:xfrm>
            <a:off x="4067174" y="3429000"/>
            <a:ext cx="4057651" cy="1928813"/>
          </a:xfrm>
          <a:prstGeom prst="rect">
            <a:avLst/>
          </a:prstGeom>
          <a:solidFill>
            <a:srgbClr val="0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kern="100" dirty="0">
                <a:latin typeface="Montserrat Medium" pitchFamily="2" charset="0"/>
                <a:ea typeface="NSimSun" panose="02010609030101010101" pitchFamily="49" charset="-122"/>
              </a:rPr>
              <a:t>ЭФФЕКТИВНЫЙ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4A5EB94-C1B3-0CF4-E2F3-721A5ED42A23}"/>
              </a:ext>
            </a:extLst>
          </p:cNvPr>
          <p:cNvSpPr/>
          <p:nvPr/>
        </p:nvSpPr>
        <p:spPr>
          <a:xfrm>
            <a:off x="8134349" y="3429000"/>
            <a:ext cx="4057651" cy="1928813"/>
          </a:xfrm>
          <a:prstGeom prst="rect">
            <a:avLst/>
          </a:prstGeom>
          <a:solidFill>
            <a:srgbClr val="6A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kern="100" dirty="0">
                <a:latin typeface="Montserrat Medium" pitchFamily="2" charset="0"/>
                <a:ea typeface="NSimSun" panose="02010609030101010101" pitchFamily="49" charset="-122"/>
              </a:rPr>
              <a:t>ГУМАНИСТИЧНЫЙ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5E1F36-D9A6-4512-21D5-17CAFC3D3CB2}"/>
              </a:ext>
            </a:extLst>
          </p:cNvPr>
          <p:cNvSpPr txBox="1"/>
          <p:nvPr/>
        </p:nvSpPr>
        <p:spPr>
          <a:xfrm>
            <a:off x="3897312" y="791662"/>
            <a:ext cx="65611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kern="100" dirty="0">
                <a:solidFill>
                  <a:srgbClr val="0030A0"/>
                </a:solidFill>
                <a:effectLst/>
                <a:latin typeface="Montserrat" pitchFamily="2" charset="0"/>
                <a:ea typeface="NSimSun" panose="02010609030101010101" pitchFamily="49" charset="-122"/>
                <a:cs typeface="Lucida Sans" panose="020B0602030504020204" pitchFamily="34" charset="0"/>
              </a:rPr>
              <a:t>Развивать и обеспечивать для граждан и бизнеса сервисы, направленные на решение проблем с трудоустройством и привлечением квалифицированных кадров, для роста благосостояния населения и улучшения социальной обстановки в России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C2464C-5616-0912-7DAA-27AA8C16E234}"/>
              </a:ext>
            </a:extLst>
          </p:cNvPr>
          <p:cNvSpPr txBox="1"/>
          <p:nvPr/>
        </p:nvSpPr>
        <p:spPr>
          <a:xfrm>
            <a:off x="3045619" y="3059668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kern="100" dirty="0">
                <a:effectLst/>
                <a:latin typeface="Montserrat" pitchFamily="2" charset="0"/>
                <a:ea typeface="NSimSun" panose="02010609030101010101" pitchFamily="49" charset="-122"/>
                <a:cs typeface="Lucida Sans" panose="020B0602030504020204" pitchFamily="34" charset="0"/>
              </a:rPr>
              <a:t>Характер бренда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D30E92-EAB3-A0B4-F807-40B045D7490F}"/>
              </a:ext>
            </a:extLst>
          </p:cNvPr>
          <p:cNvSpPr txBox="1"/>
          <p:nvPr/>
        </p:nvSpPr>
        <p:spPr>
          <a:xfrm>
            <a:off x="288926" y="5543884"/>
            <a:ext cx="34797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CF4420"/>
                </a:solidFill>
                <a:effectLst/>
                <a:latin typeface="Montserrat" pitchFamily="2" charset="0"/>
              </a:rPr>
              <a:t>Мотивирует человека:</a:t>
            </a:r>
          </a:p>
          <a:p>
            <a:pPr algn="ctr"/>
            <a:r>
              <a:rPr lang="ru-RU" sz="1600" dirty="0">
                <a:solidFill>
                  <a:srgbClr val="CF4420"/>
                </a:solidFill>
                <a:effectLst/>
                <a:latin typeface="Montserrat" pitchFamily="2" charset="0"/>
              </a:rPr>
              <a:t>твоя забота и благополучие — в твоих руках.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A1A343-6DA4-0811-7D60-A3F386E2C212}"/>
              </a:ext>
            </a:extLst>
          </p:cNvPr>
          <p:cNvSpPr txBox="1"/>
          <p:nvPr/>
        </p:nvSpPr>
        <p:spPr>
          <a:xfrm>
            <a:off x="4692054" y="5543884"/>
            <a:ext cx="28078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30A0"/>
                </a:solidFill>
                <a:effectLst/>
                <a:latin typeface="Montserrat" pitchFamily="2" charset="0"/>
              </a:rPr>
              <a:t>Нацелен на результат,</a:t>
            </a:r>
          </a:p>
          <a:p>
            <a:pPr algn="ctr"/>
            <a:r>
              <a:rPr lang="ru-RU" sz="1600" dirty="0">
                <a:solidFill>
                  <a:srgbClr val="0030A0"/>
                </a:solidFill>
                <a:effectLst/>
                <a:latin typeface="Montserrat" pitchFamily="2" charset="0"/>
              </a:rPr>
              <a:t>а не на процесс.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4D7705-73E1-69AD-61A9-CB04C50AE3B6}"/>
              </a:ext>
            </a:extLst>
          </p:cNvPr>
          <p:cNvSpPr txBox="1"/>
          <p:nvPr/>
        </p:nvSpPr>
        <p:spPr>
          <a:xfrm>
            <a:off x="8483897" y="5357813"/>
            <a:ext cx="33585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6AB3E7"/>
                </a:solidFill>
                <a:effectLst/>
                <a:latin typeface="Montserrat" pitchFamily="2" charset="0"/>
              </a:rPr>
              <a:t>В центре всего — человек, его благополучие и рост. Сильная страна строится на сильных людях.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D0CE3F-E794-2958-5E84-3A02567F96D3}"/>
              </a:ext>
            </a:extLst>
          </p:cNvPr>
          <p:cNvSpPr txBox="1"/>
          <p:nvPr/>
        </p:nvSpPr>
        <p:spPr>
          <a:xfrm>
            <a:off x="1968897" y="1031579"/>
            <a:ext cx="21534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kern="100" dirty="0">
                <a:solidFill>
                  <a:srgbClr val="0030A0"/>
                </a:solidFill>
                <a:effectLst/>
                <a:latin typeface="Montserrat Medium" pitchFamily="2" charset="0"/>
                <a:ea typeface="NSimSun" panose="02010609030101010101" pitchFamily="49" charset="-122"/>
                <a:cs typeface="Lucida Sans" panose="020B0602030504020204" pitchFamily="34" charset="0"/>
              </a:rPr>
              <a:t>Миссия бренда</a:t>
            </a:r>
          </a:p>
        </p:txBody>
      </p:sp>
      <p:sp>
        <p:nvSpPr>
          <p:cNvPr id="19" name="Номер слайда 1">
            <a:extLst>
              <a:ext uri="{FF2B5EF4-FFF2-40B4-BE49-F238E27FC236}">
                <a16:creationId xmlns:a16="http://schemas.microsoft.com/office/drawing/2014/main" id="{21C45F5D-F6C7-B5DC-7512-50151117B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8376" y="6435031"/>
            <a:ext cx="2228850" cy="296664"/>
          </a:xfrm>
        </p:spPr>
        <p:txBody>
          <a:bodyPr/>
          <a:lstStyle/>
          <a:p>
            <a:fld id="{CDEDBB94-ECA0-4EA5-A6B7-C18E88DE8D2C}" type="slidenum">
              <a:rPr lang="ru-RU" smtClean="0">
                <a:latin typeface="Montserrat" panose="00000500000000000000" pitchFamily="2" charset="-52"/>
              </a:rPr>
              <a:t>2</a:t>
            </a:fld>
            <a:endParaRPr lang="ru-RU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21243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19DDF83A-8D01-DE05-C678-6B43862B7573}"/>
              </a:ext>
            </a:extLst>
          </p:cNvPr>
          <p:cNvSpPr/>
          <p:nvPr/>
        </p:nvSpPr>
        <p:spPr>
          <a:xfrm>
            <a:off x="9399656" y="2304883"/>
            <a:ext cx="2336005" cy="3057525"/>
          </a:xfrm>
          <a:prstGeom prst="roundRect">
            <a:avLst>
              <a:gd name="adj" fmla="val 749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EF99F044-32FD-A0B6-BC9C-8DE70B3C2249}"/>
              </a:ext>
            </a:extLst>
          </p:cNvPr>
          <p:cNvSpPr/>
          <p:nvPr/>
        </p:nvSpPr>
        <p:spPr>
          <a:xfrm>
            <a:off x="7726170" y="2106773"/>
            <a:ext cx="2336005" cy="3453746"/>
          </a:xfrm>
          <a:prstGeom prst="roundRect">
            <a:avLst>
              <a:gd name="adj" fmla="val 749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CC4575E5-0F06-DCA0-CEEE-5D1F49BC4A0F}"/>
              </a:ext>
            </a:extLst>
          </p:cNvPr>
          <p:cNvSpPr/>
          <p:nvPr/>
        </p:nvSpPr>
        <p:spPr>
          <a:xfrm>
            <a:off x="6052684" y="1875753"/>
            <a:ext cx="2336005" cy="3915787"/>
          </a:xfrm>
          <a:prstGeom prst="roundRect">
            <a:avLst>
              <a:gd name="adj" fmla="val 688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3032509-AD20-320E-03F2-0C3C8AC52824}"/>
              </a:ext>
            </a:extLst>
          </p:cNvPr>
          <p:cNvSpPr/>
          <p:nvPr/>
        </p:nvSpPr>
        <p:spPr>
          <a:xfrm>
            <a:off x="4176045" y="1619084"/>
            <a:ext cx="2336005" cy="4429124"/>
          </a:xfrm>
          <a:prstGeom prst="roundRect">
            <a:avLst>
              <a:gd name="adj" fmla="val 810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3EB5C2-8DFC-339C-278D-4F2C81B0F852}"/>
              </a:ext>
            </a:extLst>
          </p:cNvPr>
          <p:cNvSpPr txBox="1"/>
          <p:nvPr/>
        </p:nvSpPr>
        <p:spPr>
          <a:xfrm>
            <a:off x="442913" y="375557"/>
            <a:ext cx="73436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00" cap="none" spc="0" normalizeH="0" baseline="0" noProof="0" dirty="0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Montserrat SemiBold" pitchFamily="2" charset="0"/>
                <a:ea typeface="NSimSun" panose="02010609030101010101" pitchFamily="49" charset="-122"/>
                <a:cs typeface="Lucida Sans" panose="020B0602030504020204" pitchFamily="34" charset="0"/>
              </a:rPr>
              <a:t>Что нового в брендбуке?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5545F4F-0AE3-5A90-5D30-7691A837A8F5}"/>
              </a:ext>
            </a:extLst>
          </p:cNvPr>
          <p:cNvSpPr/>
          <p:nvPr/>
        </p:nvSpPr>
        <p:spPr>
          <a:xfrm>
            <a:off x="442913" y="1184850"/>
            <a:ext cx="4086225" cy="5297593"/>
          </a:xfrm>
          <a:prstGeom prst="roundRect">
            <a:avLst>
              <a:gd name="adj" fmla="val 4080"/>
            </a:avLst>
          </a:prstGeom>
          <a:solidFill>
            <a:schemeClr val="bg1"/>
          </a:solidFill>
          <a:ln>
            <a:noFill/>
          </a:ln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9F29AD-ABB6-0F0A-0090-1211AD8F124D}"/>
              </a:ext>
            </a:extLst>
          </p:cNvPr>
          <p:cNvSpPr txBox="1"/>
          <p:nvPr/>
        </p:nvSpPr>
        <p:spPr>
          <a:xfrm>
            <a:off x="664369" y="5673150"/>
            <a:ext cx="3643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CF4420"/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Lucida Sans" panose="020B0602030504020204" pitchFamily="34" charset="0"/>
              </a:rPr>
              <a:t>Оформление кадровых центров разных уровней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8610CE-BA39-52A5-3040-4E822EB3D96F}"/>
              </a:ext>
            </a:extLst>
          </p:cNvPr>
          <p:cNvSpPr txBox="1"/>
          <p:nvPr/>
        </p:nvSpPr>
        <p:spPr>
          <a:xfrm>
            <a:off x="4609371" y="3572036"/>
            <a:ext cx="19238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  <a:t>Новые коммуникации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89EE098-2144-A4F0-CCD2-FB5F63685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57" y="3654713"/>
            <a:ext cx="3217991" cy="18520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BE0CB4-E843-6D60-3445-AF3BAA698D82}"/>
              </a:ext>
            </a:extLst>
          </p:cNvPr>
          <p:cNvSpPr txBox="1"/>
          <p:nvPr/>
        </p:nvSpPr>
        <p:spPr>
          <a:xfrm>
            <a:off x="6638196" y="3679758"/>
            <a:ext cx="19238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  <a:t>Кобрендинг</a:t>
            </a:r>
            <a:endParaRPr kumimoji="0" lang="ru-RU" sz="1400" b="0" i="0" u="none" strike="noStrike" kern="1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ontserrat" pitchFamily="2" charset="0"/>
              <a:ea typeface="NSimSun" panose="02010609030101010101" pitchFamily="49" charset="-122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3BE5F7-260A-D09A-160A-CDC9C43BF16C}"/>
              </a:ext>
            </a:extLst>
          </p:cNvPr>
          <p:cNvSpPr txBox="1"/>
          <p:nvPr/>
        </p:nvSpPr>
        <p:spPr>
          <a:xfrm>
            <a:off x="8581296" y="3679758"/>
            <a:ext cx="19238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  <a:t>Навигация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507ACD-EB4D-5FD6-7DA3-A55797BAB0C5}"/>
              </a:ext>
            </a:extLst>
          </p:cNvPr>
          <p:cNvSpPr txBox="1"/>
          <p:nvPr/>
        </p:nvSpPr>
        <p:spPr>
          <a:xfrm>
            <a:off x="10081470" y="3356592"/>
            <a:ext cx="17420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  <a:t>Руководство </a:t>
            </a:r>
            <a:b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</a:b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  <a:t>по фирменному стилю</a:t>
            </a:r>
          </a:p>
        </p:txBody>
      </p:sp>
      <p:pic>
        <p:nvPicPr>
          <p:cNvPr id="24" name="02_centre_types" descr="02_centre_types">
            <a:hlinkClick r:id="" action="ppaction://media"/>
            <a:extLst>
              <a:ext uri="{FF2B5EF4-FFF2-40B4-BE49-F238E27FC236}">
                <a16:creationId xmlns:a16="http://schemas.microsoft.com/office/drawing/2014/main" id="{8C60E5A8-46A8-FC5B-ECF4-FB289CED25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817" y="1385454"/>
            <a:ext cx="3738416" cy="2102859"/>
          </a:xfrm>
          <a:prstGeom prst="rect">
            <a:avLst/>
          </a:prstGeom>
        </p:spPr>
      </p:pic>
      <p:sp>
        <p:nvSpPr>
          <p:cNvPr id="25" name="Номер слайда 1">
            <a:extLst>
              <a:ext uri="{FF2B5EF4-FFF2-40B4-BE49-F238E27FC236}">
                <a16:creationId xmlns:a16="http://schemas.microsoft.com/office/drawing/2014/main" id="{0088F741-CC8A-F76E-A3B5-D19B5894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8376" y="6435031"/>
            <a:ext cx="2228850" cy="29666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EDBB94-ECA0-4EA5-A6B7-C18E88DE8D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88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19DDF83A-8D01-DE05-C678-6B43862B7573}"/>
              </a:ext>
            </a:extLst>
          </p:cNvPr>
          <p:cNvSpPr/>
          <p:nvPr/>
        </p:nvSpPr>
        <p:spPr>
          <a:xfrm>
            <a:off x="9399656" y="2304883"/>
            <a:ext cx="2336005" cy="3057525"/>
          </a:xfrm>
          <a:prstGeom prst="roundRect">
            <a:avLst>
              <a:gd name="adj" fmla="val 749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EF99F044-32FD-A0B6-BC9C-8DE70B3C2249}"/>
              </a:ext>
            </a:extLst>
          </p:cNvPr>
          <p:cNvSpPr/>
          <p:nvPr/>
        </p:nvSpPr>
        <p:spPr>
          <a:xfrm>
            <a:off x="7726170" y="2106773"/>
            <a:ext cx="2336005" cy="3453746"/>
          </a:xfrm>
          <a:prstGeom prst="roundRect">
            <a:avLst>
              <a:gd name="adj" fmla="val 749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CC4575E5-0F06-DCA0-CEEE-5D1F49BC4A0F}"/>
              </a:ext>
            </a:extLst>
          </p:cNvPr>
          <p:cNvSpPr/>
          <p:nvPr/>
        </p:nvSpPr>
        <p:spPr>
          <a:xfrm>
            <a:off x="6052684" y="1875753"/>
            <a:ext cx="2336005" cy="3915787"/>
          </a:xfrm>
          <a:prstGeom prst="roundRect">
            <a:avLst>
              <a:gd name="adj" fmla="val 688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3032509-AD20-320E-03F2-0C3C8AC52824}"/>
              </a:ext>
            </a:extLst>
          </p:cNvPr>
          <p:cNvSpPr/>
          <p:nvPr/>
        </p:nvSpPr>
        <p:spPr>
          <a:xfrm>
            <a:off x="435071" y="1619084"/>
            <a:ext cx="2336005" cy="4429124"/>
          </a:xfrm>
          <a:prstGeom prst="roundRect">
            <a:avLst>
              <a:gd name="adj" fmla="val 810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3EB5C2-8DFC-339C-278D-4F2C81B0F852}"/>
              </a:ext>
            </a:extLst>
          </p:cNvPr>
          <p:cNvSpPr txBox="1"/>
          <p:nvPr/>
        </p:nvSpPr>
        <p:spPr>
          <a:xfrm>
            <a:off x="442913" y="375557"/>
            <a:ext cx="73436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00" cap="none" spc="0" normalizeH="0" baseline="0" noProof="0" dirty="0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Montserrat SemiBold" pitchFamily="2" charset="0"/>
                <a:ea typeface="NSimSun" panose="02010609030101010101" pitchFamily="49" charset="-122"/>
                <a:cs typeface="Lucida Sans" panose="020B0602030504020204" pitchFamily="34" charset="0"/>
              </a:rPr>
              <a:t>Что нового в брендбуке?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5545F4F-0AE3-5A90-5D30-7691A837A8F5}"/>
              </a:ext>
            </a:extLst>
          </p:cNvPr>
          <p:cNvSpPr/>
          <p:nvPr/>
        </p:nvSpPr>
        <p:spPr>
          <a:xfrm>
            <a:off x="2303272" y="1184850"/>
            <a:ext cx="4086225" cy="5297593"/>
          </a:xfrm>
          <a:prstGeom prst="roundRect">
            <a:avLst>
              <a:gd name="adj" fmla="val 4080"/>
            </a:avLst>
          </a:prstGeom>
          <a:solidFill>
            <a:schemeClr val="bg1"/>
          </a:solidFill>
          <a:ln>
            <a:noFill/>
          </a:ln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9F29AD-ABB6-0F0A-0090-1211AD8F124D}"/>
              </a:ext>
            </a:extLst>
          </p:cNvPr>
          <p:cNvSpPr txBox="1"/>
          <p:nvPr/>
        </p:nvSpPr>
        <p:spPr>
          <a:xfrm>
            <a:off x="2524728" y="5926771"/>
            <a:ext cx="36433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CF4420"/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Lucida Sans" panose="020B0602030504020204" pitchFamily="34" charset="0"/>
              </a:rPr>
              <a:t>Новые коммуникации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8610CE-BA39-52A5-3040-4E822EB3D96F}"/>
              </a:ext>
            </a:extLst>
          </p:cNvPr>
          <p:cNvSpPr txBox="1"/>
          <p:nvPr/>
        </p:nvSpPr>
        <p:spPr>
          <a:xfrm>
            <a:off x="486601" y="3432786"/>
            <a:ext cx="17288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  <a:t>Оформление кадровых центров разных уровней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BE0CB4-E843-6D60-3445-AF3BAA698D82}"/>
              </a:ext>
            </a:extLst>
          </p:cNvPr>
          <p:cNvSpPr txBox="1"/>
          <p:nvPr/>
        </p:nvSpPr>
        <p:spPr>
          <a:xfrm>
            <a:off x="6638196" y="3679758"/>
            <a:ext cx="19238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  <a:t>Кобрендинг</a:t>
            </a:r>
            <a:endParaRPr kumimoji="0" lang="ru-RU" sz="1400" b="0" i="0" u="none" strike="noStrike" kern="1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ontserrat" pitchFamily="2" charset="0"/>
              <a:ea typeface="NSimSun" panose="02010609030101010101" pitchFamily="49" charset="-122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3BE5F7-260A-D09A-160A-CDC9C43BF16C}"/>
              </a:ext>
            </a:extLst>
          </p:cNvPr>
          <p:cNvSpPr txBox="1"/>
          <p:nvPr/>
        </p:nvSpPr>
        <p:spPr>
          <a:xfrm>
            <a:off x="8581296" y="3679758"/>
            <a:ext cx="19238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  <a:t>Навигация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507ACD-EB4D-5FD6-7DA3-A55797BAB0C5}"/>
              </a:ext>
            </a:extLst>
          </p:cNvPr>
          <p:cNvSpPr txBox="1"/>
          <p:nvPr/>
        </p:nvSpPr>
        <p:spPr>
          <a:xfrm>
            <a:off x="10081470" y="3356592"/>
            <a:ext cx="17420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  <a:t>Руководство </a:t>
            </a:r>
            <a:b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</a:b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  <a:t>по фирменному стилю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192B00-F81B-A97A-E8D5-4DAA870C6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844" y="3987535"/>
            <a:ext cx="3821080" cy="1864952"/>
          </a:xfrm>
          <a:prstGeom prst="rect">
            <a:avLst/>
          </a:prstGeom>
        </p:spPr>
      </p:pic>
      <p:pic>
        <p:nvPicPr>
          <p:cNvPr id="8" name="site 2_1" descr="site 2_1">
            <a:hlinkClick r:id="" action="ppaction://media"/>
            <a:extLst>
              <a:ext uri="{FF2B5EF4-FFF2-40B4-BE49-F238E27FC236}">
                <a16:creationId xmlns:a16="http://schemas.microsoft.com/office/drawing/2014/main" id="{9D548BAB-4A58-76C0-4F37-7994247598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0406" y="1441518"/>
            <a:ext cx="3871957" cy="2177976"/>
          </a:xfrm>
          <a:prstGeom prst="rect">
            <a:avLst/>
          </a:prstGeom>
        </p:spPr>
      </p:pic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15ABA93E-1C28-B87E-99C9-88D4E127E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8376" y="6435031"/>
            <a:ext cx="2228850" cy="29666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EDBB94-ECA0-4EA5-A6B7-C18E88DE8D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69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9FFDF03A-9D0B-2D16-AC45-F0E2A35609E1}"/>
              </a:ext>
            </a:extLst>
          </p:cNvPr>
          <p:cNvSpPr/>
          <p:nvPr/>
        </p:nvSpPr>
        <p:spPr>
          <a:xfrm>
            <a:off x="456339" y="2085974"/>
            <a:ext cx="2336005" cy="3571875"/>
          </a:xfrm>
          <a:prstGeom prst="roundRect">
            <a:avLst>
              <a:gd name="adj" fmla="val 810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19DDF83A-8D01-DE05-C678-6B43862B7573}"/>
              </a:ext>
            </a:extLst>
          </p:cNvPr>
          <p:cNvSpPr/>
          <p:nvPr/>
        </p:nvSpPr>
        <p:spPr>
          <a:xfrm>
            <a:off x="9399656" y="2085975"/>
            <a:ext cx="2336005" cy="3571875"/>
          </a:xfrm>
          <a:prstGeom prst="roundRect">
            <a:avLst>
              <a:gd name="adj" fmla="val 749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EF99F044-32FD-A0B6-BC9C-8DE70B3C2249}"/>
              </a:ext>
            </a:extLst>
          </p:cNvPr>
          <p:cNvSpPr/>
          <p:nvPr/>
        </p:nvSpPr>
        <p:spPr>
          <a:xfrm>
            <a:off x="7726170" y="1814512"/>
            <a:ext cx="2336005" cy="4177049"/>
          </a:xfrm>
          <a:prstGeom prst="roundRect">
            <a:avLst>
              <a:gd name="adj" fmla="val 749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3032509-AD20-320E-03F2-0C3C8AC52824}"/>
              </a:ext>
            </a:extLst>
          </p:cNvPr>
          <p:cNvSpPr/>
          <p:nvPr/>
        </p:nvSpPr>
        <p:spPr>
          <a:xfrm>
            <a:off x="2326123" y="1814512"/>
            <a:ext cx="2336005" cy="4177049"/>
          </a:xfrm>
          <a:prstGeom prst="roundRect">
            <a:avLst>
              <a:gd name="adj" fmla="val 810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3EB5C2-8DFC-339C-278D-4F2C81B0F852}"/>
              </a:ext>
            </a:extLst>
          </p:cNvPr>
          <p:cNvSpPr txBox="1"/>
          <p:nvPr/>
        </p:nvSpPr>
        <p:spPr>
          <a:xfrm>
            <a:off x="442913" y="375557"/>
            <a:ext cx="73436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00" cap="none" spc="0" normalizeH="0" baseline="0" noProof="0" dirty="0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Montserrat SemiBold" pitchFamily="2" charset="0"/>
                <a:ea typeface="NSimSun" panose="02010609030101010101" pitchFamily="49" charset="-122"/>
                <a:cs typeface="Lucida Sans" panose="020B0602030504020204" pitchFamily="34" charset="0"/>
              </a:rPr>
              <a:t>Что нового в брендбуке?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5545F4F-0AE3-5A90-5D30-7691A837A8F5}"/>
              </a:ext>
            </a:extLst>
          </p:cNvPr>
          <p:cNvSpPr/>
          <p:nvPr/>
        </p:nvSpPr>
        <p:spPr>
          <a:xfrm>
            <a:off x="4151037" y="1297481"/>
            <a:ext cx="4086225" cy="5297593"/>
          </a:xfrm>
          <a:prstGeom prst="roundRect">
            <a:avLst>
              <a:gd name="adj" fmla="val 4080"/>
            </a:avLst>
          </a:prstGeom>
          <a:solidFill>
            <a:schemeClr val="bg1"/>
          </a:solidFill>
          <a:ln>
            <a:noFill/>
          </a:ln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9F29AD-ABB6-0F0A-0090-1211AD8F124D}"/>
              </a:ext>
            </a:extLst>
          </p:cNvPr>
          <p:cNvSpPr txBox="1"/>
          <p:nvPr/>
        </p:nvSpPr>
        <p:spPr>
          <a:xfrm>
            <a:off x="4372493" y="5991562"/>
            <a:ext cx="36433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00" cap="none" spc="0" normalizeH="0" baseline="0" noProof="0" dirty="0" err="1">
                <a:ln>
                  <a:noFill/>
                </a:ln>
                <a:solidFill>
                  <a:srgbClr val="CF4420"/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Lucida Sans" panose="020B0602030504020204" pitchFamily="34" charset="0"/>
              </a:rPr>
              <a:t>Кобрендинг</a:t>
            </a:r>
            <a:endParaRPr kumimoji="0" lang="ru-RU" sz="1600" b="0" i="0" u="none" strike="noStrike" kern="100" cap="none" spc="0" normalizeH="0" baseline="0" noProof="0" dirty="0">
              <a:ln>
                <a:noFill/>
              </a:ln>
              <a:solidFill>
                <a:srgbClr val="CF4420"/>
              </a:solidFill>
              <a:effectLst/>
              <a:uLnTx/>
              <a:uFillTx/>
              <a:latin typeface="Montserrat" pitchFamily="2" charset="0"/>
              <a:ea typeface="NSimSun" panose="02010609030101010101" pitchFamily="49" charset="-122"/>
              <a:cs typeface="Lucida Sans" panose="020B0602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8610CE-BA39-52A5-3040-4E822EB3D96F}"/>
              </a:ext>
            </a:extLst>
          </p:cNvPr>
          <p:cNvSpPr txBox="1"/>
          <p:nvPr/>
        </p:nvSpPr>
        <p:spPr>
          <a:xfrm>
            <a:off x="2415923" y="3572036"/>
            <a:ext cx="19238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  <a:t>Новые коммуникации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3BE5F7-260A-D09A-160A-CDC9C43BF16C}"/>
              </a:ext>
            </a:extLst>
          </p:cNvPr>
          <p:cNvSpPr txBox="1"/>
          <p:nvPr/>
        </p:nvSpPr>
        <p:spPr>
          <a:xfrm>
            <a:off x="8581296" y="3679758"/>
            <a:ext cx="19238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  <a:t>Навигация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507ACD-EB4D-5FD6-7DA3-A55797BAB0C5}"/>
              </a:ext>
            </a:extLst>
          </p:cNvPr>
          <p:cNvSpPr txBox="1"/>
          <p:nvPr/>
        </p:nvSpPr>
        <p:spPr>
          <a:xfrm>
            <a:off x="10081470" y="3356592"/>
            <a:ext cx="17420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  <a:t>Руководство </a:t>
            </a:r>
            <a:b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</a:b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  <a:t>по фирменному стилю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8E5059-10D3-BBCC-0B7D-8B69DE356A89}"/>
              </a:ext>
            </a:extLst>
          </p:cNvPr>
          <p:cNvSpPr txBox="1"/>
          <p:nvPr/>
        </p:nvSpPr>
        <p:spPr>
          <a:xfrm>
            <a:off x="497624" y="3248871"/>
            <a:ext cx="163220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  <a:t>Оформление кадровых центров разных уровней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CBA174-A05F-69FB-9BA1-B57FE1E27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330" y="4666456"/>
            <a:ext cx="2921000" cy="1117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FD725E-2861-FFE3-C211-B6ACBF732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655" y="2496776"/>
            <a:ext cx="3568700" cy="10287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0A5825-1879-9F1C-74D9-7C782DA99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790" y="1421517"/>
            <a:ext cx="3869871" cy="10287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C3FDF9-DF1E-D46D-896F-D6B459F31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655" y="3574256"/>
            <a:ext cx="3568700" cy="1092200"/>
          </a:xfrm>
          <a:prstGeom prst="rect">
            <a:avLst/>
          </a:prstGeom>
        </p:spPr>
      </p:pic>
      <p:sp>
        <p:nvSpPr>
          <p:cNvPr id="24" name="Номер слайда 1">
            <a:extLst>
              <a:ext uri="{FF2B5EF4-FFF2-40B4-BE49-F238E27FC236}">
                <a16:creationId xmlns:a16="http://schemas.microsoft.com/office/drawing/2014/main" id="{74EDA20E-644E-96D5-59DB-43A239B3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8376" y="6435031"/>
            <a:ext cx="2228850" cy="29666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EDBB94-ECA0-4EA5-A6B7-C18E88DE8D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10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19DDF83A-8D01-DE05-C678-6B43862B7573}"/>
              </a:ext>
            </a:extLst>
          </p:cNvPr>
          <p:cNvSpPr/>
          <p:nvPr/>
        </p:nvSpPr>
        <p:spPr>
          <a:xfrm>
            <a:off x="9399656" y="2304883"/>
            <a:ext cx="2336005" cy="3057525"/>
          </a:xfrm>
          <a:prstGeom prst="roundRect">
            <a:avLst>
              <a:gd name="adj" fmla="val 749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3EB5C2-8DFC-339C-278D-4F2C81B0F852}"/>
              </a:ext>
            </a:extLst>
          </p:cNvPr>
          <p:cNvSpPr txBox="1"/>
          <p:nvPr/>
        </p:nvSpPr>
        <p:spPr>
          <a:xfrm>
            <a:off x="442913" y="375557"/>
            <a:ext cx="73436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00" cap="none" spc="0" normalizeH="0" baseline="0" noProof="0" dirty="0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Montserrat SemiBold" pitchFamily="2" charset="0"/>
                <a:ea typeface="NSimSun" panose="02010609030101010101" pitchFamily="49" charset="-122"/>
                <a:cs typeface="Lucida Sans" panose="020B0602030504020204" pitchFamily="34" charset="0"/>
              </a:rPr>
              <a:t>Что нового в брендбуке?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507ACD-EB4D-5FD6-7DA3-A55797BAB0C5}"/>
              </a:ext>
            </a:extLst>
          </p:cNvPr>
          <p:cNvSpPr txBox="1"/>
          <p:nvPr/>
        </p:nvSpPr>
        <p:spPr>
          <a:xfrm>
            <a:off x="10081470" y="3356592"/>
            <a:ext cx="17420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  <a:t>Руководство </a:t>
            </a:r>
            <a:b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</a:b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  <a:t>по фирменному стилю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C829EA0A-9CF3-4AC1-FFC3-5002ED900587}"/>
              </a:ext>
            </a:extLst>
          </p:cNvPr>
          <p:cNvSpPr/>
          <p:nvPr/>
        </p:nvSpPr>
        <p:spPr>
          <a:xfrm>
            <a:off x="435071" y="2304883"/>
            <a:ext cx="2336005" cy="3057525"/>
          </a:xfrm>
          <a:prstGeom prst="roundRect">
            <a:avLst>
              <a:gd name="adj" fmla="val 810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21FB3-A920-B9CC-5233-504B4F8FC0C9}"/>
              </a:ext>
            </a:extLst>
          </p:cNvPr>
          <p:cNvSpPr txBox="1"/>
          <p:nvPr/>
        </p:nvSpPr>
        <p:spPr>
          <a:xfrm>
            <a:off x="583231" y="3248871"/>
            <a:ext cx="163220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  <a:t>Оформление кадровых центров разных уровней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3032509-AD20-320E-03F2-0C3C8AC52824}"/>
              </a:ext>
            </a:extLst>
          </p:cNvPr>
          <p:cNvSpPr/>
          <p:nvPr/>
        </p:nvSpPr>
        <p:spPr>
          <a:xfrm>
            <a:off x="2135403" y="1814512"/>
            <a:ext cx="2336005" cy="3971269"/>
          </a:xfrm>
          <a:prstGeom prst="roundRect">
            <a:avLst>
              <a:gd name="adj" fmla="val 810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8610CE-BA39-52A5-3040-4E822EB3D96F}"/>
              </a:ext>
            </a:extLst>
          </p:cNvPr>
          <p:cNvSpPr txBox="1"/>
          <p:nvPr/>
        </p:nvSpPr>
        <p:spPr>
          <a:xfrm>
            <a:off x="2236987" y="3572036"/>
            <a:ext cx="19238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  <a:t>Новые коммуникации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CC4575E5-0F06-DCA0-CEEE-5D1F49BC4A0F}"/>
              </a:ext>
            </a:extLst>
          </p:cNvPr>
          <p:cNvSpPr/>
          <p:nvPr/>
        </p:nvSpPr>
        <p:spPr>
          <a:xfrm>
            <a:off x="3853156" y="1619084"/>
            <a:ext cx="2336005" cy="4429123"/>
          </a:xfrm>
          <a:prstGeom prst="roundRect">
            <a:avLst>
              <a:gd name="adj" fmla="val 688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BE0CB4-E843-6D60-3445-AF3BAA698D82}"/>
              </a:ext>
            </a:extLst>
          </p:cNvPr>
          <p:cNvSpPr txBox="1"/>
          <p:nvPr/>
        </p:nvSpPr>
        <p:spPr>
          <a:xfrm>
            <a:off x="4099775" y="3679758"/>
            <a:ext cx="19238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  <a:t>Кобрендинг</a:t>
            </a:r>
            <a:endParaRPr kumimoji="0" lang="ru-RU" sz="1400" b="0" i="0" u="none" strike="noStrike" kern="1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ontserrat" pitchFamily="2" charset="0"/>
              <a:ea typeface="NSimSun" panose="02010609030101010101" pitchFamily="49" charset="-122"/>
              <a:cs typeface="+mn-cs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5545F4F-0AE3-5A90-5D30-7691A837A8F5}"/>
              </a:ext>
            </a:extLst>
          </p:cNvPr>
          <p:cNvSpPr/>
          <p:nvPr/>
        </p:nvSpPr>
        <p:spPr>
          <a:xfrm>
            <a:off x="5981571" y="1184848"/>
            <a:ext cx="4086225" cy="5297593"/>
          </a:xfrm>
          <a:prstGeom prst="roundRect">
            <a:avLst>
              <a:gd name="adj" fmla="val 4080"/>
            </a:avLst>
          </a:prstGeom>
          <a:solidFill>
            <a:schemeClr val="bg1"/>
          </a:solidFill>
          <a:ln>
            <a:noFill/>
          </a:ln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9F29AD-ABB6-0F0A-0090-1211AD8F124D}"/>
              </a:ext>
            </a:extLst>
          </p:cNvPr>
          <p:cNvSpPr txBox="1"/>
          <p:nvPr/>
        </p:nvSpPr>
        <p:spPr>
          <a:xfrm>
            <a:off x="6203027" y="6048207"/>
            <a:ext cx="36433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CF4420"/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Lucida Sans" panose="020B0602030504020204" pitchFamily="34" charset="0"/>
              </a:rPr>
              <a:t>Навигация</a:t>
            </a:r>
          </a:p>
        </p:txBody>
      </p:sp>
      <p:pic>
        <p:nvPicPr>
          <p:cNvPr id="2" name="02_tipology" descr="02_tipology">
            <a:hlinkClick r:id="" action="ppaction://media"/>
            <a:extLst>
              <a:ext uri="{FF2B5EF4-FFF2-40B4-BE49-F238E27FC236}">
                <a16:creationId xmlns:a16="http://schemas.microsoft.com/office/drawing/2014/main" id="{C70E5A02-7777-7DB6-5122-08ACD1BBFF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3948" y="1464291"/>
            <a:ext cx="3621470" cy="2037077"/>
          </a:xfrm>
          <a:prstGeom prst="rect">
            <a:avLst/>
          </a:prstGeom>
        </p:spPr>
      </p:pic>
      <p:pic>
        <p:nvPicPr>
          <p:cNvPr id="4" name="03_stela" descr="03_stela">
            <a:hlinkClick r:id="" action="ppaction://media"/>
            <a:extLst>
              <a:ext uri="{FF2B5EF4-FFF2-40B4-BE49-F238E27FC236}">
                <a16:creationId xmlns:a16="http://schemas.microsoft.com/office/drawing/2014/main" id="{91F2839B-A318-FC1E-2282-6460537A285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08790" y="3660760"/>
            <a:ext cx="3631787" cy="2042880"/>
          </a:xfrm>
          <a:prstGeom prst="rect">
            <a:avLst/>
          </a:prstGeom>
        </p:spPr>
      </p:pic>
      <p:sp>
        <p:nvSpPr>
          <p:cNvPr id="24" name="Номер слайда 1">
            <a:extLst>
              <a:ext uri="{FF2B5EF4-FFF2-40B4-BE49-F238E27FC236}">
                <a16:creationId xmlns:a16="http://schemas.microsoft.com/office/drawing/2014/main" id="{7180BFC5-5042-6D9E-BDBF-249AD2DB3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8376" y="6435031"/>
            <a:ext cx="2228850" cy="29666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EDBB94-ECA0-4EA5-A6B7-C18E88DE8D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38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3032509-AD20-320E-03F2-0C3C8AC52824}"/>
              </a:ext>
            </a:extLst>
          </p:cNvPr>
          <p:cNvSpPr/>
          <p:nvPr/>
        </p:nvSpPr>
        <p:spPr>
          <a:xfrm>
            <a:off x="435071" y="2304883"/>
            <a:ext cx="2336005" cy="3057525"/>
          </a:xfrm>
          <a:prstGeom prst="roundRect">
            <a:avLst>
              <a:gd name="adj" fmla="val 810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3EB5C2-8DFC-339C-278D-4F2C81B0F852}"/>
              </a:ext>
            </a:extLst>
          </p:cNvPr>
          <p:cNvSpPr txBox="1"/>
          <p:nvPr/>
        </p:nvSpPr>
        <p:spPr>
          <a:xfrm>
            <a:off x="442913" y="375557"/>
            <a:ext cx="73436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00" cap="none" spc="0" normalizeH="0" baseline="0" noProof="0" dirty="0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Montserrat SemiBold" pitchFamily="2" charset="0"/>
                <a:ea typeface="NSimSun" panose="02010609030101010101" pitchFamily="49" charset="-122"/>
                <a:cs typeface="Lucida Sans" panose="020B0602030504020204" pitchFamily="34" charset="0"/>
              </a:rPr>
              <a:t>Что нового в брендбуке?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8610CE-BA39-52A5-3040-4E822EB3D96F}"/>
              </a:ext>
            </a:extLst>
          </p:cNvPr>
          <p:cNvSpPr txBox="1"/>
          <p:nvPr/>
        </p:nvSpPr>
        <p:spPr>
          <a:xfrm>
            <a:off x="583231" y="3248871"/>
            <a:ext cx="163220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  <a:t>Оформление кадровых центров разных уровней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213410E3-13CD-BCCD-9C56-77AA0DF21208}"/>
              </a:ext>
            </a:extLst>
          </p:cNvPr>
          <p:cNvSpPr/>
          <p:nvPr/>
        </p:nvSpPr>
        <p:spPr>
          <a:xfrm>
            <a:off x="2101898" y="2106773"/>
            <a:ext cx="2336005" cy="3453746"/>
          </a:xfrm>
          <a:prstGeom prst="roundRect">
            <a:avLst>
              <a:gd name="adj" fmla="val 810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7FB57D-8EB3-3E8A-A3CE-C6C8D3F8A10B}"/>
              </a:ext>
            </a:extLst>
          </p:cNvPr>
          <p:cNvSpPr txBox="1"/>
          <p:nvPr/>
        </p:nvSpPr>
        <p:spPr>
          <a:xfrm>
            <a:off x="2191698" y="3572036"/>
            <a:ext cx="19238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  <a:t>Новые коммуникации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CC4575E5-0F06-DCA0-CEEE-5D1F49BC4A0F}"/>
              </a:ext>
            </a:extLst>
          </p:cNvPr>
          <p:cNvSpPr/>
          <p:nvPr/>
        </p:nvSpPr>
        <p:spPr>
          <a:xfrm>
            <a:off x="3802626" y="1875753"/>
            <a:ext cx="2336005" cy="3915787"/>
          </a:xfrm>
          <a:prstGeom prst="roundRect">
            <a:avLst>
              <a:gd name="adj" fmla="val 688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BE0CB4-E843-6D60-3445-AF3BAA698D82}"/>
              </a:ext>
            </a:extLst>
          </p:cNvPr>
          <p:cNvSpPr txBox="1"/>
          <p:nvPr/>
        </p:nvSpPr>
        <p:spPr>
          <a:xfrm>
            <a:off x="3915717" y="3679758"/>
            <a:ext cx="19238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  <a:t>Кобрендинг</a:t>
            </a:r>
            <a:endParaRPr kumimoji="0" lang="ru-RU" sz="1400" b="0" i="0" u="none" strike="noStrike" kern="1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ontserrat" pitchFamily="2" charset="0"/>
              <a:ea typeface="NSimSun" panose="02010609030101010101" pitchFamily="49" charset="-122"/>
              <a:cs typeface="+mn-cs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EF99F044-32FD-A0B6-BC9C-8DE70B3C2249}"/>
              </a:ext>
            </a:extLst>
          </p:cNvPr>
          <p:cNvSpPr/>
          <p:nvPr/>
        </p:nvSpPr>
        <p:spPr>
          <a:xfrm>
            <a:off x="5548314" y="1619085"/>
            <a:ext cx="2336005" cy="4429124"/>
          </a:xfrm>
          <a:prstGeom prst="roundRect">
            <a:avLst>
              <a:gd name="adj" fmla="val 749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3BE5F7-260A-D09A-160A-CDC9C43BF16C}"/>
              </a:ext>
            </a:extLst>
          </p:cNvPr>
          <p:cNvSpPr txBox="1"/>
          <p:nvPr/>
        </p:nvSpPr>
        <p:spPr>
          <a:xfrm>
            <a:off x="5682103" y="3679758"/>
            <a:ext cx="19238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+mn-cs"/>
              </a:rPr>
              <a:t>Навигация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5545F4F-0AE3-5A90-5D30-7691A837A8F5}"/>
              </a:ext>
            </a:extLst>
          </p:cNvPr>
          <p:cNvSpPr/>
          <p:nvPr/>
        </p:nvSpPr>
        <p:spPr>
          <a:xfrm>
            <a:off x="7662863" y="1184850"/>
            <a:ext cx="4086225" cy="5297593"/>
          </a:xfrm>
          <a:prstGeom prst="roundRect">
            <a:avLst>
              <a:gd name="adj" fmla="val 4080"/>
            </a:avLst>
          </a:prstGeom>
          <a:solidFill>
            <a:schemeClr val="bg1"/>
          </a:solidFill>
          <a:ln>
            <a:noFill/>
          </a:ln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9F29AD-ABB6-0F0A-0090-1211AD8F124D}"/>
              </a:ext>
            </a:extLst>
          </p:cNvPr>
          <p:cNvSpPr txBox="1"/>
          <p:nvPr/>
        </p:nvSpPr>
        <p:spPr>
          <a:xfrm>
            <a:off x="7884319" y="5926771"/>
            <a:ext cx="3643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CF4420"/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Lucida Sans" panose="020B0602030504020204" pitchFamily="34" charset="0"/>
              </a:rPr>
              <a:t>Руководство </a:t>
            </a:r>
            <a:b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CF4420"/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Lucida Sans" panose="020B0602030504020204" pitchFamily="34" charset="0"/>
              </a:rPr>
            </a:br>
            <a:r>
              <a: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srgbClr val="CF4420"/>
                </a:solidFill>
                <a:effectLst/>
                <a:uLnTx/>
                <a:uFillTx/>
                <a:latin typeface="Montserrat" pitchFamily="2" charset="0"/>
                <a:ea typeface="NSimSun" panose="02010609030101010101" pitchFamily="49" charset="-122"/>
                <a:cs typeface="Lucida Sans" panose="020B0602030504020204" pitchFamily="34" charset="0"/>
              </a:rPr>
              <a:t>по фирменному стилю</a:t>
            </a:r>
          </a:p>
        </p:txBody>
      </p:sp>
      <p:pic>
        <p:nvPicPr>
          <p:cNvPr id="2" name="guide_2" descr="guide_2">
            <a:hlinkClick r:id="" action="ppaction://media"/>
            <a:extLst>
              <a:ext uri="{FF2B5EF4-FFF2-40B4-BE49-F238E27FC236}">
                <a16:creationId xmlns:a16="http://schemas.microsoft.com/office/drawing/2014/main" id="{DCFA2A3B-C8DD-D5C2-476B-549B7109ED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19" y="1522673"/>
            <a:ext cx="3643312" cy="20493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F9E7C2-1028-D2E1-4761-424649A2C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4973" y="3679758"/>
            <a:ext cx="3062004" cy="2162458"/>
          </a:xfrm>
          <a:prstGeom prst="rect">
            <a:avLst/>
          </a:prstGeom>
        </p:spPr>
      </p:pic>
      <p:sp>
        <p:nvSpPr>
          <p:cNvPr id="24" name="Номер слайда 1">
            <a:extLst>
              <a:ext uri="{FF2B5EF4-FFF2-40B4-BE49-F238E27FC236}">
                <a16:creationId xmlns:a16="http://schemas.microsoft.com/office/drawing/2014/main" id="{E3B556CC-E4FC-C1DA-25F8-D4C8CCF7A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8376" y="6435031"/>
            <a:ext cx="2228850" cy="29666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EDBB94-ECA0-4EA5-A6B7-C18E88DE8D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05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8E1CC55-23A6-27E0-19F7-C1317C243F3B}"/>
              </a:ext>
            </a:extLst>
          </p:cNvPr>
          <p:cNvGrpSpPr/>
          <p:nvPr/>
        </p:nvGrpSpPr>
        <p:grpSpPr>
          <a:xfrm>
            <a:off x="3378510" y="1384825"/>
            <a:ext cx="5434980" cy="5473176"/>
            <a:chOff x="3378510" y="1384825"/>
            <a:chExt cx="5434980" cy="5473176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DBD1F71-4C8A-15F4-A512-1D12A5FB7C59}"/>
                </a:ext>
              </a:extLst>
            </p:cNvPr>
            <p:cNvGrpSpPr/>
            <p:nvPr/>
          </p:nvGrpSpPr>
          <p:grpSpPr>
            <a:xfrm>
              <a:off x="4018191" y="1941816"/>
              <a:ext cx="4172986" cy="4916185"/>
              <a:chOff x="-890694" y="809210"/>
              <a:chExt cx="4155618" cy="4895724"/>
            </a:xfrm>
          </p:grpSpPr>
          <p:pic>
            <p:nvPicPr>
              <p:cNvPr id="8" name="Рисунок 7" descr="Изображение выглядит как текс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F3352A2-1A3B-2C04-C054-0DCF607091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80666"/>
              <a:stretch/>
            </p:blipFill>
            <p:spPr>
              <a:xfrm>
                <a:off x="-890693" y="809210"/>
                <a:ext cx="4155617" cy="1785376"/>
              </a:xfrm>
              <a:prstGeom prst="rect">
                <a:avLst/>
              </a:prstGeom>
            </p:spPr>
          </p:pic>
          <p:pic>
            <p:nvPicPr>
              <p:cNvPr id="15" name="Рисунок 14" descr="Изображение выглядит как текс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75EE66F-FCED-33CC-F981-B002143F5F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4211" b="20764"/>
              <a:stretch/>
            </p:blipFill>
            <p:spPr>
              <a:xfrm>
                <a:off x="-890694" y="2470484"/>
                <a:ext cx="4155617" cy="3234450"/>
              </a:xfrm>
              <a:prstGeom prst="rect">
                <a:avLst/>
              </a:prstGeom>
            </p:spPr>
          </p:pic>
        </p:grp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BD54BFE0-A591-629B-D557-731FD1579828}"/>
                </a:ext>
              </a:extLst>
            </p:cNvPr>
            <p:cNvSpPr/>
            <p:nvPr/>
          </p:nvSpPr>
          <p:spPr>
            <a:xfrm>
              <a:off x="7993928" y="1799409"/>
              <a:ext cx="359764" cy="284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538D354C-E4CD-7006-C69B-AFCE231114A1}"/>
                </a:ext>
              </a:extLst>
            </p:cNvPr>
            <p:cNvSpPr/>
            <p:nvPr/>
          </p:nvSpPr>
          <p:spPr>
            <a:xfrm>
              <a:off x="3838310" y="1799409"/>
              <a:ext cx="359764" cy="284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MockUPhone">
              <a:extLst>
                <a:ext uri="{FF2B5EF4-FFF2-40B4-BE49-F238E27FC236}">
                  <a16:creationId xmlns:a16="http://schemas.microsoft.com/office/drawing/2014/main" id="{C0BC3039-5C5F-444A-966F-1325934025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35"/>
            <a:stretch/>
          </p:blipFill>
          <p:spPr bwMode="auto">
            <a:xfrm>
              <a:off x="3378510" y="1384825"/>
              <a:ext cx="5434980" cy="5473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1A86B2B-3016-8ACF-3F59-50ED809C2F0A}"/>
              </a:ext>
            </a:extLst>
          </p:cNvPr>
          <p:cNvSpPr txBox="1"/>
          <p:nvPr/>
        </p:nvSpPr>
        <p:spPr>
          <a:xfrm>
            <a:off x="1117774" y="335513"/>
            <a:ext cx="9956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00" cap="none" spc="0" normalizeH="0" baseline="0" noProof="0" dirty="0">
                <a:ln>
                  <a:noFill/>
                </a:ln>
                <a:solidFill>
                  <a:srgbClr val="CF4420"/>
                </a:solidFill>
                <a:effectLst/>
                <a:uLnTx/>
                <a:uFillTx/>
                <a:latin typeface="Montserrat SemiBold" pitchFamily="2" charset="0"/>
                <a:ea typeface="NSimSun" panose="02010609030101010101" pitchFamily="49" charset="-122"/>
                <a:cs typeface="+mn-cs"/>
              </a:rPr>
              <a:t>Как искать файлы в брендбуке «Работа России» </a:t>
            </a:r>
          </a:p>
        </p:txBody>
      </p: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A34B016B-926C-9033-24E0-58321B5D4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8376" y="6435031"/>
            <a:ext cx="2228850" cy="29666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EDBB94-ECA0-4EA5-A6B7-C18E88DE8D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2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2">
            <a:extLst>
              <a:ext uri="{FF2B5EF4-FFF2-40B4-BE49-F238E27FC236}">
                <a16:creationId xmlns:a16="http://schemas.microsoft.com/office/drawing/2014/main" id="{F4663FED-1285-5AFD-1D13-68900D3DF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2671" b="73059"/>
          <a:stretch/>
        </p:blipFill>
        <p:spPr bwMode="auto">
          <a:xfrm>
            <a:off x="442913" y="1673091"/>
            <a:ext cx="1974823" cy="9461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1DE00C-F731-499B-2240-27FF41D6D9B8}"/>
              </a:ext>
            </a:extLst>
          </p:cNvPr>
          <p:cNvSpPr txBox="1"/>
          <p:nvPr/>
        </p:nvSpPr>
        <p:spPr>
          <a:xfrm>
            <a:off x="442913" y="335513"/>
            <a:ext cx="9956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kern="100" dirty="0">
                <a:solidFill>
                  <a:srgbClr val="CF4420"/>
                </a:solidFill>
                <a:latin typeface="Montserrat SemiBold" pitchFamily="2" charset="0"/>
                <a:ea typeface="NSimSun" panose="02010609030101010101" pitchFamily="49" charset="-122"/>
              </a:rPr>
              <a:t>Электронный каталог файлов бренда «Работа России» </a:t>
            </a:r>
          </a:p>
        </p:txBody>
      </p:sp>
      <p:pic>
        <p:nvPicPr>
          <p:cNvPr id="4" name="Изображение2">
            <a:extLst>
              <a:ext uri="{FF2B5EF4-FFF2-40B4-BE49-F238E27FC236}">
                <a16:creationId xmlns:a16="http://schemas.microsoft.com/office/drawing/2014/main" id="{C9885704-E7F9-EE2C-56A7-2FFFB8A3D0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28"/>
          <a:stretch/>
        </p:blipFill>
        <p:spPr bwMode="auto">
          <a:xfrm>
            <a:off x="2417736" y="1673090"/>
            <a:ext cx="9421444" cy="3511819"/>
          </a:xfrm>
          <a:prstGeom prst="rect">
            <a:avLst/>
          </a:prstGeom>
        </p:spPr>
      </p:pic>
      <p:pic>
        <p:nvPicPr>
          <p:cNvPr id="5" name="Изображение2">
            <a:extLst>
              <a:ext uri="{FF2B5EF4-FFF2-40B4-BE49-F238E27FC236}">
                <a16:creationId xmlns:a16="http://schemas.microsoft.com/office/drawing/2014/main" id="{BB4AC560-4C91-9DE3-1042-6E8D2E0650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119" r="82671" b="19660"/>
          <a:stretch/>
        </p:blipFill>
        <p:spPr bwMode="auto">
          <a:xfrm>
            <a:off x="442913" y="2836191"/>
            <a:ext cx="1974823" cy="1658318"/>
          </a:xfrm>
          <a:prstGeom prst="rect">
            <a:avLst/>
          </a:prstGeom>
        </p:spPr>
      </p:pic>
      <p:pic>
        <p:nvPicPr>
          <p:cNvPr id="7" name="Изображение2">
            <a:extLst>
              <a:ext uri="{FF2B5EF4-FFF2-40B4-BE49-F238E27FC236}">
                <a16:creationId xmlns:a16="http://schemas.microsoft.com/office/drawing/2014/main" id="{3D682305-CE3E-8495-6BD9-5B5BBAD61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341" r="82671" b="13481"/>
          <a:stretch/>
        </p:blipFill>
        <p:spPr bwMode="auto">
          <a:xfrm>
            <a:off x="442913" y="4494509"/>
            <a:ext cx="1974823" cy="216976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F127BD95-9548-C99E-C8B2-C1C3609B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8376" y="6435031"/>
            <a:ext cx="2228850" cy="296664"/>
          </a:xfrm>
        </p:spPr>
        <p:txBody>
          <a:bodyPr/>
          <a:lstStyle/>
          <a:p>
            <a:fld id="{CDEDBB94-ECA0-4EA5-A6B7-C18E88DE8D2C}" type="slidenum">
              <a:rPr lang="ru-RU" smtClean="0">
                <a:latin typeface="Montserrat" panose="00000500000000000000" pitchFamily="2" charset="-52"/>
              </a:rPr>
              <a:t>9</a:t>
            </a:fld>
            <a:endParaRPr lang="ru-RU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546808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360</Words>
  <Application>Microsoft Macintosh PowerPoint</Application>
  <PresentationFormat>Широкоэкранный</PresentationFormat>
  <Paragraphs>82</Paragraphs>
  <Slides>19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Montserrat Medium</vt:lpstr>
      <vt:lpstr>Calibri</vt:lpstr>
      <vt:lpstr>Arial</vt:lpstr>
      <vt:lpstr>Montserrat</vt:lpstr>
      <vt:lpstr>Calibri Light</vt:lpstr>
      <vt:lpstr>Montserrat SemiBold</vt:lpstr>
      <vt:lpstr>Times New Roman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Бренд «Работа России». Инструкция по применению</dc:title>
  <dc:creator>Алия Залалова</dc:creator>
  <cp:lastModifiedBy>Алия Залалова</cp:lastModifiedBy>
  <cp:revision>5</cp:revision>
  <dcterms:created xsi:type="dcterms:W3CDTF">2022-05-18T17:59:11Z</dcterms:created>
  <dcterms:modified xsi:type="dcterms:W3CDTF">2022-09-28T15:59:32Z</dcterms:modified>
</cp:coreProperties>
</file>