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4"/>
    <p:sldMasterId id="2147483690" r:id="rId5"/>
    <p:sldMasterId id="2147483702" r:id="rId6"/>
  </p:sldMasterIdLst>
  <p:notesMasterIdLst>
    <p:notesMasterId r:id="rId14"/>
  </p:notesMasterIdLst>
  <p:sldIdLst>
    <p:sldId id="364" r:id="rId7"/>
    <p:sldId id="325" r:id="rId8"/>
    <p:sldId id="354" r:id="rId9"/>
    <p:sldId id="355" r:id="rId10"/>
    <p:sldId id="343" r:id="rId11"/>
    <p:sldId id="342" r:id="rId12"/>
    <p:sldId id="351" r:id="rId13"/>
  </p:sldIdLst>
  <p:sldSz cx="24384000" cy="13716000"/>
  <p:notesSz cx="6808788" cy="9940925"/>
  <p:embeddedFontLst>
    <p:embeddedFont>
      <p:font typeface="Calibri Light" panose="020F0302020204030204" pitchFamily="34" charset="0"/>
      <p:regular r:id="rId15"/>
      <p:italic r:id="rId16"/>
    </p:embeddedFont>
    <p:embeddedFont>
      <p:font typeface="Montserrat SemiBold" panose="00000700000000000000" pitchFamily="2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bold r:id="rId25"/>
    </p:embeddedFont>
    <p:embeddedFont>
      <p:font typeface="Montserrat" panose="00000500000000000000" pitchFamily="2" charset="-52"/>
      <p:regular r:id="rId26"/>
      <p:bold r:id="rId27"/>
      <p:italic r:id="rId28"/>
      <p:boldItalic r:id="rId29"/>
    </p:embeddedFont>
    <p:embeddedFont>
      <p:font typeface="Montserrat Medium" panose="00000600000000000000" pitchFamily="2" charset="-52"/>
      <p:regular r:id="rId30"/>
      <p:italic r:id="rId3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873" userDrawn="1">
          <p15:clr>
            <a:srgbClr val="A4A3A4"/>
          </p15:clr>
        </p15:guide>
        <p15:guide id="2" pos="286" userDrawn="1">
          <p15:clr>
            <a:srgbClr val="A4A3A4"/>
          </p15:clr>
        </p15:guide>
        <p15:guide id="4" pos="15164" userDrawn="1">
          <p15:clr>
            <a:srgbClr val="A4A3A4"/>
          </p15:clr>
        </p15:guide>
        <p15:guide id="5" orient="horz" pos="1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81D"/>
    <a:srgbClr val="0070C0"/>
    <a:srgbClr val="FF6600"/>
    <a:srgbClr val="09498E"/>
    <a:srgbClr val="E5481C"/>
    <a:srgbClr val="F0A38E"/>
    <a:srgbClr val="FE6641"/>
    <a:srgbClr val="046FC0"/>
    <a:srgbClr val="7093D2"/>
    <a:srgbClr val="FE8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5332" autoAdjust="0"/>
  </p:normalViewPr>
  <p:slideViewPr>
    <p:cSldViewPr snapToGrid="0" showGuides="1">
      <p:cViewPr varScale="1">
        <p:scale>
          <a:sx n="42" d="100"/>
          <a:sy n="42" d="100"/>
        </p:scale>
        <p:origin x="624" y="82"/>
      </p:cViewPr>
      <p:guideLst>
        <p:guide orient="horz" pos="873"/>
        <p:guide pos="286"/>
        <p:guide pos="15164"/>
        <p:guide orient="horz" pos="1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4839765536234"/>
          <c:y val="4.4478143545328308E-2"/>
          <c:w val="0.70569767737153777"/>
          <c:h val="0.955521856454671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A-48E2-83B7-375C30F67D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A-48E2-83B7-375C30F67DC8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11-4D54-8E8A-403F516543B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811-4D54-8E8A-403F516543B2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ПРОЕКТИРОВАНИЕ</c:v>
                </c:pt>
                <c:pt idx="1">
                  <c:v>ИСПОЛНЕНИЕ</c:v>
                </c:pt>
                <c:pt idx="2">
                  <c:v>АНАЛИЗ</c:v>
                </c:pt>
                <c:pt idx="3">
                  <c:v>КОРРЕКТИРОВКА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1-4D54-8E8A-403F516543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0.49113</cdr:x>
      <cdr:y>0.87193</cdr:y>
    </cdr:from>
    <cdr:to>
      <cdr:x>0.55222</cdr:x>
      <cdr:y>0.96504</cdr:y>
    </cdr:to>
    <cdr:sp macro="" textlink="">
      <cdr:nvSpPr>
        <cdr:cNvPr id="2" name="Стрелка: пятиугольник 1">
          <a:extLst xmlns:a="http://schemas.openxmlformats.org/drawingml/2006/main">
            <a:ext uri="{FF2B5EF4-FFF2-40B4-BE49-F238E27FC236}">
              <a16:creationId xmlns:a16="http://schemas.microsoft.com/office/drawing/2014/main" id="{277A9D87-D915-4C6B-A3ED-7B78E9F0A52A}"/>
            </a:ext>
          </a:extLst>
        </cdr:cNvPr>
        <cdr:cNvSpPr/>
      </cdr:nvSpPr>
      <cdr:spPr>
        <a:xfrm xmlns:a="http://schemas.openxmlformats.org/drawingml/2006/main" flipH="1">
          <a:off x="3860380" y="5239994"/>
          <a:ext cx="480176" cy="559560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1pPr>
          <a:lvl2pPr marL="0" marR="0" indent="45720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2pPr>
          <a:lvl3pPr marL="0" marR="0" indent="91440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3pPr>
          <a:lvl4pPr marL="0" marR="0" indent="137160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4pPr>
          <a:lvl5pPr marL="0" marR="0" indent="182880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5pPr>
          <a:lvl6pPr marL="0" marR="0" indent="228600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6pPr>
          <a:lvl7pPr marL="0" marR="0" indent="274320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7pPr>
          <a:lvl8pPr marL="0" marR="0" indent="320040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8pPr>
          <a:lvl9pPr marL="0" marR="0" indent="365760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9pPr>
        </a:lstStyle>
        <a:p xmlns:a="http://schemas.openxmlformats.org/drawingml/2006/main">
          <a:pPr marL="0" marR="0" lvl="0" indent="0" algn="ctr" defTabSz="2438338" rtl="0" eaLnBrk="1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400" b="0" i="0" u="none" strike="noStrike" kern="0" cap="none" spc="0" normalizeH="0" baseline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  <a:sym typeface="Helvetica Neu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E92A3-5C8C-6E4D-9A05-9FE709737A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7209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8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DA775-FF9C-CE4F-898C-735D5069F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920212-AB7F-6B4C-A587-FBE206E09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EA0965-672E-B240-84E2-418D9947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242E8-5AD5-7849-903E-3B9EE822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DCEF3-8676-BE47-9497-4D5E770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990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0EB43-675F-1E43-BDD6-AC25BBF2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5A757-68D9-C740-9352-D70E370B9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FD55B-4656-6C4C-8456-41107187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104F5-DE62-F142-85A4-0A5826E3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57C39-D4B9-EE42-A59B-F9B4432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081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B043C-2260-3A46-8F6F-3E6C7505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9BE0EC-57E9-7246-A617-7A5E5FC7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F4F818-FF43-C445-AAE2-8685DC3C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9F9F3-5CCE-214E-B273-DD6C8822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A9A8F-6EE6-FE4C-BAC8-146D503D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0637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5B05C-8080-474B-8D83-CD03CB6A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CB05E-5EBC-DA4B-848A-144C25AE8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5DE7D8-AF87-C544-A62A-BD17801C5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51CA73-75BB-AC4A-9911-4AC770BE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268BB6-D523-F64E-B9F9-A13D6BAC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9149F3-1208-E645-9FEA-43BDBF7D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3214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44272-DE89-334A-8427-A6B90503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314B26-69AB-D24B-B916-6FB6AD2F4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E59EC2-965B-554C-8654-5C464E0F7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992752-AB87-4243-A39B-43CF0BC72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319D3F-AB44-7741-9993-75E3CC947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CCF18-D043-9D46-B6F2-5F281E81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85DE20-01AD-9C44-9D90-30C02324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4C85E-A731-7D4A-BBE6-A335197D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364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8DD6C-736C-BB4C-98F5-88EE2AD3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A3E365-1F99-DA40-AD0E-0B9063F6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D8B1DB-F75C-DE4B-B532-BF43847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8AD3F5-FCF7-E84D-8F62-4777F0D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6082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EC184F-A7B4-004B-BFEB-00884E44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AAB451-D7CB-C145-9407-C1F11858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E3F22-ECDD-6B4D-A6C5-A4F4B819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0857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6F049-00A4-C34B-A195-69975305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22186-75F3-1748-AA13-6C74E234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3C6BB-D0AA-0B4C-B56E-97343D6AE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41746-3DE3-A14B-823E-2EDDCB2C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7FEA8-7E04-794A-A054-8DB403AE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DC861-FD08-0940-BC42-DBCF5837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58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84ECD-78D4-7B4F-A0B5-E0D49FED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718C1E-0C20-C543-9934-FC7AF2334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7D6C7F-E272-0846-9235-98B2C7225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81CF38-CAE8-9340-B2B3-1B9A2839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4C9ED9-6740-3045-B694-9ADF12DC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2DE4A-B8DC-F948-8AB4-BB176AA0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376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0506D-31A0-2743-8FAB-262227EF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C5BCA-B0CF-6A4B-8B70-F37AB11E5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4D337-2399-5048-9192-473A65AC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BA33A-AC0D-424A-9138-E9560E66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57AA3-98EE-6349-B4D9-F8129FD6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23370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18195E-1ABB-DB4B-BA60-CA66F9433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A78ADE-1F5A-E645-940F-63CDFB3DF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82414-FE1B-F24F-AE7E-0FD61D03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6CE24-EEBB-6B42-90C8-648B58D6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B1957-6B00-5B4B-8863-F0A1AAFB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7424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5930944-80AC-402D-A28C-D5CB79191768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72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AC10E964-789A-4D89-B3F4-9E315657D7C3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0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B267EE0-DD37-4AE4-A37B-ECE9097C0F8F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763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8B246165-2E99-4B86-A6DF-021431D4D412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779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A08D7899-2506-495F-BFDF-F35D53E71B02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628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048120" y="2244600"/>
            <a:ext cx="18287640" cy="221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61225828-FA45-41EF-BF2C-7BBD105064EE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84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5F54A04-B765-44D6-BD9D-31211599C055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5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07FDEED8-2594-46F6-AC95-A9CCF8D6F6D2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60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E4D03903-F9DD-4168-A329-9A09B3B5660C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259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B7D9C4A6-DEB4-4D81-9FF8-5D30EE8F53C1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87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29CEFF7-1B06-44D6-A05B-A5374F82ECA5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735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D1CFCED-9633-4AF0-98E1-D2390A16040C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72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2D7A7-4BA9-7F48-AB74-5152CC8F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97AAC9-421F-2441-A623-ABCE38929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2EBF4-89D7-A542-9F68-3731C3332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BEEAE-FAA2-C04D-8DFA-27BE0ECC8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5655F-0057-0C49-B45F-93ADA549B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0916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12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ru-RU" sz="12000" b="0" strike="noStrike" spc="-1">
              <a:solidFill>
                <a:srgbClr val="5E5E5E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1676520" y="12712680"/>
            <a:ext cx="5486040" cy="72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pos="0" algn="l"/>
              </a:tabLst>
              <a:defRPr lang="en-US" sz="24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t>&lt;дата/время&gt;</a:t>
            </a: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8077320" y="12712680"/>
            <a:ext cx="8229240" cy="72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7221320" y="12712680"/>
            <a:ext cx="5486040" cy="72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24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0F0E06A6-9C8D-46F5-BD1E-37574B9195A4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6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33190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3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9.svg"/><Relationship Id="rId15" Type="http://schemas.openxmlformats.org/officeDocument/2006/relationships/image" Target="../media/image10.png"/><Relationship Id="rId19" Type="http://schemas.openxmlformats.org/officeDocument/2006/relationships/image" Target="../media/image37.sv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2C89414D-A180-2F4A-811C-030C3AEC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30D77D-132E-B54A-8886-E7C3AB9DF198}"/>
              </a:ext>
            </a:extLst>
          </p:cNvPr>
          <p:cNvSpPr/>
          <p:nvPr/>
        </p:nvSpPr>
        <p:spPr>
          <a:xfrm>
            <a:off x="1678996" y="3692202"/>
            <a:ext cx="171576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  <a:t>АИС «Целевое модельное полномочие» (АИС ЦМП) </a:t>
            </a:r>
            <a:b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</a:br>
            <a: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  <a:t>как инструмент внедрения стандартов деятельности </a:t>
            </a:r>
            <a:b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</a:br>
            <a: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  <a:t>по осуществлению полномочий </a:t>
            </a:r>
            <a:b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</a:br>
            <a: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  <a:t>в сфере занятости населения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A9618-47E3-A846-9342-6BAB7F7A2644}"/>
              </a:ext>
            </a:extLst>
          </p:cNvPr>
          <p:cNvSpPr/>
          <p:nvPr/>
        </p:nvSpPr>
        <p:spPr>
          <a:xfrm>
            <a:off x="1678996" y="11972002"/>
            <a:ext cx="4484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29 сентября 2022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301D1C-069C-9E49-B1CA-6079E823E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03312" y="11416097"/>
            <a:ext cx="2743200" cy="10795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5790A0A5-8C34-884C-B112-D60FD7D9B930}"/>
              </a:ext>
            </a:extLst>
          </p:cNvPr>
          <p:cNvSpPr/>
          <p:nvPr/>
        </p:nvSpPr>
        <p:spPr>
          <a:xfrm>
            <a:off x="2844589" y="4770031"/>
            <a:ext cx="18366487" cy="10999257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62189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  <a:gd name="connsiteX0" fmla="*/ 36 w 18274973"/>
              <a:gd name="connsiteY0" fmla="*/ 10972800 h 10973202"/>
              <a:gd name="connsiteX1" fmla="*/ 6204893 w 18274973"/>
              <a:gd name="connsiteY1" fmla="*/ 8284464 h 10973202"/>
              <a:gd name="connsiteX2" fmla="*/ 8692061 w 18274973"/>
              <a:gd name="connsiteY2" fmla="*/ 8229600 h 10973202"/>
              <a:gd name="connsiteX3" fmla="*/ 5180765 w 18274973"/>
              <a:gd name="connsiteY3" fmla="*/ 6163056 h 10973202"/>
              <a:gd name="connsiteX4" fmla="*/ 14690525 w 18274973"/>
              <a:gd name="connsiteY4" fmla="*/ 6236208 h 10973202"/>
              <a:gd name="connsiteX5" fmla="*/ 18274973 w 18274973"/>
              <a:gd name="connsiteY5" fmla="*/ 0 h 10973202"/>
              <a:gd name="connsiteX0" fmla="*/ 35 w 18366412"/>
              <a:gd name="connsiteY0" fmla="*/ 10998926 h 10999324"/>
              <a:gd name="connsiteX1" fmla="*/ 6296332 w 18366412"/>
              <a:gd name="connsiteY1" fmla="*/ 8284464 h 10999324"/>
              <a:gd name="connsiteX2" fmla="*/ 8783500 w 18366412"/>
              <a:gd name="connsiteY2" fmla="*/ 8229600 h 10999324"/>
              <a:gd name="connsiteX3" fmla="*/ 5272204 w 18366412"/>
              <a:gd name="connsiteY3" fmla="*/ 6163056 h 10999324"/>
              <a:gd name="connsiteX4" fmla="*/ 14781964 w 18366412"/>
              <a:gd name="connsiteY4" fmla="*/ 6236208 h 10999324"/>
              <a:gd name="connsiteX5" fmla="*/ 18366412 w 18366412"/>
              <a:gd name="connsiteY5" fmla="*/ 0 h 10999324"/>
              <a:gd name="connsiteX0" fmla="*/ 1223 w 18367600"/>
              <a:gd name="connsiteY0" fmla="*/ 10998926 h 10999322"/>
              <a:gd name="connsiteX1" fmla="*/ 1555703 w 18367600"/>
              <a:gd name="connsiteY1" fmla="*/ 8271401 h 10999322"/>
              <a:gd name="connsiteX2" fmla="*/ 8784688 w 18367600"/>
              <a:gd name="connsiteY2" fmla="*/ 8229600 h 10999322"/>
              <a:gd name="connsiteX3" fmla="*/ 5273392 w 18367600"/>
              <a:gd name="connsiteY3" fmla="*/ 6163056 h 10999322"/>
              <a:gd name="connsiteX4" fmla="*/ 14783152 w 18367600"/>
              <a:gd name="connsiteY4" fmla="*/ 6236208 h 10999322"/>
              <a:gd name="connsiteX5" fmla="*/ 18367600 w 18367600"/>
              <a:gd name="connsiteY5" fmla="*/ 0 h 10999322"/>
              <a:gd name="connsiteX0" fmla="*/ 192 w 18366569"/>
              <a:gd name="connsiteY0" fmla="*/ 10998926 h 10999323"/>
              <a:gd name="connsiteX1" fmla="*/ 1554672 w 18366569"/>
              <a:gd name="connsiteY1" fmla="*/ 8271401 h 10999323"/>
              <a:gd name="connsiteX2" fmla="*/ 4028777 w 18366569"/>
              <a:gd name="connsiteY2" fmla="*/ 8190412 h 10999323"/>
              <a:gd name="connsiteX3" fmla="*/ 5272361 w 18366569"/>
              <a:gd name="connsiteY3" fmla="*/ 6163056 h 10999323"/>
              <a:gd name="connsiteX4" fmla="*/ 14782121 w 18366569"/>
              <a:gd name="connsiteY4" fmla="*/ 6236208 h 10999323"/>
              <a:gd name="connsiteX5" fmla="*/ 18366569 w 18366569"/>
              <a:gd name="connsiteY5" fmla="*/ 0 h 10999323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95184 w 18366569"/>
              <a:gd name="connsiteY4" fmla="*/ 6183957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95184 w 18366569"/>
              <a:gd name="connsiteY4" fmla="*/ 6183957 h 10999322"/>
              <a:gd name="connsiteX5" fmla="*/ 18366569 w 18366569"/>
              <a:gd name="connsiteY5" fmla="*/ 0 h 10999322"/>
              <a:gd name="connsiteX0" fmla="*/ 110 w 18366487"/>
              <a:gd name="connsiteY0" fmla="*/ 10998926 h 10999257"/>
              <a:gd name="connsiteX1" fmla="*/ 1554590 w 18366487"/>
              <a:gd name="connsiteY1" fmla="*/ 8271401 h 10999257"/>
              <a:gd name="connsiteX2" fmla="*/ 4028695 w 18366487"/>
              <a:gd name="connsiteY2" fmla="*/ 8229600 h 10999257"/>
              <a:gd name="connsiteX3" fmla="*/ 5272279 w 18366487"/>
              <a:gd name="connsiteY3" fmla="*/ 6163056 h 10999257"/>
              <a:gd name="connsiteX4" fmla="*/ 14795102 w 18366487"/>
              <a:gd name="connsiteY4" fmla="*/ 6183957 h 10999257"/>
              <a:gd name="connsiteX5" fmla="*/ 18366487 w 18366487"/>
              <a:gd name="connsiteY5" fmla="*/ 0 h 1099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487" h="10999257">
                <a:moveTo>
                  <a:pt x="110" y="10998926"/>
                </a:moveTo>
                <a:cubicBezTo>
                  <a:pt x="-15130" y="11033978"/>
                  <a:pt x="1562428" y="8275755"/>
                  <a:pt x="1554590" y="8271401"/>
                </a:cubicBezTo>
                <a:cubicBezTo>
                  <a:pt x="1546752" y="8267047"/>
                  <a:pt x="4049160" y="8228294"/>
                  <a:pt x="4028695" y="8229600"/>
                </a:cubicBezTo>
                <a:cubicBezTo>
                  <a:pt x="4008230" y="8230906"/>
                  <a:pt x="5267489" y="6164363"/>
                  <a:pt x="5272279" y="6163056"/>
                </a:cubicBezTo>
                <a:cubicBezTo>
                  <a:pt x="5277069" y="6161749"/>
                  <a:pt x="14816438" y="6132141"/>
                  <a:pt x="14795102" y="6183957"/>
                </a:cubicBezTo>
                <a:cubicBezTo>
                  <a:pt x="14828630" y="6162621"/>
                  <a:pt x="17650207" y="1207008"/>
                  <a:pt x="18366487" y="0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11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2972D086-A8A4-46CF-8195-FB0A84851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514568" y="671100"/>
            <a:ext cx="2947634" cy="1367211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45FBF0-9414-45CF-B4B3-A8E85CB6C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6" y="785497"/>
            <a:ext cx="5687334" cy="11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>
            <a:extLst>
              <a:ext uri="{FF2B5EF4-FFF2-40B4-BE49-F238E27FC236}">
                <a16:creationId xmlns:a16="http://schemas.microsoft.com/office/drawing/2014/main" id="{672E5B99-9368-CF49-9736-3F01EF9BA7D3}"/>
              </a:ext>
            </a:extLst>
          </p:cNvPr>
          <p:cNvSpPr/>
          <p:nvPr/>
        </p:nvSpPr>
        <p:spPr>
          <a:xfrm>
            <a:off x="0" y="12796384"/>
            <a:ext cx="24384000" cy="919616"/>
          </a:xfrm>
          <a:prstGeom prst="rect">
            <a:avLst/>
          </a:prstGeom>
          <a:pattFill prst="divot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1" name="Номер слайда 2"/>
          <p:cNvSpPr txBox="1">
            <a:spLocks/>
          </p:cNvSpPr>
          <p:nvPr/>
        </p:nvSpPr>
        <p:spPr>
          <a:xfrm>
            <a:off x="18707100" y="13192861"/>
            <a:ext cx="5486400" cy="464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842060" y="275210"/>
            <a:ext cx="22392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hangingPunct="1">
              <a:defRPr sz="6000" b="1" kern="1200">
                <a:solidFill>
                  <a:srgbClr val="0070C0"/>
                </a:solidFill>
                <a:latin typeface="Montserrat SemiBold" pitchFamily="2" charset="77"/>
              </a:defRPr>
            </a:lvl1pPr>
          </a:lstStyle>
          <a:p>
            <a:r>
              <a:rPr lang="ru-RU" dirty="0">
                <a:solidFill>
                  <a:srgbClr val="E5481D"/>
                </a:solidFill>
              </a:rPr>
              <a:t>Система документов, описывающих единую модель деятельности СЗН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6960954" y="3532244"/>
            <a:ext cx="0" cy="6320615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199741" y="3532244"/>
            <a:ext cx="0" cy="6320615"/>
          </a:xfrm>
          <a:prstGeom prst="straightConnector1">
            <a:avLst/>
          </a:prstGeom>
          <a:ln w="1905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858386" y="5648227"/>
            <a:ext cx="8682710" cy="1977851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FF6600"/>
            </a:solidFill>
            <a:prstDash val="solid"/>
            <a:miter/>
          </a:ln>
          <a:effectLst/>
        </p:spPr>
        <p:txBody>
          <a:bodyPr wrap="square" tIns="72000" bIns="288000" anchor="ctr">
            <a:noAutofit/>
          </a:bodyPr>
          <a:lstStyle/>
          <a:p>
            <a:pPr lvl="0"/>
            <a:r>
              <a:rPr lang="ru-RU" sz="32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Стандарт организации деятельности </a:t>
            </a:r>
            <a:br>
              <a:rPr lang="ru-RU" sz="32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</a:br>
            <a:r>
              <a:rPr lang="ru-RU" sz="32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органов СЗН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453070" y="5648227"/>
            <a:ext cx="9015767" cy="1977851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70C0"/>
            </a:solidFill>
            <a:prstDash val="solid"/>
            <a:miter/>
          </a:ln>
          <a:effectLst/>
        </p:spPr>
        <p:txBody>
          <a:bodyPr wrap="square" tIns="72000" bIns="288000" anchor="ctr">
            <a:noAutofit/>
          </a:bodyPr>
          <a:lstStyle/>
          <a:p>
            <a: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Стандарты процессов </a:t>
            </a:r>
          </a:p>
          <a:p>
            <a: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осуществления полномочий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62156" y="2408343"/>
            <a:ext cx="21151845" cy="107497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/>
          </a:ln>
          <a:effectLst/>
        </p:spPr>
        <p:txBody>
          <a:bodyPr wrap="square" tIns="72000" bIns="72000" anchor="ctr">
            <a:noAutofit/>
          </a:bodyPr>
          <a:lstStyle/>
          <a:p>
            <a:r>
              <a:rPr lang="en-US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I. </a:t>
            </a:r>
            <a:r>
              <a:rPr lang="ru-RU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Стандарты </a:t>
            </a:r>
            <a:r>
              <a:rPr lang="ru-RU" sz="3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деятельности органов СЗН </a:t>
            </a:r>
            <a:r>
              <a:rPr lang="ru-RU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/>
            </a:r>
            <a:br>
              <a:rPr lang="ru-RU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</a:br>
            <a:r>
              <a:rPr lang="ru-RU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по </a:t>
            </a:r>
            <a:r>
              <a:rPr lang="ru-RU" sz="3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осуществлению полномочий в сфере занятости населения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58386" y="9442935"/>
            <a:ext cx="8682710" cy="1590726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FF6600"/>
            </a:solidFill>
            <a:prstDash val="solid"/>
            <a:miter/>
          </a:ln>
          <a:effectLst/>
        </p:spPr>
        <p:txBody>
          <a:bodyPr wrap="square" tIns="72000" bIns="288000" anchor="ctr">
            <a:noAutofit/>
          </a:bodyPr>
          <a:lstStyle/>
          <a:p>
            <a:r>
              <a:rPr lang="ru-RU" sz="32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Технологические карты </a:t>
            </a:r>
            <a:br>
              <a:rPr lang="ru-RU" sz="32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</a:br>
            <a:r>
              <a:rPr lang="ru-RU" sz="32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исполнения стандарта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453070" y="9442935"/>
            <a:ext cx="9015767" cy="1590726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70C0"/>
            </a:solidFill>
            <a:prstDash val="solid"/>
            <a:miter/>
          </a:ln>
          <a:effectLst/>
        </p:spPr>
        <p:txBody>
          <a:bodyPr wrap="square" tIns="72000" bIns="288000" anchor="ctr">
            <a:noAutofit/>
          </a:bodyPr>
          <a:lstStyle/>
          <a:p>
            <a: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Технологические карты </a:t>
            </a:r>
            <a:b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</a:br>
            <a: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исполнения стандартов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453070" y="3985403"/>
            <a:ext cx="9015767" cy="134575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tIns="72000" bIns="72000" anchor="ctr">
            <a:noAutofit/>
          </a:bodyPr>
          <a:lstStyle/>
          <a:p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Требования, которые применяются </a:t>
            </a:r>
            <a:b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к исполнению </a:t>
            </a: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отдельного полномочия </a:t>
            </a: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/>
            </a:r>
            <a:b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(услуге)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29061" y="3985402"/>
            <a:ext cx="8341359" cy="140992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tIns="72000" bIns="72000" anchor="ctr">
            <a:noAutofit/>
          </a:bodyPr>
          <a:lstStyle/>
          <a:p>
            <a:r>
              <a:rPr lang="ru-RU" kern="1200" dirty="0">
                <a:solidFill>
                  <a:srgbClr val="FF6600"/>
                </a:solidFill>
                <a:latin typeface="Montserrat" panose="00000500000000000000" pitchFamily="2" charset="-52"/>
              </a:rPr>
              <a:t>Требования, которые применяются </a:t>
            </a:r>
            <a:br>
              <a:rPr lang="ru-RU" kern="1200" dirty="0">
                <a:solidFill>
                  <a:srgbClr val="FF6600"/>
                </a:solidFill>
                <a:latin typeface="Montserrat" panose="00000500000000000000" pitchFamily="2" charset="-52"/>
              </a:rPr>
            </a:br>
            <a:r>
              <a:rPr lang="ru-RU" b="1" kern="1200" dirty="0">
                <a:solidFill>
                  <a:srgbClr val="FF6600"/>
                </a:solidFill>
                <a:latin typeface="Montserrat" panose="00000500000000000000" pitchFamily="2" charset="-52"/>
              </a:rPr>
              <a:t>к организации в целом </a:t>
            </a:r>
            <a:br>
              <a:rPr lang="ru-RU" b="1" kern="1200" dirty="0">
                <a:solidFill>
                  <a:srgbClr val="FF6600"/>
                </a:solidFill>
                <a:latin typeface="Montserrat" panose="00000500000000000000" pitchFamily="2" charset="-52"/>
              </a:rPr>
            </a:br>
            <a:r>
              <a:rPr lang="ru-RU" kern="1200" dirty="0">
                <a:solidFill>
                  <a:srgbClr val="FF6600"/>
                </a:solidFill>
                <a:latin typeface="Montserrat" panose="00000500000000000000" pitchFamily="2" charset="-52"/>
              </a:rPr>
              <a:t>(</a:t>
            </a:r>
            <a:r>
              <a:rPr lang="ru-RU" kern="1200" dirty="0" err="1">
                <a:solidFill>
                  <a:srgbClr val="FF6600"/>
                </a:solidFill>
                <a:latin typeface="Montserrat" panose="00000500000000000000" pitchFamily="2" charset="-52"/>
              </a:rPr>
              <a:t>оргструктура</a:t>
            </a:r>
            <a:r>
              <a:rPr lang="ru-RU" kern="1200" dirty="0">
                <a:solidFill>
                  <a:srgbClr val="FF6600"/>
                </a:solidFill>
                <a:latin typeface="Montserrat" panose="00000500000000000000" pitchFamily="2" charset="-52"/>
              </a:rPr>
              <a:t>, расположение, сквозные процессы)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35188" y="7264307"/>
            <a:ext cx="4329106" cy="834193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1 стандарт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626998" y="7264307"/>
            <a:ext cx="6667911" cy="83419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13 стандартов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утверждено </a:t>
            </a:r>
            <a:b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(перспектива – </a:t>
            </a: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20-25 стандартов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)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35188" y="10756897"/>
            <a:ext cx="4329106" cy="834193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Более 50 </a:t>
            </a:r>
            <a:r>
              <a:rPr lang="ru-RU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технокарт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939935" y="10756897"/>
            <a:ext cx="8042038" cy="83419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Более 150 </a:t>
            </a:r>
            <a:r>
              <a:rPr lang="ru-RU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технокарт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b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отдельных административных процедур и сервисов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CD6C933-C452-4F8E-829F-181A2C495140}"/>
              </a:ext>
            </a:extLst>
          </p:cNvPr>
          <p:cNvSpPr/>
          <p:nvPr/>
        </p:nvSpPr>
        <p:spPr>
          <a:xfrm>
            <a:off x="2095912" y="12857433"/>
            <a:ext cx="19884308" cy="781748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/>
          </a:ln>
          <a:effectLst/>
        </p:spPr>
        <p:txBody>
          <a:bodyPr wrap="square" tIns="72000" bIns="288000" anchor="ctr">
            <a:noAutofit/>
          </a:bodyPr>
          <a:lstStyle/>
          <a:p>
            <a:pPr lvl="0"/>
            <a:r>
              <a:rPr lang="ru-RU" sz="4400" b="1" kern="1200" dirty="0">
                <a:solidFill>
                  <a:srgbClr val="E5481D"/>
                </a:solidFill>
                <a:latin typeface="Montserrat" panose="00000500000000000000" pitchFamily="2" charset="-52"/>
              </a:rPr>
              <a:t>Более </a:t>
            </a:r>
            <a:r>
              <a:rPr lang="ru-RU" sz="5400" b="1" kern="1200" dirty="0">
                <a:solidFill>
                  <a:srgbClr val="E5481D"/>
                </a:solidFill>
                <a:latin typeface="Montserrat" panose="00000500000000000000" pitchFamily="2" charset="-52"/>
              </a:rPr>
              <a:t>25</a:t>
            </a:r>
            <a:r>
              <a:rPr lang="ru-RU" sz="4400" b="1" kern="1200" dirty="0">
                <a:solidFill>
                  <a:srgbClr val="E5481D"/>
                </a:solidFill>
                <a:latin typeface="Montserrat" panose="00000500000000000000" pitchFamily="2" charset="-52"/>
              </a:rPr>
              <a:t> стандартов и свыше </a:t>
            </a:r>
            <a:r>
              <a:rPr lang="ru-RU" sz="5400" b="1" kern="1200" dirty="0">
                <a:solidFill>
                  <a:srgbClr val="E5481D"/>
                </a:solidFill>
                <a:latin typeface="Montserrat" panose="00000500000000000000" pitchFamily="2" charset="-52"/>
              </a:rPr>
              <a:t>200 </a:t>
            </a:r>
            <a:r>
              <a:rPr lang="ru-RU" sz="4400" b="1" kern="1200" dirty="0">
                <a:solidFill>
                  <a:srgbClr val="E5481D"/>
                </a:solidFill>
                <a:latin typeface="Montserrat" panose="00000500000000000000" pitchFamily="2" charset="-52"/>
              </a:rPr>
              <a:t>технологических карт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63688" y="3750015"/>
            <a:ext cx="9376053" cy="8448082"/>
          </a:xfrm>
          <a:prstGeom prst="rect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6653825" y="8002024"/>
            <a:ext cx="470736" cy="8328561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/>
          </a:ln>
          <a:effectLst/>
        </p:spPr>
        <p:txBody>
          <a:bodyPr vert="vert270" wrap="square" tIns="72000" bIns="72000" anchor="ctr">
            <a:noAutofit/>
          </a:bodyPr>
          <a:lstStyle/>
          <a:p>
            <a:r>
              <a:rPr lang="ru-RU" sz="2800" kern="1200" dirty="0" smtClean="0">
                <a:solidFill>
                  <a:srgbClr val="FF6600"/>
                </a:solidFill>
                <a:latin typeface="Montserrat" panose="00000500000000000000" pitchFamily="2" charset="-52"/>
              </a:rPr>
              <a:t>ЦЕЛЕВАЯ МОДЕЛЬ ОРГАНИЗАЦИИ</a:t>
            </a:r>
            <a:r>
              <a:rPr lang="ru-RU" sz="2800" kern="1200" dirty="0" smtClean="0">
                <a:solidFill>
                  <a:srgbClr val="FF6600"/>
                </a:solidFill>
                <a:latin typeface="Montserrat SemiBold" panose="00000700000000000000" pitchFamily="2" charset="-52"/>
              </a:rPr>
              <a:t> (ЦМО)</a:t>
            </a:r>
            <a:endParaRPr lang="ru-RU" sz="2800" kern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234439" y="3750014"/>
            <a:ext cx="9629096" cy="8448083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16778986" y="7567151"/>
            <a:ext cx="540000" cy="919830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/>
          </a:ln>
          <a:effectLst/>
        </p:spPr>
        <p:txBody>
          <a:bodyPr vert="vert270" wrap="square" tIns="72000" bIns="72000" anchor="ctr">
            <a:noAutofit/>
          </a:bodyPr>
          <a:lstStyle/>
          <a:p>
            <a:r>
              <a:rPr lang="ru-RU" sz="2800" kern="1200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ЦЕЛЕВЫЕ МОДЕЛЬНЫЕ ПОЛНОМОЧИЯ </a:t>
            </a:r>
            <a:r>
              <a:rPr lang="ru-RU" sz="2800" kern="1200" dirty="0" smtClean="0">
                <a:solidFill>
                  <a:srgbClr val="0070C0"/>
                </a:solidFill>
                <a:latin typeface="Montserrat SemiBold" panose="00000700000000000000" pitchFamily="2" charset="-52"/>
              </a:rPr>
              <a:t>(ЦМП)</a:t>
            </a:r>
            <a:endParaRPr lang="ru-RU" sz="2800" kern="1200" dirty="0">
              <a:solidFill>
                <a:srgbClr val="0070C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06631" y="8424052"/>
            <a:ext cx="19655615" cy="71367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/>
          </a:ln>
          <a:effectLst/>
        </p:spPr>
        <p:txBody>
          <a:bodyPr wrap="square" tIns="72000" bIns="72000" anchor="ctr">
            <a:noAutofit/>
          </a:bodyPr>
          <a:lstStyle/>
          <a:p>
            <a:r>
              <a:rPr lang="en-US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II</a:t>
            </a:r>
            <a:r>
              <a:rPr lang="ru-RU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. </a:t>
            </a:r>
            <a:r>
              <a:rPr lang="ru-RU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Подробные </a:t>
            </a:r>
            <a:r>
              <a:rPr lang="ru-RU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инструкции </a:t>
            </a:r>
            <a:r>
              <a:rPr lang="ru-RU" sz="3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-52"/>
              </a:rPr>
              <a:t>для руководителей и сотрудников СЗН по реализации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34549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875506" y="411928"/>
            <a:ext cx="23656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 hangingPunct="1">
              <a:defRPr sz="6000" b="1" kern="1200">
                <a:solidFill>
                  <a:srgbClr val="0070C0"/>
                </a:solidFill>
                <a:latin typeface="Montserrat SemiBold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  <a:t>Задачи АИС ЦМП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  <a:sym typeface="Helvetica Neue"/>
            </a:endParaRPr>
          </a:p>
        </p:txBody>
      </p:sp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638671" y="6223829"/>
            <a:ext cx="12353939" cy="1080000"/>
            <a:chOff x="11069538" y="3140983"/>
            <a:chExt cx="12353939" cy="10800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9BA7C57-DC34-4C7B-95CE-BC05F5681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538" y="3140984"/>
              <a:ext cx="612000" cy="612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2127390" y="3140983"/>
              <a:ext cx="11296087" cy="10800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Отражение взаимосвязи основных и обеспечивающих процессов, учет влияния вносимых изменений на другие процессы организации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638671" y="4766195"/>
            <a:ext cx="10875777" cy="864000"/>
            <a:chOff x="11051535" y="6367903"/>
            <a:chExt cx="10875777" cy="864000"/>
          </a:xfrm>
        </p:grpSpPr>
        <p:pic>
          <p:nvPicPr>
            <p:cNvPr id="11" name="Graphic 99">
              <a:extLst>
                <a:ext uri="{FF2B5EF4-FFF2-40B4-BE49-F238E27FC236}">
                  <a16:creationId xmlns:a16="http://schemas.microsoft.com/office/drawing/2014/main" id="{414FAE0C-0E63-A343-A722-DC6BDF02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51535" y="6367904"/>
              <a:ext cx="648006" cy="612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906A71-BE53-45D1-8B43-0DE6D696620E}"/>
                </a:ext>
              </a:extLst>
            </p:cNvPr>
            <p:cNvSpPr txBox="1"/>
            <p:nvPr/>
          </p:nvSpPr>
          <p:spPr>
            <a:xfrm>
              <a:off x="12127391" y="6367903"/>
              <a:ext cx="9799921" cy="8640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2800">
                  <a:solidFill>
                    <a:schemeClr val="tx1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Разработка и процесс утверждения в одной системе – нужная скорость принятия изменений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638671" y="7897463"/>
            <a:ext cx="13123961" cy="864001"/>
            <a:chOff x="11069538" y="9219065"/>
            <a:chExt cx="13123961" cy="86400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906A71-BE53-45D1-8B43-0DE6D696620E}"/>
                </a:ext>
              </a:extLst>
            </p:cNvPr>
            <p:cNvSpPr txBox="1"/>
            <p:nvPr/>
          </p:nvSpPr>
          <p:spPr>
            <a:xfrm>
              <a:off x="12127390" y="9219066"/>
              <a:ext cx="12066109" cy="8640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2800">
                  <a:solidFill>
                    <a:schemeClr val="tx1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Возможность задавать показатели исполнения процессов </a:t>
              </a:r>
              <a:b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</a:b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и качества деятельности и тут же в системе осуществлять их мониторинг</a:t>
              </a:r>
            </a:p>
          </p:txBody>
        </p:sp>
        <p:pic>
          <p:nvPicPr>
            <p:cNvPr id="28" name="Рисунок 27" descr="Исследование контур">
              <a:extLst>
                <a:ext uri="{FF2B5EF4-FFF2-40B4-BE49-F238E27FC236}">
                  <a16:creationId xmlns:a16="http://schemas.microsoft.com/office/drawing/2014/main" id="{B45C7342-F243-F64F-AA98-FD565A1B6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69538" y="9219065"/>
              <a:ext cx="612000" cy="61200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0638671" y="10812732"/>
            <a:ext cx="11875305" cy="1188001"/>
            <a:chOff x="11078812" y="12090021"/>
            <a:chExt cx="11875305" cy="1188001"/>
          </a:xfrm>
        </p:grpSpPr>
        <p:pic>
          <p:nvPicPr>
            <p:cNvPr id="12" name="Graphic 100">
              <a:extLst>
                <a:ext uri="{FF2B5EF4-FFF2-40B4-BE49-F238E27FC236}">
                  <a16:creationId xmlns:a16="http://schemas.microsoft.com/office/drawing/2014/main" id="{EEF95061-407A-B04B-92B5-505135A89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078812" y="12090021"/>
              <a:ext cx="593453" cy="612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906A71-BE53-45D1-8B43-0DE6D696620E}"/>
                </a:ext>
              </a:extLst>
            </p:cNvPr>
            <p:cNvSpPr txBox="1"/>
            <p:nvPr/>
          </p:nvSpPr>
          <p:spPr>
            <a:xfrm>
              <a:off x="12118117" y="12090022"/>
              <a:ext cx="10836000" cy="11880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2800">
                  <a:solidFill>
                    <a:schemeClr val="tx1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Возможность выстраивания подсистем на базе содержащейся информации (например, </a:t>
              </a: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системы </a:t>
              </a: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поддержки принятия решений для специалистов </a:t>
              </a: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ЦЗН, системы обучения процессам)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  <a:sym typeface="Helvetica Neue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0638671" y="3308561"/>
            <a:ext cx="9902287" cy="864000"/>
            <a:chOff x="11094554" y="7762892"/>
            <a:chExt cx="9902287" cy="8640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906A71-BE53-45D1-8B43-0DE6D696620E}"/>
                </a:ext>
              </a:extLst>
            </p:cNvPr>
            <p:cNvSpPr txBox="1"/>
            <p:nvPr/>
          </p:nvSpPr>
          <p:spPr>
            <a:xfrm>
              <a:off x="12127391" y="7762892"/>
              <a:ext cx="8869450" cy="8640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2800">
                  <a:solidFill>
                    <a:schemeClr val="tx1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Единая база знаний – </a:t>
              </a:r>
              <a:r>
                <a:rPr lang="ru-RU" sz="2400" dirty="0" smtClean="0">
                  <a:solidFill>
                    <a:prstClr val="black"/>
                  </a:solidFill>
                </a:rPr>
                <a:t>стандарты </a:t>
              </a: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и </a:t>
              </a: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технологии выполнения </a:t>
              </a: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в </a:t>
              </a: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единой системе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27CA446-13D9-4E56-BBCA-FB22F84F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554" y="7762893"/>
              <a:ext cx="561969" cy="61200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10638671" y="9355098"/>
            <a:ext cx="11905621" cy="864000"/>
            <a:chOff x="11057770" y="10833050"/>
            <a:chExt cx="11905621" cy="864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906A71-BE53-45D1-8B43-0DE6D696620E}"/>
                </a:ext>
              </a:extLst>
            </p:cNvPr>
            <p:cNvSpPr txBox="1"/>
            <p:nvPr/>
          </p:nvSpPr>
          <p:spPr>
            <a:xfrm>
              <a:off x="12127391" y="10833050"/>
              <a:ext cx="10836000" cy="8640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2800">
                  <a:solidFill>
                    <a:schemeClr val="tx1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Управление изменения процессов и обеспечение </a:t>
              </a:r>
              <a:b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</a:b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Times New Roman" panose="02020603050405020304" pitchFamily="18" charset="0"/>
                  <a:sym typeface="Helvetica Neue"/>
                </a:rPr>
                <a:t>взаимосвязи с внешними системами</a:t>
              </a:r>
            </a:p>
          </p:txBody>
        </p:sp>
        <p:pic>
          <p:nvPicPr>
            <p:cNvPr id="34" name="Graphic 102">
              <a:extLst>
                <a:ext uri="{FF2B5EF4-FFF2-40B4-BE49-F238E27FC236}">
                  <a16:creationId xmlns:a16="http://schemas.microsoft.com/office/drawing/2014/main" id="{70798C4C-7A23-A64B-807E-8CA805FE1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057770" y="10833051"/>
              <a:ext cx="635537" cy="612000"/>
            </a:xfrm>
            <a:prstGeom prst="rect">
              <a:avLst/>
            </a:prstGeom>
          </p:spPr>
        </p:pic>
      </p:grpSp>
      <p:sp>
        <p:nvSpPr>
          <p:cNvPr id="40" name="Прямоугольник 38"/>
          <p:cNvSpPr/>
          <p:nvPr/>
        </p:nvSpPr>
        <p:spPr>
          <a:xfrm>
            <a:off x="1314448" y="2976282"/>
            <a:ext cx="8489951" cy="9233647"/>
          </a:xfrm>
          <a:prstGeom prst="roundRect">
            <a:avLst>
              <a:gd name="adj" fmla="val 4848"/>
            </a:avLst>
          </a:prstGeom>
          <a:solidFill>
            <a:srgbClr val="046FC0"/>
          </a:solidFill>
          <a:ln w="0">
            <a:noFill/>
          </a:ln>
          <a:effectLst/>
        </p:spPr>
        <p:txBody>
          <a:bodyPr lIns="36000" tIns="45000" rIns="36000" bIns="45000" anchor="ctr">
            <a:noAutofit/>
          </a:bodyPr>
          <a:lstStyle/>
          <a:p>
            <a:pPr defTabSz="914400" hangingPunct="1">
              <a:tabLst>
                <a:tab pos="0" algn="l"/>
              </a:tabLst>
              <a:defRPr/>
            </a:pPr>
            <a:r>
              <a:rPr lang="ru-RU" sz="4000" kern="1200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АИС </a:t>
            </a:r>
            <a:r>
              <a:rPr lang="ru-RU" sz="4000" kern="1200" spc="-1" dirty="0" smtClean="0">
                <a:solidFill>
                  <a:srgbClr val="FFFFFF"/>
                </a:solidFill>
                <a:latin typeface="Montserrat SemiBold" panose="00000700000000000000" pitchFamily="2" charset="-52"/>
              </a:rPr>
              <a:t>ЦМП</a:t>
            </a:r>
            <a:endParaRPr lang="ru-RU" sz="4000" kern="1200" spc="-1" dirty="0">
              <a:solidFill>
                <a:srgbClr val="FFFFFF"/>
              </a:solidFill>
              <a:latin typeface="Montserrat SemiBold" panose="00000700000000000000" pitchFamily="2" charset="-52"/>
            </a:endParaRPr>
          </a:p>
          <a:p>
            <a:pPr defTabSz="914400" hangingPunct="1">
              <a:tabLst>
                <a:tab pos="0" algn="l"/>
              </a:tabLst>
              <a:defRPr/>
            </a:pPr>
            <a:endParaRPr lang="ru-RU" sz="3200" kern="1200" spc="-1" dirty="0">
              <a:solidFill>
                <a:srgbClr val="FFFFFF"/>
              </a:solidFill>
              <a:latin typeface="Montserrat SemiBold" panose="00000700000000000000" pitchFamily="2" charset="-52"/>
            </a:endParaRP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2800" kern="1200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Единая система стандартов исполнения процессов </a:t>
            </a:r>
            <a:r>
              <a:rPr lang="ru-RU" sz="2800" kern="1200" spc="-1" dirty="0" smtClean="0">
                <a:solidFill>
                  <a:srgbClr val="FFFFFF"/>
                </a:solidFill>
                <a:latin typeface="Montserrat SemiBold" panose="00000700000000000000" pitchFamily="2" charset="-52"/>
              </a:rPr>
              <a:t/>
            </a:r>
            <a:br>
              <a:rPr lang="ru-RU" sz="2800" kern="1200" spc="-1" dirty="0" smtClean="0">
                <a:solidFill>
                  <a:srgbClr val="FFFFFF"/>
                </a:solidFill>
                <a:latin typeface="Montserrat SemiBold" panose="00000700000000000000" pitchFamily="2" charset="-52"/>
              </a:rPr>
            </a:br>
            <a:r>
              <a:rPr lang="ru-RU" sz="2800" kern="1200" spc="-1" dirty="0" smtClean="0">
                <a:solidFill>
                  <a:srgbClr val="FFFFFF"/>
                </a:solidFill>
                <a:latin typeface="Montserrat SemiBold" panose="00000700000000000000" pitchFamily="2" charset="-52"/>
              </a:rPr>
              <a:t>и </a:t>
            </a:r>
            <a:r>
              <a:rPr lang="ru-RU" sz="2800" kern="1200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организации деятельности ЦЗН</a:t>
            </a: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ru-RU" sz="2800" kern="1200" spc="-1" dirty="0">
              <a:solidFill>
                <a:srgbClr val="FFFFFF"/>
              </a:solidFill>
              <a:latin typeface="Montserrat SemiBold" panose="00000700000000000000" pitchFamily="2" charset="-52"/>
            </a:endParaRP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2800" kern="1200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Система управления изменениями</a:t>
            </a: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ru-RU" sz="2800" kern="1200" spc="-1" dirty="0">
              <a:solidFill>
                <a:srgbClr val="FFFFFF"/>
              </a:solidFill>
              <a:latin typeface="Montserrat SemiBold" panose="00000700000000000000" pitchFamily="2" charset="-52"/>
            </a:endParaRP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2800" kern="1200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Система мониторинга показателей процессов и эффективности СЗН</a:t>
            </a: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ru-RU" sz="2800" kern="1200" spc="-1" dirty="0">
              <a:solidFill>
                <a:srgbClr val="FFFFFF"/>
              </a:solidFill>
              <a:latin typeface="Montserrat SemiBold" panose="00000700000000000000" pitchFamily="2" charset="-52"/>
            </a:endParaRP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2800" kern="1200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Система обучения процессам</a:t>
            </a: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ru-RU" sz="2800" kern="1200" spc="-1" dirty="0">
              <a:solidFill>
                <a:srgbClr val="FFFFFF"/>
              </a:solidFill>
              <a:latin typeface="Montserrat SemiBold" panose="00000700000000000000" pitchFamily="2" charset="-52"/>
            </a:endParaRPr>
          </a:p>
          <a:p>
            <a:pPr marL="457200" indent="-376238" algn="l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2800" kern="1200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Система коммуникации и управления подготовкой </a:t>
            </a:r>
            <a:r>
              <a:rPr lang="ru-RU" sz="2800" kern="1200" spc="-1" dirty="0" smtClean="0">
                <a:solidFill>
                  <a:srgbClr val="FFFFFF"/>
                </a:solidFill>
                <a:latin typeface="Montserrat SemiBold" panose="00000700000000000000" pitchFamily="2" charset="-52"/>
              </a:rPr>
              <a:t>и </a:t>
            </a:r>
            <a:r>
              <a:rPr lang="ru-RU" sz="2800" kern="1200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распространением стандартов и технологических карт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ru-RU" sz="2800" kern="1200" spc="-1" dirty="0">
              <a:solidFill>
                <a:srgbClr val="FFFFFF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8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51">
            <a:extLst>
              <a:ext uri="{FF2B5EF4-FFF2-40B4-BE49-F238E27FC236}">
                <a16:creationId xmlns:a16="http://schemas.microsoft.com/office/drawing/2014/main" id="{ABA4C034-6AC4-4F86-A0A7-C40AC0AF9121}"/>
              </a:ext>
            </a:extLst>
          </p:cNvPr>
          <p:cNvCxnSpPr>
            <a:cxnSpLocks/>
          </p:cNvCxnSpPr>
          <p:nvPr/>
        </p:nvCxnSpPr>
        <p:spPr>
          <a:xfrm rot="10800000">
            <a:off x="7531919" y="4410608"/>
            <a:ext cx="1609696" cy="1237009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7171173" y="7232168"/>
            <a:ext cx="1198244" cy="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859536" y="385176"/>
            <a:ext cx="2321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eaLnBrk="1" hangingPunct="1">
              <a:defRPr sz="6000" b="1" kern="1200">
                <a:solidFill>
                  <a:srgbClr val="0070C0"/>
                </a:solidFill>
                <a:uLnTx/>
                <a:latin typeface="Montserrat SemiBold" pitchFamily="2" charset="77"/>
              </a:defRPr>
            </a:lvl1pPr>
          </a:lstStyle>
          <a:p>
            <a:r>
              <a:rPr lang="ru-RU" dirty="0"/>
              <a:t>Общая схема работы АИС ЦМП</a:t>
            </a:r>
          </a:p>
        </p:txBody>
      </p:sp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A400E0C-D3AF-4E24-91E6-3F678A2DD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944346"/>
              </p:ext>
            </p:extLst>
          </p:nvPr>
        </p:nvGraphicFramePr>
        <p:xfrm>
          <a:off x="7102593" y="4103199"/>
          <a:ext cx="7860146" cy="600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58D1A308-79A7-46CE-8BDB-A371F9BAC09E}"/>
              </a:ext>
            </a:extLst>
          </p:cNvPr>
          <p:cNvSpPr txBox="1"/>
          <p:nvPr/>
        </p:nvSpPr>
        <p:spPr>
          <a:xfrm>
            <a:off x="2816526" y="3825832"/>
            <a:ext cx="48386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ПРОЕКТИРОВАНИЕ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Проектирование ЦМП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277A9D87-D915-4C6B-A3ED-7B78E9F0A52A}"/>
              </a:ext>
            </a:extLst>
          </p:cNvPr>
          <p:cNvSpPr/>
          <p:nvPr/>
        </p:nvSpPr>
        <p:spPr>
          <a:xfrm>
            <a:off x="11019605" y="4594478"/>
            <a:ext cx="480126" cy="55953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Стрелка: пятиугольник 43">
            <a:extLst>
              <a:ext uri="{FF2B5EF4-FFF2-40B4-BE49-F238E27FC236}">
                <a16:creationId xmlns:a16="http://schemas.microsoft.com/office/drawing/2014/main" id="{1817A930-8837-4087-95F6-7C793357A708}"/>
              </a:ext>
            </a:extLst>
          </p:cNvPr>
          <p:cNvSpPr/>
          <p:nvPr/>
        </p:nvSpPr>
        <p:spPr>
          <a:xfrm rot="5400000">
            <a:off x="13328331" y="6952403"/>
            <a:ext cx="480126" cy="55953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Стрелка: пятиугольник 44">
            <a:extLst>
              <a:ext uri="{FF2B5EF4-FFF2-40B4-BE49-F238E27FC236}">
                <a16:creationId xmlns:a16="http://schemas.microsoft.com/office/drawing/2014/main" id="{9F036833-8824-4346-9C32-36C92B61E7F0}"/>
              </a:ext>
            </a:extLst>
          </p:cNvPr>
          <p:cNvSpPr/>
          <p:nvPr/>
        </p:nvSpPr>
        <p:spPr>
          <a:xfrm rot="16200000">
            <a:off x="8581512" y="6952403"/>
            <a:ext cx="480126" cy="55953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990447-0F63-4A7C-BDED-6023D86D6AC6}"/>
              </a:ext>
            </a:extLst>
          </p:cNvPr>
          <p:cNvSpPr txBox="1"/>
          <p:nvPr/>
        </p:nvSpPr>
        <p:spPr>
          <a:xfrm>
            <a:off x="9421504" y="2410893"/>
            <a:ext cx="8853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Передача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процессов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в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«Работу России» 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в ИС, используемые СЗН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для обеспечивающих процессов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50" name="Elbow Connector 51">
            <a:extLst>
              <a:ext uri="{FF2B5EF4-FFF2-40B4-BE49-F238E27FC236}">
                <a16:creationId xmlns:a16="http://schemas.microsoft.com/office/drawing/2014/main" id="{AC561377-995C-4F05-9C1B-44F0B0272D45}"/>
              </a:ext>
            </a:extLst>
          </p:cNvPr>
          <p:cNvCxnSpPr>
            <a:cxnSpLocks/>
          </p:cNvCxnSpPr>
          <p:nvPr/>
        </p:nvCxnSpPr>
        <p:spPr>
          <a:xfrm flipV="1">
            <a:off x="13477111" y="4371171"/>
            <a:ext cx="1485628" cy="1276448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248D1B5-88CF-4107-BE35-4CFB4234B629}"/>
              </a:ext>
            </a:extLst>
          </p:cNvPr>
          <p:cNvSpPr txBox="1"/>
          <p:nvPr/>
        </p:nvSpPr>
        <p:spPr>
          <a:xfrm>
            <a:off x="15233716" y="3825832"/>
            <a:ext cx="694551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ИСПОЛНЕНИЕ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Исполнение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процессов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в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ЕЦП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и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в региональных ИС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EBACF4-8C52-48C8-AD73-987E38A15F06}"/>
              </a:ext>
            </a:extLst>
          </p:cNvPr>
          <p:cNvSpPr txBox="1"/>
          <p:nvPr/>
        </p:nvSpPr>
        <p:spPr>
          <a:xfrm>
            <a:off x="15447862" y="6816671"/>
            <a:ext cx="6590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  <a:sym typeface="Helvetica Neue"/>
              </a:rPr>
              <a:t>Сбор информации по показателям исполнения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  <a:sym typeface="Helvetica Neue"/>
              </a:rPr>
              <a:t>процессов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56" name="Elbow Connector 51">
            <a:extLst>
              <a:ext uri="{FF2B5EF4-FFF2-40B4-BE49-F238E27FC236}">
                <a16:creationId xmlns:a16="http://schemas.microsoft.com/office/drawing/2014/main" id="{EC54A4A2-BBE3-4FAB-B11F-F30FB28B4441}"/>
              </a:ext>
            </a:extLst>
          </p:cNvPr>
          <p:cNvCxnSpPr>
            <a:cxnSpLocks/>
          </p:cNvCxnSpPr>
          <p:nvPr/>
        </p:nvCxnSpPr>
        <p:spPr>
          <a:xfrm>
            <a:off x="13179754" y="9245165"/>
            <a:ext cx="1782985" cy="559533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7FA22D1-92B5-4531-8176-E91D3CB568E0}"/>
              </a:ext>
            </a:extLst>
          </p:cNvPr>
          <p:cNvSpPr txBox="1"/>
          <p:nvPr/>
        </p:nvSpPr>
        <p:spPr>
          <a:xfrm>
            <a:off x="15233716" y="9466716"/>
            <a:ext cx="80753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АНАЛИЗ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R="0" lvl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Мониторинг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хода исполнения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процессов на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региональном уровне</a:t>
            </a:r>
          </a:p>
          <a:p>
            <a:pPr lvl="0" algn="l">
              <a:spcAft>
                <a:spcPts val="120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800" dirty="0" smtClean="0">
                <a:solidFill>
                  <a:srgbClr val="0070C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 на </a:t>
            </a:r>
            <a:r>
              <a:rPr lang="ru-RU" sz="2800" dirty="0">
                <a:solidFill>
                  <a:srgbClr val="0070C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федеральном </a:t>
            </a:r>
            <a:r>
              <a:rPr lang="ru-RU" sz="2800" dirty="0" smtClean="0">
                <a:solidFill>
                  <a:srgbClr val="0070C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уровне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по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результатам исполнения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процессов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93ADB8-CFCA-49D5-9C5B-BEE7956F5AFB}"/>
              </a:ext>
            </a:extLst>
          </p:cNvPr>
          <p:cNvSpPr txBox="1"/>
          <p:nvPr/>
        </p:nvSpPr>
        <p:spPr>
          <a:xfrm>
            <a:off x="8486427" y="11206508"/>
            <a:ext cx="5268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  <a:sym typeface="Helvetica Neue"/>
              </a:rPr>
              <a:t>Формирование предложений по улучшению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  <a:sym typeface="Helvetica Neue"/>
              </a:rPr>
              <a:t>процессов исполнения</a:t>
            </a:r>
            <a:r>
              <a:rPr lang="ru-RU" dirty="0" smtClean="0">
                <a:solidFill>
                  <a:srgbClr val="44546A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полномочия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61" name="Elbow Connector 51">
            <a:extLst>
              <a:ext uri="{FF2B5EF4-FFF2-40B4-BE49-F238E27FC236}">
                <a16:creationId xmlns:a16="http://schemas.microsoft.com/office/drawing/2014/main" id="{83FE4A44-AD12-4F2D-B37F-39F0111E3A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22634" y="9245165"/>
            <a:ext cx="1718982" cy="55953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E3131EE-ECA2-4021-9F6C-C3C168DC95F2}"/>
              </a:ext>
            </a:extLst>
          </p:cNvPr>
          <p:cNvSpPr txBox="1"/>
          <p:nvPr/>
        </p:nvSpPr>
        <p:spPr>
          <a:xfrm>
            <a:off x="2816526" y="9466716"/>
            <a:ext cx="516555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КОРРЕКТИРОВКА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Формирование задания 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на корректировку ЦМП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28B2CE-1A5F-4AEA-88FC-93464DA10D1A}"/>
              </a:ext>
            </a:extLst>
          </p:cNvPr>
          <p:cNvSpPr txBox="1"/>
          <p:nvPr/>
        </p:nvSpPr>
        <p:spPr>
          <a:xfrm>
            <a:off x="2959455" y="6816671"/>
            <a:ext cx="4285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Передача задания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на корректировку ЦМП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3939718" y="7232169"/>
            <a:ext cx="115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1203061" y="3480404"/>
            <a:ext cx="0" cy="9781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1203061" y="10026250"/>
            <a:ext cx="0" cy="104090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37"/>
          <p:cNvSpPr/>
          <p:nvPr/>
        </p:nvSpPr>
        <p:spPr>
          <a:xfrm>
            <a:off x="16214270" y="3024756"/>
            <a:ext cx="7243117" cy="42414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03" name="PlaceHolder 1"/>
          <p:cNvSpPr>
            <a:spLocks noGrp="1"/>
          </p:cNvSpPr>
          <p:nvPr>
            <p:ph type="sldNum" idx="4294967295"/>
          </p:nvPr>
        </p:nvSpPr>
        <p:spPr>
          <a:xfrm>
            <a:off x="18707040" y="13192920"/>
            <a:ext cx="5486040" cy="46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2400" b="0" strike="noStrike" spc="-1">
                <a:solidFill>
                  <a:srgbClr val="8B8B8B"/>
                </a:solidFill>
                <a:latin typeface="Montserra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589DADF-B1B5-4EE7-A09D-ED3AD4DCD82B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Montserra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/>
              <a:sym typeface="Helvetica Neue"/>
            </a:endParaRPr>
          </a:p>
        </p:txBody>
      </p:sp>
      <p:sp>
        <p:nvSpPr>
          <p:cNvPr id="104" name="Прямоугольник 31"/>
          <p:cNvSpPr/>
          <p:nvPr/>
        </p:nvSpPr>
        <p:spPr>
          <a:xfrm>
            <a:off x="628650" y="3024755"/>
            <a:ext cx="14615906" cy="10332015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05" name="Прямоугольник 24"/>
          <p:cNvSpPr/>
          <p:nvPr/>
        </p:nvSpPr>
        <p:spPr>
          <a:xfrm>
            <a:off x="842061" y="3605883"/>
            <a:ext cx="4464000" cy="1872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>Модуль </a:t>
            </a:r>
            <a: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/>
            </a:r>
            <a:b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</a:br>
            <a: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>базы знаний</a:t>
            </a:r>
            <a:endParaRPr kumimoji="0" lang="ru-RU" sz="3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sym typeface="Helvetica Neue"/>
            </a:endParaRPr>
          </a:p>
        </p:txBody>
      </p:sp>
      <p:sp>
        <p:nvSpPr>
          <p:cNvPr id="106" name="Прямоугольник 30"/>
          <p:cNvSpPr/>
          <p:nvPr/>
        </p:nvSpPr>
        <p:spPr>
          <a:xfrm>
            <a:off x="1103273" y="2680815"/>
            <a:ext cx="4840327" cy="684000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" panose="00000500000000000000" pitchFamily="2" charset="-52"/>
                <a:sym typeface="Helvetica Neue"/>
              </a:rPr>
              <a:t>Основные компоненты</a:t>
            </a:r>
          </a:p>
        </p:txBody>
      </p:sp>
      <p:sp>
        <p:nvSpPr>
          <p:cNvPr id="107" name="Стрелка: вверх-вниз 10"/>
          <p:cNvSpPr/>
          <p:nvPr/>
        </p:nvSpPr>
        <p:spPr>
          <a:xfrm rot="5400000">
            <a:off x="15440191" y="5182286"/>
            <a:ext cx="576000" cy="828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Прямоугольник 47"/>
          <p:cNvSpPr/>
          <p:nvPr/>
        </p:nvSpPr>
        <p:spPr>
          <a:xfrm>
            <a:off x="5541844" y="3605883"/>
            <a:ext cx="4572000" cy="1872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>Модуль </a:t>
            </a:r>
            <a: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/>
            </a:r>
            <a:b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</a:br>
            <a: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>управления </a:t>
            </a: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>процессами </a:t>
            </a:r>
            <a:endParaRPr kumimoji="0" lang="ru-RU" sz="3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sym typeface="Helvetica Neue"/>
            </a:endParaRPr>
          </a:p>
        </p:txBody>
      </p:sp>
      <p:sp>
        <p:nvSpPr>
          <p:cNvPr id="109" name="Прямоугольник 50"/>
          <p:cNvSpPr/>
          <p:nvPr/>
        </p:nvSpPr>
        <p:spPr>
          <a:xfrm>
            <a:off x="10355930" y="3605883"/>
            <a:ext cx="4644000" cy="1872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>Модуль </a:t>
            </a:r>
            <a: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/>
            </a:r>
            <a:b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</a:br>
            <a: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>мониторинга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/>
            </a:r>
            <a:b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</a:b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sym typeface="Helvetica Neue"/>
              </a:rPr>
              <a:t>и анализа </a:t>
            </a:r>
            <a:endParaRPr kumimoji="0" lang="ru-RU" sz="3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842061" y="464547"/>
            <a:ext cx="22392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eaLnBrk="1" hangingPunct="1">
              <a:defRPr sz="6000" b="1" kern="1200">
                <a:solidFill>
                  <a:srgbClr val="0070C0"/>
                </a:solidFill>
                <a:uLnTx/>
                <a:latin typeface="Montserrat SemiBold" pitchFamily="2" charset="77"/>
              </a:defRPr>
            </a:lvl1pPr>
          </a:lstStyle>
          <a:p>
            <a:r>
              <a:rPr lang="ru-RU" dirty="0"/>
              <a:t>Целевая функциональная архитектура АИС ЦМП </a:t>
            </a:r>
            <a:br>
              <a:rPr lang="ru-RU" dirty="0"/>
            </a:br>
            <a:r>
              <a:rPr lang="ru-RU" dirty="0"/>
              <a:t>как подсистемы ЕЦП «Работа в России»</a:t>
            </a:r>
          </a:p>
        </p:txBody>
      </p:sp>
      <p:sp>
        <p:nvSpPr>
          <p:cNvPr id="110" name="Прямоугольник 56"/>
          <p:cNvSpPr/>
          <p:nvPr/>
        </p:nvSpPr>
        <p:spPr>
          <a:xfrm>
            <a:off x="16447461" y="5726657"/>
            <a:ext cx="6776734" cy="10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-52"/>
                <a:sym typeface="Helvetica Neue"/>
              </a:rPr>
              <a:t>Модуль взаимодействия 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-52"/>
                <a:sym typeface="Helvetica Neue"/>
              </a:rPr>
              <a:t/>
            </a:r>
            <a:b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-52"/>
                <a:sym typeface="Helvetica Neue"/>
              </a:rPr>
            </a:b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-52"/>
                <a:sym typeface="Helvetica Neue"/>
              </a:rPr>
              <a:t>с </a:t>
            </a: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-52"/>
                <a:sym typeface="Helvetica Neue"/>
              </a:rPr>
              <a:t>внешними системами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52"/>
              <a:sym typeface="Helvetica Neue"/>
            </a:endParaRPr>
          </a:p>
        </p:txBody>
      </p:sp>
      <p:sp>
        <p:nvSpPr>
          <p:cNvPr id="114" name="Прямоугольник 38"/>
          <p:cNvSpPr/>
          <p:nvPr/>
        </p:nvSpPr>
        <p:spPr>
          <a:xfrm>
            <a:off x="16447461" y="3605883"/>
            <a:ext cx="3729570" cy="18720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-52"/>
                <a:sym typeface="Helvetica Neue"/>
              </a:rPr>
              <a:t>Модуль администрирования 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-52"/>
                <a:sym typeface="Helvetica Neue"/>
              </a:rPr>
              <a:t>подсистемы 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52"/>
              <a:sym typeface="Helvetica Neue"/>
            </a:endParaRPr>
          </a:p>
        </p:txBody>
      </p:sp>
      <p:sp>
        <p:nvSpPr>
          <p:cNvPr id="115" name="Прямоугольник 48"/>
          <p:cNvSpPr/>
          <p:nvPr/>
        </p:nvSpPr>
        <p:spPr>
          <a:xfrm>
            <a:off x="20426510" y="3605883"/>
            <a:ext cx="2797685" cy="18720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-52"/>
                <a:sym typeface="Helvetica Neue"/>
              </a:rPr>
              <a:t>Модуль авторизации пользователей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-52"/>
              <a:sym typeface="Helvetica Neue"/>
            </a:endParaRPr>
          </a:p>
        </p:txBody>
      </p:sp>
      <p:sp>
        <p:nvSpPr>
          <p:cNvPr id="26" name="Прямоугольник 30"/>
          <p:cNvSpPr/>
          <p:nvPr/>
        </p:nvSpPr>
        <p:spPr>
          <a:xfrm>
            <a:off x="16724101" y="2680815"/>
            <a:ext cx="4388742" cy="684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sym typeface="Helvetica Neue"/>
              </a:rPr>
              <a:t>Сервисные компоненты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6603846" y="7868356"/>
            <a:ext cx="6463963" cy="720000"/>
            <a:chOff x="15734897" y="10209043"/>
            <a:chExt cx="6463963" cy="720000"/>
          </a:xfrm>
        </p:grpSpPr>
        <p:pic>
          <p:nvPicPr>
            <p:cNvPr id="119" name="Рисунок 27"/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15734897" y="10209043"/>
              <a:ext cx="74880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0" name="Рисунок 52"/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17163688" y="10209043"/>
              <a:ext cx="74880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1" name="Рисунок 54"/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18592479" y="10209043"/>
              <a:ext cx="74880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2" name="Рисунок 55"/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20021270" y="10209043"/>
              <a:ext cx="74880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" name="Рисунок 55"/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21450060" y="10209043"/>
              <a:ext cx="748800" cy="720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5" name="Прямоугольник 34"/>
          <p:cNvSpPr/>
          <p:nvPr/>
        </p:nvSpPr>
        <p:spPr>
          <a:xfrm>
            <a:off x="850874" y="5605198"/>
            <a:ext cx="4464000" cy="74767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kern="1200" spc="-1" dirty="0">
                <a:solidFill>
                  <a:srgbClr val="FF6600"/>
                </a:solidFill>
                <a:latin typeface="Montserrat SemiBold"/>
              </a:rPr>
              <a:t>Формирование</a:t>
            </a:r>
            <a:r>
              <a:rPr lang="en-US" sz="1800" kern="1200" spc="-1" dirty="0">
                <a:solidFill>
                  <a:srgbClr val="FF6600"/>
                </a:solidFill>
                <a:latin typeface="Montserrat Medium"/>
              </a:rPr>
              <a:t> </a:t>
            </a:r>
            <a:r>
              <a:rPr lang="ru-RU" sz="1800" b="1" kern="1200" spc="-1" dirty="0">
                <a:solidFill>
                  <a:srgbClr val="FF6600"/>
                </a:solidFill>
                <a:latin typeface="Montserrat SemiBold"/>
              </a:rPr>
              <a:t>Базы </a:t>
            </a:r>
            <a:r>
              <a:rPr lang="ru-RU" sz="1800" b="1" kern="1200" spc="-1" dirty="0" smtClean="0">
                <a:solidFill>
                  <a:srgbClr val="FF6600"/>
                </a:solidFill>
                <a:latin typeface="Montserrat SemiBold"/>
              </a:rPr>
              <a:t>стандартов </a:t>
            </a:r>
            <a:br>
              <a:rPr lang="ru-RU" sz="1800" b="1" kern="1200" spc="-1" dirty="0" smtClean="0">
                <a:solidFill>
                  <a:srgbClr val="FF6600"/>
                </a:solidFill>
                <a:latin typeface="Montserrat SemiBold"/>
              </a:rPr>
            </a:br>
            <a:r>
              <a:rPr lang="ru-RU" sz="1800" b="1" kern="1200" spc="-1" dirty="0" smtClean="0">
                <a:solidFill>
                  <a:srgbClr val="FF6600"/>
                </a:solidFill>
                <a:latin typeface="Montserrat SemiBold"/>
              </a:rPr>
              <a:t>(ЦМП </a:t>
            </a:r>
            <a:r>
              <a:rPr lang="ru-RU" sz="1800" b="1" kern="1200" spc="-1" dirty="0">
                <a:solidFill>
                  <a:srgbClr val="FF6600"/>
                </a:solidFill>
                <a:latin typeface="Montserrat SemiBold"/>
              </a:rPr>
              <a:t>и </a:t>
            </a:r>
            <a:r>
              <a:rPr lang="ru-RU" sz="1800" b="1" kern="1200" spc="-1" dirty="0" smtClean="0">
                <a:solidFill>
                  <a:srgbClr val="FF6600"/>
                </a:solidFill>
                <a:latin typeface="Montserrat SemiBold"/>
              </a:rPr>
              <a:t>ЦМО) и доступ к ней:</a:t>
            </a:r>
            <a:endParaRPr lang="ru-RU" sz="1800" kern="1200" spc="-1" dirty="0">
              <a:solidFill>
                <a:srgbClr val="FF6600"/>
              </a:solidFill>
            </a:endParaRPr>
          </a:p>
          <a:p>
            <a:pPr marL="285750" lvl="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о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беспечение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удобной структуры размещения документов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 поиска информации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хранение актуальных стандартов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, </a:t>
            </a:r>
            <a:r>
              <a:rPr lang="ru-RU" sz="1800" kern="1200" spc="-1" dirty="0" err="1">
                <a:solidFill>
                  <a:prstClr val="black"/>
                </a:solidFill>
                <a:latin typeface="Montserrat" panose="00000500000000000000" pitchFamily="2" charset="-52"/>
              </a:rPr>
              <a:t>технокарт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, дополнительных документов, применяемых </a:t>
            </a:r>
            <a:b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при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выполнении процессов</a:t>
            </a:r>
          </a:p>
          <a:p>
            <a:pPr marL="285750" lvl="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п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олучение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сотрудниками ЦЗН сведении как в целом по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ЦМП </a:t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 ЦМО,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так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 в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разрезе своей роли: </a:t>
            </a:r>
            <a:r>
              <a:rPr lang="ru-RU" sz="16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технологические операции, выполняемые, требования к результату, </a:t>
            </a:r>
            <a:r>
              <a:rPr lang="ru-RU" sz="16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используемые формы, </a:t>
            </a:r>
            <a:r>
              <a:rPr lang="ru-RU" sz="16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сроки выполнения </a:t>
            </a:r>
            <a:r>
              <a:rPr lang="ru-RU" sz="16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операций</a:t>
            </a:r>
          </a:p>
          <a:p>
            <a:pPr marL="285750" lvl="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ф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ормирование заданий </a:t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на обучение сотрудников</a:t>
            </a:r>
          </a:p>
          <a:p>
            <a:pPr marL="285750" lvl="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оперативная коммуникация </a:t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с методологами по возникающим вопросам применения стандартов и </a:t>
            </a:r>
            <a:r>
              <a:rPr lang="ru-RU" sz="1800" kern="1200" spc="-1" dirty="0" err="1" smtClean="0">
                <a:solidFill>
                  <a:prstClr val="black"/>
                </a:solidFill>
                <a:latin typeface="Montserrat" panose="00000500000000000000" pitchFamily="2" charset="-52"/>
              </a:rPr>
              <a:t>технокарт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  </a:t>
            </a:r>
            <a:endParaRPr lang="ru-RU" sz="18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37098" y="5630283"/>
            <a:ext cx="4536000" cy="74516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kern="1200" spc="-1" dirty="0">
                <a:solidFill>
                  <a:srgbClr val="FF6600"/>
                </a:solidFill>
                <a:latin typeface="Montserrat SemiBold"/>
              </a:rPr>
              <a:t>Управление разработкой </a:t>
            </a:r>
            <a:r>
              <a:rPr lang="ru-RU" sz="1800" b="1" kern="1200" spc="-1" dirty="0" smtClean="0">
                <a:solidFill>
                  <a:srgbClr val="FF6600"/>
                </a:solidFill>
                <a:latin typeface="Montserrat SemiBold"/>
              </a:rPr>
              <a:t/>
            </a:r>
            <a:br>
              <a:rPr lang="ru-RU" sz="1800" b="1" kern="1200" spc="-1" dirty="0" smtClean="0">
                <a:solidFill>
                  <a:srgbClr val="FF6600"/>
                </a:solidFill>
                <a:latin typeface="Montserrat SemiBold"/>
              </a:rPr>
            </a:br>
            <a:r>
              <a:rPr lang="ru-RU" sz="1800" b="1" kern="1200" spc="-1" dirty="0" smtClean="0">
                <a:solidFill>
                  <a:srgbClr val="FF6600"/>
                </a:solidFill>
                <a:latin typeface="Montserrat SemiBold"/>
              </a:rPr>
              <a:t>и изменениями </a:t>
            </a:r>
            <a:r>
              <a:rPr lang="ru-RU" sz="1800" b="1" kern="1200" spc="-1" dirty="0">
                <a:solidFill>
                  <a:srgbClr val="FF6600"/>
                </a:solidFill>
                <a:latin typeface="Montserrat SemiBold"/>
              </a:rPr>
              <a:t>процессов: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п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роектирование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, рассмотрение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утверждение целевых схем основных и обеспечивающих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процессов, стандартов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и </a:t>
            </a:r>
            <a:r>
              <a:rPr lang="ru-RU" sz="1800" kern="1200" spc="-1" dirty="0" err="1">
                <a:solidFill>
                  <a:prstClr val="black"/>
                </a:solidFill>
                <a:latin typeface="Montserrat" panose="00000500000000000000" pitchFamily="2" charset="-52"/>
              </a:rPr>
              <a:t>технокарт</a:t>
            </a:r>
            <a:endParaRPr lang="ru-RU" sz="18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формирование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показателей оценки результата и качества выполнения процессов,  определение целевых значений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 коридоров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хранение версий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(редакций) процессов  и связанных документов 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синхронизация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изменений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основных и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обеспечивающих процессов</a:t>
            </a: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о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рганизация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взаимодействия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с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остальными подсистемами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ЕЦП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«Работа в России» и ИС,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используемыми СЗН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для обеспечивающих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процессов</a:t>
            </a:r>
            <a:endParaRPr lang="ru-RU" sz="18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355930" y="5605198"/>
            <a:ext cx="4725069" cy="696780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kern="1200" spc="-1" dirty="0">
                <a:solidFill>
                  <a:srgbClr val="FF6600"/>
                </a:solidFill>
                <a:latin typeface="Montserrat SemiBold"/>
              </a:rPr>
              <a:t>Управление качеством </a:t>
            </a:r>
            <a:r>
              <a:rPr lang="ru-RU" sz="1800" b="1" kern="1200" spc="-1" dirty="0" smtClean="0">
                <a:solidFill>
                  <a:srgbClr val="FF6600"/>
                </a:solidFill>
                <a:latin typeface="Montserrat SemiBold"/>
              </a:rPr>
              <a:t>исполнения полномочий (оказания услуг):</a:t>
            </a:r>
            <a:endParaRPr lang="ru-RU" sz="1800" b="1" kern="1200" spc="-1" dirty="0">
              <a:solidFill>
                <a:srgbClr val="FF6600"/>
              </a:solidFill>
              <a:latin typeface="Montserrat SemiBold"/>
            </a:endParaRPr>
          </a:p>
          <a:p>
            <a:pPr marL="285750" indent="-2857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автоматизированное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получение данных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по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показателям:</a:t>
            </a:r>
          </a:p>
          <a:p>
            <a:pPr marL="342900" lvl="3" indent="-34290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оценки результата</a:t>
            </a:r>
            <a:endParaRPr lang="ru-RU" sz="18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342900" lvl="3" indent="-34290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оценки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качества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процесса</a:t>
            </a:r>
            <a:endParaRPr lang="ru-RU" sz="18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342900" lvl="3" indent="-34290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уровня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внедрения целевой модели</a:t>
            </a:r>
          </a:p>
          <a:p>
            <a:pPr marL="342900" lvl="3" indent="-34290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удовлетворенности получателей</a:t>
            </a:r>
            <a:endParaRPr lang="ru-RU" sz="18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61938" indent="-261938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расчет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интегрированного показателя оценки качества оказания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услуги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(сервиса)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в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разрезе услуги (сервиса),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ЦЗН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, региона</a:t>
            </a:r>
          </a:p>
          <a:p>
            <a:pPr marL="261938" indent="-261938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формирование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статистических отчетов, аналитические панели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панели мониторинга</a:t>
            </a:r>
          </a:p>
          <a:p>
            <a:pPr marL="261938" indent="-261938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формирование заданий </a:t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на улучшение работы</a:t>
            </a:r>
          </a:p>
          <a:p>
            <a:pPr marL="261938" indent="-261938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формирование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заданий </a:t>
            </a: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/>
            </a:r>
            <a:b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на </a:t>
            </a: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корректировку стандартов </a:t>
            </a:r>
            <a:b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18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и </a:t>
            </a:r>
            <a:r>
              <a:rPr lang="ru-RU" sz="1800" kern="1200" spc="-1" dirty="0" err="1" smtClean="0">
                <a:solidFill>
                  <a:prstClr val="black"/>
                </a:solidFill>
                <a:latin typeface="Montserrat" panose="00000500000000000000" pitchFamily="2" charset="-52"/>
              </a:rPr>
              <a:t>технокарт</a:t>
            </a:r>
            <a:endParaRPr lang="ru-RU" sz="18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  <p:sp>
        <p:nvSpPr>
          <p:cNvPr id="124" name="Стрелка: вверх-вниз 10"/>
          <p:cNvSpPr/>
          <p:nvPr/>
        </p:nvSpPr>
        <p:spPr>
          <a:xfrm rot="10800000">
            <a:off x="19547828" y="6827974"/>
            <a:ext cx="576000" cy="864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649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672E5B99-9368-CF49-9736-3F01EF9BA7D3}"/>
              </a:ext>
            </a:extLst>
          </p:cNvPr>
          <p:cNvSpPr/>
          <p:nvPr/>
        </p:nvSpPr>
        <p:spPr>
          <a:xfrm>
            <a:off x="0" y="12489924"/>
            <a:ext cx="24384000" cy="1226076"/>
          </a:xfrm>
          <a:prstGeom prst="rect">
            <a:avLst/>
          </a:prstGeom>
          <a:pattFill prst="divot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sldNum" idx="4294967295"/>
          </p:nvPr>
        </p:nvSpPr>
        <p:spPr>
          <a:xfrm>
            <a:off x="18707040" y="13192920"/>
            <a:ext cx="5486040" cy="46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2400" b="0" strike="noStrike" spc="-1">
                <a:solidFill>
                  <a:srgbClr val="8B8B8B"/>
                </a:solidFill>
                <a:latin typeface="Montserra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589DADF-B1B5-4EE7-A09D-ED3AD4DCD82B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Montserra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6</a:t>
            </a:fld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842061" y="464547"/>
            <a:ext cx="22392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eaLnBrk="1" hangingPunct="1">
              <a:defRPr sz="6000" b="1" kern="1200">
                <a:solidFill>
                  <a:srgbClr val="0070C0"/>
                </a:solidFill>
                <a:uLnTx/>
                <a:latin typeface="Montserrat SemiBold" pitchFamily="2" charset="77"/>
              </a:defRPr>
            </a:lvl1pPr>
          </a:lstStyle>
          <a:p>
            <a:r>
              <a:rPr lang="ru-RU" dirty="0"/>
              <a:t>Основные группы пользователей АИС </a:t>
            </a:r>
            <a:r>
              <a:rPr lang="ru-RU" dirty="0" smtClean="0"/>
              <a:t>ЦМП</a:t>
            </a:r>
            <a:endParaRPr lang="ru-RU" dirty="0"/>
          </a:p>
        </p:txBody>
      </p:sp>
      <p:sp>
        <p:nvSpPr>
          <p:cNvPr id="62" name="Номер слайда 2"/>
          <p:cNvSpPr txBox="1">
            <a:spLocks/>
          </p:cNvSpPr>
          <p:nvPr/>
        </p:nvSpPr>
        <p:spPr>
          <a:xfrm>
            <a:off x="18707100" y="13192861"/>
            <a:ext cx="5486400" cy="464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3782" y="12792476"/>
            <a:ext cx="9668570" cy="707886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/>
          </a:ln>
          <a:effectLst/>
        </p:spPr>
        <p:txBody>
          <a:bodyPr wrap="square" tIns="72000" bIns="288000" anchor="ctr">
            <a:noAutofit/>
          </a:bodyPr>
          <a:lstStyle/>
          <a:p>
            <a:r>
              <a:rPr lang="ru-RU" sz="4400" b="1" kern="1200" dirty="0">
                <a:solidFill>
                  <a:srgbClr val="E5481D"/>
                </a:solidFill>
                <a:latin typeface="Montserrat" panose="00000500000000000000" pitchFamily="2" charset="-52"/>
              </a:rPr>
              <a:t>Более 22 тыс. пользователей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9E0B99-3913-9694-C650-717731BD0628}"/>
              </a:ext>
            </a:extLst>
          </p:cNvPr>
          <p:cNvSpPr txBox="1"/>
          <p:nvPr/>
        </p:nvSpPr>
        <p:spPr>
          <a:xfrm>
            <a:off x="16590042" y="2813108"/>
            <a:ext cx="7112644" cy="2862322"/>
          </a:xfrm>
          <a:prstGeom prst="rect">
            <a:avLst/>
          </a:prstGeom>
        </p:spPr>
        <p:txBody>
          <a:bodyPr wrap="square" lIns="2880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spc="-1">
                <a:solidFill>
                  <a:prstClr val="black"/>
                </a:solidFill>
                <a:latin typeface="Montserrat" panose="00000500000000000000" pitchFamily="2" charset="-52"/>
              </a:defRPr>
            </a:lvl1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</a:pPr>
            <a:r>
              <a:rPr lang="ru-RU" dirty="0"/>
              <a:t>Использование АИС в качестве системы принятия </a:t>
            </a:r>
            <a:r>
              <a:rPr lang="ru-RU" dirty="0" smtClean="0"/>
              <a:t>решений при </a:t>
            </a:r>
            <a:r>
              <a:rPr lang="ru-RU" dirty="0"/>
              <a:t>оказании услуг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сервисов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</a:pPr>
            <a:r>
              <a:rPr lang="ru-RU" dirty="0" smtClean="0"/>
              <a:t>Оперативная коммуникация с </a:t>
            </a:r>
            <a:r>
              <a:rPr lang="ru-RU" dirty="0"/>
              <a:t>региональными </a:t>
            </a:r>
            <a:r>
              <a:rPr lang="ru-RU" dirty="0" smtClean="0"/>
              <a:t>методологами по вопросам, возникающим </a:t>
            </a:r>
            <a:br>
              <a:rPr lang="ru-RU" dirty="0" smtClean="0"/>
            </a:br>
            <a:r>
              <a:rPr lang="ru-RU" dirty="0" smtClean="0"/>
              <a:t>при обслуживании граждан и работодателей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</a:pPr>
            <a:r>
              <a:rPr lang="ru-RU" dirty="0" smtClean="0"/>
              <a:t>Получение и исполнение заданий на изучение изменений, новых стандартов и </a:t>
            </a:r>
            <a:r>
              <a:rPr lang="ru-RU" dirty="0" err="1" smtClean="0"/>
              <a:t>технокарт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164514" y="2813108"/>
            <a:ext cx="8009200" cy="3580467"/>
          </a:xfrm>
          <a:prstGeom prst="rect">
            <a:avLst/>
          </a:prstGeom>
        </p:spPr>
        <p:txBody>
          <a:bodyPr wrap="square" lIns="288000">
            <a:spAutoFit/>
          </a:bodyPr>
          <a:lstStyle/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Использование АИС в качестве системы принятия решений при организации деятельности подразделений ЦЗН в соответствии со стандартами</a:t>
            </a: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Задания </a:t>
            </a: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сотрудникам </a:t>
            </a: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на </a:t>
            </a: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изучение изменений стандартов и </a:t>
            </a:r>
            <a:r>
              <a:rPr lang="ru-RU" sz="2000" kern="1200" spc="-1" dirty="0" err="1">
                <a:solidFill>
                  <a:prstClr val="black"/>
                </a:solidFill>
                <a:latin typeface="Montserrat" panose="00000500000000000000" pitchFamily="2" charset="-52"/>
              </a:rPr>
              <a:t>технокарт</a:t>
            </a:r>
            <a:endParaRPr lang="ru-RU" sz="20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Организация адаптации новых сотрудников</a:t>
            </a: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Исполнение заданий управляющего ЦЗН </a:t>
            </a:r>
            <a:b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на </a:t>
            </a: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улучшение работы</a:t>
            </a: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Мониторинг </a:t>
            </a: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и анализ исполнения процессов отдельными сотрудниками и </a:t>
            </a: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отделами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140291" y="2813108"/>
            <a:ext cx="6228343" cy="3580467"/>
          </a:xfrm>
          <a:prstGeom prst="rect">
            <a:avLst/>
          </a:prstGeom>
        </p:spPr>
        <p:txBody>
          <a:bodyPr wrap="square" lIns="288000">
            <a:spAutoFit/>
          </a:bodyPr>
          <a:lstStyle/>
          <a:p>
            <a:pPr marL="342900" marR="0" lvl="0" indent="-342900" algn="l" defTabSz="2438338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kern="1200" spc="-1" noProof="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</a:t>
            </a:r>
            <a:r>
              <a:rPr kumimoji="0" lang="ru-RU" sz="20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sym typeface="Helvetica Neue"/>
              </a:rPr>
              <a:t>спользование АИС в качестве системы принятия решений при организации сети </a:t>
            </a: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sym typeface="Helvetica Neue"/>
              </a:rPr>
              <a:t>ЦЗН в соответствии со стандартами</a:t>
            </a:r>
          </a:p>
          <a:p>
            <a:pPr marL="342900" lvl="0" indent="-342900" algn="l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Обеспечение деятельности региональных методологов</a:t>
            </a:r>
          </a:p>
          <a:p>
            <a:pPr marL="342900" lvl="0" indent="-342900" algn="l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Мониторинг исполнения </a:t>
            </a: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процессов отдельными </a:t>
            </a: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ЦЗН</a:t>
            </a:r>
            <a:endParaRPr lang="ru-RU" sz="20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342900" marR="0" lvl="0" indent="-342900" algn="l" defTabSz="2438338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Задания руководителям на улучшение работы</a:t>
            </a:r>
            <a:endParaRPr kumimoji="0" lang="ru-RU" sz="20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sym typeface="Helvetica Neue"/>
            </a:endParaRPr>
          </a:p>
          <a:p>
            <a:pPr marL="342900" marR="0" lvl="0" indent="-342900" algn="l" defTabSz="2438338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sym typeface="Helvetica Neue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9E0B99-3913-9694-C650-717731BD0628}"/>
              </a:ext>
            </a:extLst>
          </p:cNvPr>
          <p:cNvSpPr txBox="1"/>
          <p:nvPr/>
        </p:nvSpPr>
        <p:spPr>
          <a:xfrm>
            <a:off x="15599967" y="10877467"/>
            <a:ext cx="7634106" cy="1118255"/>
          </a:xfrm>
          <a:prstGeom prst="rect">
            <a:avLst/>
          </a:prstGeom>
        </p:spPr>
        <p:txBody>
          <a:bodyPr wrap="square" lIns="2880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lvl="0" indent="-342900" algn="l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spc="-1">
                <a:solidFill>
                  <a:prstClr val="black"/>
                </a:solidFill>
                <a:latin typeface="Montserrat" panose="00000500000000000000" pitchFamily="2" charset="-52"/>
              </a:defRPr>
            </a:lvl1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</a:pPr>
            <a:r>
              <a:rPr lang="ru-RU" dirty="0" smtClean="0"/>
              <a:t>Получение в свои системы целевого процесса </a:t>
            </a:r>
            <a:br>
              <a:rPr lang="ru-RU" dirty="0" smtClean="0"/>
            </a:br>
            <a:r>
              <a:rPr lang="ru-RU" dirty="0" smtClean="0"/>
              <a:t>и контрольных точек</a:t>
            </a:r>
            <a:endParaRPr lang="ru-RU" dirty="0"/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</a:pPr>
            <a:r>
              <a:rPr lang="ru-RU" dirty="0"/>
              <a:t>Передача контрольных данных в ЕЦП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AAE32-E755-4F4E-D2EA-E868E02370C1}"/>
              </a:ext>
            </a:extLst>
          </p:cNvPr>
          <p:cNvSpPr txBox="1"/>
          <p:nvPr/>
        </p:nvSpPr>
        <p:spPr>
          <a:xfrm>
            <a:off x="8290016" y="10877467"/>
            <a:ext cx="5580000" cy="1477328"/>
          </a:xfrm>
          <a:prstGeom prst="rect">
            <a:avLst/>
          </a:prstGeom>
        </p:spPr>
        <p:txBody>
          <a:bodyPr wrap="square" lIns="2880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lvl="0" indent="-342900" algn="l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spc="-1">
                <a:solidFill>
                  <a:prstClr val="black"/>
                </a:solidFill>
                <a:latin typeface="Montserrat" panose="00000500000000000000" pitchFamily="2" charset="-52"/>
              </a:defRPr>
            </a:lvl1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 smtClean="0"/>
              <a:t>Реализация </a:t>
            </a:r>
            <a:r>
              <a:rPr lang="ru-RU" dirty="0"/>
              <a:t>функционала целевых процессов исполнения основных полномочий (услуг) на </a:t>
            </a:r>
            <a:r>
              <a:rPr lang="ru-RU" dirty="0" smtClean="0"/>
              <a:t>ЕЦП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 smtClean="0"/>
              <a:t>Служба поддержки</a:t>
            </a:r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09189B-3615-AEA0-25B6-9BFB849A57CC}"/>
              </a:ext>
            </a:extLst>
          </p:cNvPr>
          <p:cNvSpPr txBox="1"/>
          <p:nvPr/>
        </p:nvSpPr>
        <p:spPr>
          <a:xfrm>
            <a:off x="1140291" y="10877467"/>
            <a:ext cx="5580000" cy="1631216"/>
          </a:xfrm>
          <a:prstGeom prst="rect">
            <a:avLst/>
          </a:prstGeom>
        </p:spPr>
        <p:txBody>
          <a:bodyPr wrap="square" lIns="2880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lvl="0" indent="-342900" algn="l" eaLnBrk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spc="-1">
                <a:solidFill>
                  <a:prstClr val="black"/>
                </a:solidFill>
                <a:latin typeface="Montserrat" panose="00000500000000000000" pitchFamily="2" charset="-52"/>
              </a:defRPr>
            </a:lvl1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/>
              <a:t>Разработка целевых процессов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/>
              <a:t>Разработка стандартов и </a:t>
            </a:r>
            <a:r>
              <a:rPr lang="ru-RU" dirty="0" err="1"/>
              <a:t>технокарт</a:t>
            </a:r>
            <a:endParaRPr lang="ru-RU" dirty="0"/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/>
              <a:t>Ведение Б</a:t>
            </a:r>
            <a:r>
              <a:rPr lang="ru-RU" dirty="0" smtClean="0"/>
              <a:t>азы знаний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 smtClean="0"/>
              <a:t>Служба поддержки</a:t>
            </a:r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AEECA6-3339-AFD2-FE0E-9259F0849D74}"/>
              </a:ext>
            </a:extLst>
          </p:cNvPr>
          <p:cNvSpPr txBox="1"/>
          <p:nvPr/>
        </p:nvSpPr>
        <p:spPr>
          <a:xfrm>
            <a:off x="13144624" y="7759241"/>
            <a:ext cx="8998199" cy="2246769"/>
          </a:xfrm>
          <a:prstGeom prst="rect">
            <a:avLst/>
          </a:prstGeom>
        </p:spPr>
        <p:txBody>
          <a:bodyPr wrap="square" lIns="2880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spc="-1">
                <a:solidFill>
                  <a:prstClr val="black"/>
                </a:solidFill>
                <a:latin typeface="Montserrat" panose="00000500000000000000" pitchFamily="2" charset="-52"/>
              </a:defRPr>
            </a:lvl1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 smtClean="0"/>
              <a:t>Контроль соответствия целевого процесса и разработанного функционала основных </a:t>
            </a:r>
            <a:r>
              <a:rPr lang="ru-RU" dirty="0"/>
              <a:t>полномочий (услуг) на ЕЦП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 smtClean="0"/>
              <a:t>Мониторинг </a:t>
            </a:r>
            <a:r>
              <a:rPr lang="ru-RU" dirty="0"/>
              <a:t>показателей исполнения </a:t>
            </a:r>
            <a:r>
              <a:rPr lang="ru-RU" dirty="0" smtClean="0"/>
              <a:t>процессов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региональных СЗН, аудит </a:t>
            </a:r>
            <a:r>
              <a:rPr lang="ru-RU" dirty="0"/>
              <a:t>эффективности </a:t>
            </a:r>
            <a:r>
              <a:rPr lang="ru-RU" dirty="0" smtClean="0"/>
              <a:t>СЗН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ru-RU" dirty="0"/>
              <a:t>Задания руководителям СЗН </a:t>
            </a:r>
            <a:r>
              <a:rPr lang="ru-RU" dirty="0" smtClean="0"/>
              <a:t>на </a:t>
            </a:r>
            <a:r>
              <a:rPr lang="ru-RU" dirty="0"/>
              <a:t>улучшение работы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338556" y="7759241"/>
            <a:ext cx="6504692" cy="1528624"/>
          </a:xfrm>
          <a:prstGeom prst="rect">
            <a:avLst/>
          </a:prstGeom>
        </p:spPr>
        <p:txBody>
          <a:bodyPr wrap="square" lIns="288000">
            <a:spAutoFit/>
          </a:bodyPr>
          <a:lstStyle/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Утверждение </a:t>
            </a: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стандартов </a:t>
            </a: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и </a:t>
            </a:r>
            <a:r>
              <a:rPr lang="ru-RU" sz="2000" kern="1200" spc="-1" dirty="0" err="1" smtClean="0">
                <a:solidFill>
                  <a:prstClr val="black"/>
                </a:solidFill>
                <a:latin typeface="Montserrat" panose="00000500000000000000" pitchFamily="2" charset="-52"/>
              </a:rPr>
              <a:t>технокарт</a:t>
            </a:r>
            <a:endParaRPr lang="ru-RU" sz="20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Оценка </a:t>
            </a: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эффективности </a:t>
            </a: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региональных СЗН</a:t>
            </a:r>
            <a:endParaRPr lang="ru-RU" sz="2000" kern="1200" spc="-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Задания руководителям </a:t>
            </a: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СЗН </a:t>
            </a:r>
            <a:b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2000" kern="1200" spc="-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на </a:t>
            </a:r>
            <a:r>
              <a:rPr lang="ru-RU" sz="2000" kern="1200" spc="-1" dirty="0">
                <a:solidFill>
                  <a:prstClr val="black"/>
                </a:solidFill>
                <a:latin typeface="Montserrat" panose="00000500000000000000" pitchFamily="2" charset="-52"/>
              </a:rPr>
              <a:t>улучшение работы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40291" y="1779145"/>
            <a:ext cx="6336343" cy="9000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 cap="flat" cmpd="sng" algn="ctr">
            <a:solidFill>
              <a:srgbClr val="FF6600"/>
            </a:solidFill>
            <a:prstDash val="solid"/>
            <a:miter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Руководство СЗН </a:t>
            </a:r>
            <a: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(управляющего </a:t>
            </a:r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ЦЗН)</a:t>
            </a:r>
            <a:endParaRPr lang="ru-RU" sz="2800" kern="1200" dirty="0" smtClean="0">
              <a:solidFill>
                <a:prstClr val="white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38554" y="6713655"/>
            <a:ext cx="7150151" cy="90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miter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Минтруд России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40291" y="9887927"/>
            <a:ext cx="6336343" cy="90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miter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ФЦК СЗ ВНИИ труда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144624" y="6713655"/>
            <a:ext cx="8729258" cy="90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miter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Роструд</a:t>
            </a:r>
            <a:endParaRPr lang="ru-RU" sz="2800" kern="1200" dirty="0">
              <a:solidFill>
                <a:prstClr val="white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90016" y="9887927"/>
            <a:ext cx="6336343" cy="90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miter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Разработчик ЕЦП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64513" y="1779145"/>
            <a:ext cx="7800877" cy="9000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 cap="flat" cmpd="sng" algn="ctr">
            <a:solidFill>
              <a:srgbClr val="FF6600"/>
            </a:solidFill>
            <a:prstDash val="solid"/>
            <a:miter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Руководители </a:t>
            </a:r>
            <a: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территориальных ЦЗН</a:t>
            </a:r>
            <a:endParaRPr lang="ru-RU" sz="2800" kern="1200" dirty="0">
              <a:solidFill>
                <a:prstClr val="white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590041" y="1779145"/>
            <a:ext cx="6969205" cy="9000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 cap="flat" cmpd="sng" algn="ctr">
            <a:solidFill>
              <a:srgbClr val="FF6600"/>
            </a:solidFill>
            <a:prstDash val="solid"/>
            <a:miter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Сотрудники ЦЗН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599967" y="9887927"/>
            <a:ext cx="7634106" cy="9000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 cap="flat" cmpd="sng" algn="ctr">
            <a:solidFill>
              <a:srgbClr val="FF6600"/>
            </a:solidFill>
            <a:prstDash val="solid"/>
            <a:miter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Разработчики ИС, используемых СЗН </a:t>
            </a:r>
            <a:r>
              <a:rPr lang="ru-RU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/>
            </a:r>
            <a:br>
              <a:rPr lang="ru-RU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</a:br>
            <a:r>
              <a:rPr lang="ru-RU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для </a:t>
            </a:r>
            <a:r>
              <a:rPr lang="ru-RU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обеспечивающих </a:t>
            </a:r>
            <a:r>
              <a:rPr lang="ru-RU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процессов</a:t>
            </a:r>
            <a:endParaRPr lang="ru-RU" sz="1800" kern="1200" dirty="0">
              <a:solidFill>
                <a:prstClr val="white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54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Num" idx="4294967295"/>
          </p:nvPr>
        </p:nvSpPr>
        <p:spPr>
          <a:xfrm>
            <a:off x="18707040" y="13192920"/>
            <a:ext cx="5486040" cy="46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2400" b="0" strike="noStrike" spc="-1">
                <a:solidFill>
                  <a:srgbClr val="8B8B8B"/>
                </a:solidFill>
                <a:latin typeface="Montserra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6878673-F5CB-4F90-B2C0-89EBBD8BC361}" type="slidenum">
              <a: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Montserra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7</a:t>
            </a:fld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842061" y="464547"/>
            <a:ext cx="22392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eaLnBrk="1" hangingPunct="1">
              <a:defRPr sz="6000" b="1" kern="1200">
                <a:solidFill>
                  <a:srgbClr val="0070C0"/>
                </a:solidFill>
                <a:uLnTx/>
                <a:latin typeface="Montserrat SemiBold" pitchFamily="2" charset="77"/>
              </a:defRPr>
            </a:lvl1pPr>
          </a:lstStyle>
          <a:p>
            <a:r>
              <a:rPr lang="ru-RU" dirty="0"/>
              <a:t>Этапы создания и развития АИС ЦМП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B43464B-E4C3-B74C-8508-2B16A2459430}"/>
              </a:ext>
            </a:extLst>
          </p:cNvPr>
          <p:cNvCxnSpPr>
            <a:cxnSpLocks/>
          </p:cNvCxnSpPr>
          <p:nvPr/>
        </p:nvCxnSpPr>
        <p:spPr>
          <a:xfrm>
            <a:off x="12542632" y="2493265"/>
            <a:ext cx="0" cy="1899126"/>
          </a:xfrm>
          <a:prstGeom prst="line">
            <a:avLst/>
          </a:prstGeom>
          <a:noFill/>
          <a:ln w="12700" cap="flat" cmpd="sng" algn="ctr">
            <a:solidFill>
              <a:srgbClr val="09498E"/>
            </a:solidFill>
            <a:prstDash val="solid"/>
            <a:miter lim="800000"/>
          </a:ln>
          <a:effectLst/>
        </p:spPr>
      </p:cxnSp>
      <p:sp>
        <p:nvSpPr>
          <p:cNvPr id="20" name="Пятиугольник 19">
            <a:extLst>
              <a:ext uri="{FF2B5EF4-FFF2-40B4-BE49-F238E27FC236}">
                <a16:creationId xmlns:a16="http://schemas.microsoft.com/office/drawing/2014/main" id="{3B643BB8-F5C9-8141-817A-12219BA6464C}"/>
              </a:ext>
            </a:extLst>
          </p:cNvPr>
          <p:cNvSpPr/>
          <p:nvPr/>
        </p:nvSpPr>
        <p:spPr>
          <a:xfrm>
            <a:off x="12530607" y="3812199"/>
            <a:ext cx="10203889" cy="1677106"/>
          </a:xfrm>
          <a:prstGeom prst="homePlate">
            <a:avLst/>
          </a:prstGeom>
          <a:solidFill>
            <a:srgbClr val="0949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1828800" hangingPunct="1"/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 </a:t>
            </a:r>
            <a: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Как подсистема </a:t>
            </a:r>
            <a:b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</a:br>
            <a: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ЕЦП </a:t>
            </a:r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«Работа в России» </a:t>
            </a:r>
          </a:p>
        </p:txBody>
      </p:sp>
      <p:sp>
        <p:nvSpPr>
          <p:cNvPr id="21" name="Пятиугольник 20">
            <a:extLst>
              <a:ext uri="{FF2B5EF4-FFF2-40B4-BE49-F238E27FC236}">
                <a16:creationId xmlns:a16="http://schemas.microsoft.com/office/drawing/2014/main" id="{43FB128D-8AF8-F047-84B4-371B47E14FA5}"/>
              </a:ext>
            </a:extLst>
          </p:cNvPr>
          <p:cNvSpPr/>
          <p:nvPr/>
        </p:nvSpPr>
        <p:spPr>
          <a:xfrm>
            <a:off x="2088780" y="3812199"/>
            <a:ext cx="11288037" cy="1677106"/>
          </a:xfrm>
          <a:prstGeom prst="homePlat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1828800" hangingPunct="1"/>
            <a: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Как </a:t>
            </a:r>
            <a:r>
              <a:rPr lang="ru-RU" sz="2800" kern="1200" dirty="0">
                <a:solidFill>
                  <a:prstClr val="white"/>
                </a:solidFill>
                <a:latin typeface="Montserrat Medium" panose="00000600000000000000" pitchFamily="2" charset="-52"/>
              </a:rPr>
              <a:t>отдельная </a:t>
            </a:r>
            <a: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ИС </a:t>
            </a:r>
            <a:b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</a:br>
            <a:r>
              <a:rPr lang="ru-RU" sz="2800" kern="1200" dirty="0" smtClean="0">
                <a:solidFill>
                  <a:prstClr val="white"/>
                </a:solidFill>
                <a:latin typeface="Montserrat Medium" panose="00000600000000000000" pitchFamily="2" charset="-52"/>
              </a:rPr>
              <a:t>(прототип)</a:t>
            </a:r>
            <a:endParaRPr lang="ru-RU" sz="2800" kern="1200" dirty="0">
              <a:solidFill>
                <a:prstClr val="white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D17E7FD-CE57-C244-A294-180DDED178B7}"/>
              </a:ext>
            </a:extLst>
          </p:cNvPr>
          <p:cNvCxnSpPr>
            <a:cxnSpLocks/>
          </p:cNvCxnSpPr>
          <p:nvPr/>
        </p:nvCxnSpPr>
        <p:spPr>
          <a:xfrm>
            <a:off x="2097017" y="2493265"/>
            <a:ext cx="0" cy="1899126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30F59E8E-8AA7-B942-BC25-20AFA10DBAD4}"/>
              </a:ext>
            </a:extLst>
          </p:cNvPr>
          <p:cNvSpPr/>
          <p:nvPr/>
        </p:nvSpPr>
        <p:spPr>
          <a:xfrm>
            <a:off x="1942217" y="2407033"/>
            <a:ext cx="309600" cy="3048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77394A-3ABB-974B-9E33-2140E4084316}"/>
              </a:ext>
            </a:extLst>
          </p:cNvPr>
          <p:cNvSpPr txBox="1"/>
          <p:nvPr/>
        </p:nvSpPr>
        <p:spPr>
          <a:xfrm>
            <a:off x="2328349" y="2239415"/>
            <a:ext cx="6226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/>
            <a:r>
              <a:rPr lang="ru-RU" sz="3200" b="1" kern="1200" dirty="0">
                <a:solidFill>
                  <a:srgbClr val="0070C0"/>
                </a:solidFill>
                <a:latin typeface="Montserrat SemiBold" panose="00000700000000000000" pitchFamily="2" charset="-52"/>
                <a:ea typeface="Calibri" panose="020F0502020204030204" pitchFamily="34" charset="0"/>
              </a:rPr>
              <a:t>1 этап</a:t>
            </a:r>
            <a: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  <a:ea typeface="Calibri" panose="020F0502020204030204" pitchFamily="34" charset="0"/>
              </a:rPr>
              <a:t/>
            </a:r>
            <a:b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  <a:ea typeface="Calibri" panose="020F0502020204030204" pitchFamily="34" charset="0"/>
              </a:rPr>
            </a:br>
            <a:r>
              <a:rPr lang="ru-RU" sz="2800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</a:rPr>
              <a:t>2022 – 23 </a:t>
            </a:r>
            <a:r>
              <a:rPr lang="ru-RU" sz="2800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</a:rPr>
              <a:t>год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5BDECE-35AC-3F44-889B-C144555D2B4B}"/>
              </a:ext>
            </a:extLst>
          </p:cNvPr>
          <p:cNvSpPr txBox="1"/>
          <p:nvPr/>
        </p:nvSpPr>
        <p:spPr>
          <a:xfrm>
            <a:off x="12766590" y="2239415"/>
            <a:ext cx="765143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/>
            <a:r>
              <a:rPr lang="ru-RU" sz="3200" b="1" kern="1200" dirty="0">
                <a:solidFill>
                  <a:srgbClr val="09498E"/>
                </a:solidFill>
                <a:latin typeface="Montserrat SemiBold" panose="00000700000000000000" pitchFamily="2" charset="-52"/>
              </a:rPr>
              <a:t>2 </a:t>
            </a:r>
            <a:r>
              <a:rPr lang="ru-RU" sz="3200" b="1" kern="1200" dirty="0" smtClean="0">
                <a:solidFill>
                  <a:srgbClr val="09498E"/>
                </a:solidFill>
                <a:latin typeface="Montserrat SemiBold" panose="00000700000000000000" pitchFamily="2" charset="-52"/>
              </a:rPr>
              <a:t>этап</a:t>
            </a:r>
          </a:p>
          <a:p>
            <a:pPr algn="l" defTabSz="1828800" hangingPunct="1"/>
            <a:r>
              <a:rPr lang="ru-RU" sz="2800" kern="1200" dirty="0" smtClean="0">
                <a:solidFill>
                  <a:srgbClr val="09498E"/>
                </a:solidFill>
                <a:latin typeface="Montserrat" pitchFamily="2" charset="0"/>
                <a:ea typeface="Calibri" panose="020F0502020204030204" pitchFamily="34" charset="0"/>
              </a:rPr>
              <a:t>2023 – 24 </a:t>
            </a:r>
            <a:r>
              <a:rPr lang="ru-RU" sz="2800" kern="1200" dirty="0">
                <a:solidFill>
                  <a:srgbClr val="09498E"/>
                </a:solidFill>
                <a:latin typeface="Montserrat" pitchFamily="2" charset="0"/>
                <a:ea typeface="Calibri" panose="020F0502020204030204" pitchFamily="34" charset="0"/>
              </a:rPr>
              <a:t>год </a:t>
            </a:r>
          </a:p>
          <a:p>
            <a:pPr algn="l" defTabSz="1828800" hangingPunct="1"/>
            <a:endParaRPr lang="ru-RU" sz="3200" kern="1200" dirty="0">
              <a:solidFill>
                <a:srgbClr val="09498E"/>
              </a:solidFill>
              <a:latin typeface="Montserrat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45D8B9-4006-824D-BA7A-5BEF3DD885AB}"/>
              </a:ext>
            </a:extLst>
          </p:cNvPr>
          <p:cNvSpPr txBox="1"/>
          <p:nvPr/>
        </p:nvSpPr>
        <p:spPr>
          <a:xfrm>
            <a:off x="2088780" y="5831273"/>
            <a:ext cx="9762561" cy="72204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 defTabSz="1828800" hangingPunct="1">
              <a:spcAft>
                <a:spcPts val="1200"/>
              </a:spcAft>
            </a:pPr>
            <a:r>
              <a:rPr lang="ru-RU" kern="1200" dirty="0" smtClean="0">
                <a:solidFill>
                  <a:srgbClr val="00206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Основной функционал: база знаний </a:t>
            </a:r>
            <a:br>
              <a:rPr lang="ru-RU" kern="1200" dirty="0" smtClean="0">
                <a:solidFill>
                  <a:srgbClr val="00206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200" dirty="0" smtClean="0">
                <a:solidFill>
                  <a:srgbClr val="00206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+ создание и редактирования процессов и </a:t>
            </a:r>
            <a:r>
              <a:rPr lang="ru-RU" kern="1200" dirty="0" err="1" smtClean="0">
                <a:solidFill>
                  <a:srgbClr val="00206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технокарт</a:t>
            </a:r>
            <a:endParaRPr lang="ru-RU" kern="1200" dirty="0" smtClean="0">
              <a:solidFill>
                <a:srgbClr val="002060"/>
              </a:solidFill>
              <a:latin typeface="Montserrat SemiBold" panose="000007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indent="-358775" algn="l" defTabSz="1828800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Формирование/импорт схем целевых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процессов 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</a:t>
            </a:r>
          </a:p>
          <a:p>
            <a:pPr marL="627063" indent="-358775" algn="l" defTabSz="1828800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kern="1200" dirty="0" err="1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техносхем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их утверждение</a:t>
            </a:r>
          </a:p>
          <a:p>
            <a:pPr marL="627063" indent="-358775" algn="l" defTabSz="1828800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Хранение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актуальных стандартов, </a:t>
            </a:r>
            <a:r>
              <a:rPr lang="ru-RU" kern="1200" dirty="0" err="1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технокарт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дополнительных документов, применяемых </a:t>
            </a:r>
            <a:b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процессов</a:t>
            </a:r>
          </a:p>
          <a:p>
            <a:pPr marL="627063" indent="-358775" algn="l" defTabSz="1828800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Хранение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версий (редакций) процессов 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связанных документов </a:t>
            </a:r>
            <a:endParaRPr lang="ru-RU" kern="1200" dirty="0" smtClean="0">
              <a:solidFill>
                <a:srgbClr val="002060"/>
              </a:solidFill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indent="-358775" algn="l" defTabSz="1828800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сотрудниками ЦЗН сведении 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целом 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ЦМП 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ЦМО, 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kern="1200" dirty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разрезе своей </a:t>
            </a: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роли, жизненной ситуации или бизнес-ситуации, поисковым фразам</a:t>
            </a:r>
          </a:p>
          <a:p>
            <a:pPr marL="627063" indent="-358775" algn="l" defTabSz="1828800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заданий</a:t>
            </a:r>
            <a:endParaRPr lang="ru-RU" kern="1200" dirty="0">
              <a:solidFill>
                <a:srgbClr val="002060"/>
              </a:solidFill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indent="-358775" algn="l" defTabSz="1828800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1200" dirty="0" smtClean="0">
                <a:solidFill>
                  <a:srgbClr val="002060"/>
                </a:solidFill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Упрощенная ролевая модель</a:t>
            </a:r>
            <a:endParaRPr lang="ru-RU" b="1" kern="1200" dirty="0">
              <a:solidFill>
                <a:srgbClr val="002060"/>
              </a:solidFill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788569-7787-2849-8A26-90992F718210}"/>
              </a:ext>
            </a:extLst>
          </p:cNvPr>
          <p:cNvSpPr txBox="1"/>
          <p:nvPr/>
        </p:nvSpPr>
        <p:spPr>
          <a:xfrm>
            <a:off x="12820670" y="5837033"/>
            <a:ext cx="9623761" cy="463374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hangingPunct="1">
              <a:lnSpc>
                <a:spcPct val="120000"/>
              </a:lnSpc>
              <a:spcAft>
                <a:spcPts val="1200"/>
              </a:spcAft>
              <a:defRPr kern="1200">
                <a:solidFill>
                  <a:srgbClr val="00206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Основной </a:t>
            </a:r>
            <a:r>
              <a:rPr lang="ru-RU" dirty="0" smtClean="0"/>
              <a:t>функционал: </a:t>
            </a:r>
            <a:r>
              <a:rPr lang="ru-RU" dirty="0"/>
              <a:t>база знаний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 </a:t>
            </a:r>
            <a:r>
              <a:rPr lang="ru-RU" dirty="0"/>
              <a:t>создание </a:t>
            </a:r>
            <a:r>
              <a:rPr lang="ru-RU" dirty="0" smtClean="0"/>
              <a:t>и </a:t>
            </a:r>
            <a:r>
              <a:rPr lang="ru-RU" dirty="0"/>
              <a:t>редактирования процессов и </a:t>
            </a:r>
            <a:r>
              <a:rPr lang="ru-RU" dirty="0" err="1"/>
              <a:t>технокарт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 управление </a:t>
            </a:r>
            <a:r>
              <a:rPr lang="ru-RU" dirty="0"/>
              <a:t>качеством исполнения </a:t>
            </a:r>
            <a:r>
              <a:rPr lang="ru-RU" dirty="0" smtClean="0"/>
              <a:t>полномочий</a:t>
            </a:r>
          </a:p>
          <a:p>
            <a:pPr marL="627063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itchFamily="2" charset="0"/>
              </a:rPr>
              <a:t>Полноценная </a:t>
            </a:r>
            <a:r>
              <a:rPr lang="ru-RU" dirty="0">
                <a:latin typeface="Montserrat" pitchFamily="2" charset="0"/>
              </a:rPr>
              <a:t>ИС – часть ЕЦП «Работа в </a:t>
            </a:r>
            <a:r>
              <a:rPr lang="ru-RU" dirty="0" smtClean="0">
                <a:latin typeface="Montserrat" pitchFamily="2" charset="0"/>
              </a:rPr>
              <a:t>России</a:t>
            </a:r>
          </a:p>
          <a:p>
            <a:pPr marL="627063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itchFamily="2" charset="0"/>
              </a:rPr>
              <a:t>Все основные модули и сервисные компоненты, </a:t>
            </a:r>
            <a:br>
              <a:rPr lang="ru-RU" dirty="0" smtClean="0">
                <a:latin typeface="Montserrat" pitchFamily="2" charset="0"/>
              </a:rPr>
            </a:br>
            <a:r>
              <a:rPr lang="ru-RU" dirty="0" smtClean="0">
                <a:latin typeface="Montserrat" pitchFamily="2" charset="0"/>
              </a:rPr>
              <a:t>включая взаимодействие с прочими информационными системами (</a:t>
            </a:r>
            <a:r>
              <a:rPr lang="ru-RU" i="1" dirty="0" smtClean="0">
                <a:latin typeface="Montserrat" pitchFamily="2" charset="0"/>
              </a:rPr>
              <a:t>слайд 12</a:t>
            </a:r>
            <a:r>
              <a:rPr lang="ru-RU" dirty="0" smtClean="0">
                <a:latin typeface="Montserrat" pitchFamily="2" charset="0"/>
              </a:rPr>
              <a:t>)</a:t>
            </a:r>
          </a:p>
          <a:p>
            <a:pPr marL="627063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Montserrat" pitchFamily="2" charset="0"/>
              </a:rPr>
              <a:t>Дашборды</a:t>
            </a:r>
            <a:r>
              <a:rPr lang="ru-RU" dirty="0" smtClean="0">
                <a:latin typeface="Montserrat" pitchFamily="2" charset="0"/>
              </a:rPr>
              <a:t> для разных ролей</a:t>
            </a:r>
          </a:p>
          <a:p>
            <a:pPr marL="627063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itchFamily="2" charset="0"/>
              </a:rPr>
              <a:t>Детальная ролевая модель </a:t>
            </a:r>
          </a:p>
          <a:p>
            <a:pPr marL="627063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itchFamily="2" charset="0"/>
              </a:rPr>
              <a:t>Доступ из единой точки (ЕЦП)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 smtClean="0">
              <a:latin typeface="Montserrat" pitchFamily="2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>
              <a:latin typeface="Montserrat" pitchFamily="2" charset="0"/>
            </a:endParaRPr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8385C0A-6B51-1046-819C-7F4A37EF2D64}"/>
              </a:ext>
            </a:extLst>
          </p:cNvPr>
          <p:cNvSpPr/>
          <p:nvPr/>
        </p:nvSpPr>
        <p:spPr>
          <a:xfrm>
            <a:off x="12382316" y="2407033"/>
            <a:ext cx="309600" cy="304800"/>
          </a:xfrm>
          <a:prstGeom prst="ellipse">
            <a:avLst/>
          </a:prstGeom>
          <a:solidFill>
            <a:srgbClr val="0949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BD9019ED5267D4980BF8A219F90F9E3" ma:contentTypeVersion="13" ma:contentTypeDescription="Создание документа." ma:contentTypeScope="" ma:versionID="fdc6aac754e85fa064d8c2c3aa42d229">
  <xsd:schema xmlns:xsd="http://www.w3.org/2001/XMLSchema" xmlns:xs="http://www.w3.org/2001/XMLSchema" xmlns:p="http://schemas.microsoft.com/office/2006/metadata/properties" xmlns:ns3="e47369f2-f13e-46b3-9396-7ccdc2198bcc" xmlns:ns4="7b9fe7ca-df37-4e38-a024-7ebed9925f64" targetNamespace="http://schemas.microsoft.com/office/2006/metadata/properties" ma:root="true" ma:fieldsID="b7a91075819da079c8c09ec0a25fb108" ns3:_="" ns4:_="">
    <xsd:import namespace="e47369f2-f13e-46b3-9396-7ccdc2198bcc"/>
    <xsd:import namespace="7b9fe7ca-df37-4e38-a024-7ebed9925f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369f2-f13e-46b3-9396-7ccdc2198b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e7ca-df37-4e38-a024-7ebed9925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D4E0DB-4BCB-4603-8846-F50A700604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0A917-B83C-4FAA-9EFD-2B43FADF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7369f2-f13e-46b3-9396-7ccdc2198bcc"/>
    <ds:schemaRef ds:uri="7b9fe7ca-df37-4e38-a024-7ebed9925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8A3765-55E8-4F74-8537-3F68758F26D9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e47369f2-f13e-46b3-9396-7ccdc2198bcc"/>
    <ds:schemaRef ds:uri="http://schemas.openxmlformats.org/package/2006/metadata/core-properties"/>
    <ds:schemaRef ds:uri="7b9fe7ca-df37-4e38-a024-7ebed9925f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11370</TotalTime>
  <Words>501</Words>
  <Application>Microsoft Office PowerPoint</Application>
  <PresentationFormat>Произвольный</PresentationFormat>
  <Paragraphs>151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Symbol</vt:lpstr>
      <vt:lpstr>Calibri Light</vt:lpstr>
      <vt:lpstr>Montserrat SemiBold</vt:lpstr>
      <vt:lpstr>Wingdings</vt:lpstr>
      <vt:lpstr>DejaVu Sans</vt:lpstr>
      <vt:lpstr>Calibri</vt:lpstr>
      <vt:lpstr>Helvetica Neue</vt:lpstr>
      <vt:lpstr>Montserrat</vt:lpstr>
      <vt:lpstr>Montserrat Medium</vt:lpstr>
      <vt:lpstr>Times New Roman</vt:lpstr>
      <vt:lpstr>Arial</vt:lpstr>
      <vt:lpstr>Office Theme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Шестоперов Олег</cp:lastModifiedBy>
  <cp:revision>531</cp:revision>
  <cp:lastPrinted>2021-03-15T19:26:15Z</cp:lastPrinted>
  <dcterms:modified xsi:type="dcterms:W3CDTF">2022-09-27T23:05:30Z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0x0101000BD9019ED5267D4980BF8A219F90F9E3</vt:lpwstr>
  </property>
</Properties>
</file>