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1" r:id="rId2"/>
    <p:sldMasterId id="2147483687" r:id="rId3"/>
  </p:sldMasterIdLst>
  <p:notesMasterIdLst>
    <p:notesMasterId r:id="rId10"/>
  </p:notesMasterIdLst>
  <p:sldIdLst>
    <p:sldId id="256" r:id="rId4"/>
    <p:sldId id="257" r:id="rId5"/>
    <p:sldId id="258" r:id="rId6"/>
    <p:sldId id="259" r:id="rId7"/>
    <p:sldId id="260" r:id="rId8"/>
    <p:sldId id="261" r:id="rId9"/>
  </p:sldIdLst>
  <p:sldSz cx="12192000" cy="6858000"/>
  <p:notesSz cx="6797675" cy="9926638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Montserrat" pitchFamily="2" charset="0"/>
      <p:regular r:id="rId15"/>
      <p:bold r:id="rId16"/>
      <p:italic r:id="rId17"/>
      <p:boldItalic r:id="rId18"/>
    </p:embeddedFont>
    <p:embeddedFont>
      <p:font typeface="Montserrat Medium" panose="020F0502020204030204" pitchFamily="34" charset="0"/>
      <p:regular r:id="rId19"/>
      <p:italic r:id="rId20"/>
    </p:embeddedFont>
    <p:embeddedFont>
      <p:font typeface="Montserrat SemiBold" pitchFamily="2" charset="0"/>
      <p:regular r:id="rId21"/>
      <p:bold r:id="rId22"/>
      <p:italic r:id="rId23"/>
      <p:boldItalic r:id="rId24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481D"/>
    <a:srgbClr val="CCECFF"/>
    <a:srgbClr val="0033A0"/>
    <a:srgbClr val="D76B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3"/>
  </p:normalViewPr>
  <p:slideViewPr>
    <p:cSldViewPr snapToGrid="0">
      <p:cViewPr varScale="1">
        <p:scale>
          <a:sx n="105" d="100"/>
          <a:sy n="105" d="100"/>
        </p:scale>
        <p:origin x="848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11.fntdata"/><Relationship Id="rId7" Type="http://schemas.openxmlformats.org/officeDocument/2006/relationships/slide" Target="slides/slide4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5" Type="http://schemas.openxmlformats.org/officeDocument/2006/relationships/slide" Target="slides/slide2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theme" Target="theme/them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ru-RU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1.7044566067239999E-2"/>
          <c:y val="0.26059365404298901"/>
          <c:w val="0.96512900703674698"/>
          <c:h val="0.722620266120778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Улучшилось</c:v>
                </c:pt>
              </c:strCache>
            </c:strRef>
          </c:tx>
          <c:spPr>
            <a:solidFill>
              <a:srgbClr val="008000"/>
            </a:solidFill>
            <a:ln w="0">
              <a:noFill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88A3-43E3-AA3D-A4BCBE50F507}"/>
              </c:ext>
            </c:extLst>
          </c:dPt>
          <c:dLbls>
            <c:dLbl>
              <c:idx val="0"/>
              <c:numFmt formatCode="0%" sourceLinked="0"/>
              <c:spPr/>
              <c:txPr>
                <a:bodyPr wrap="square"/>
                <a:lstStyle/>
                <a:p>
                  <a:pPr>
                    <a:defRPr sz="1000" b="1" strike="noStrike" spc="-1">
                      <a:solidFill>
                        <a:srgbClr val="FFFFFF"/>
                      </a:solidFill>
                      <a:latin typeface="Montserrat"/>
                      <a:ea typeface="DejaVu Sans"/>
                    </a:defRPr>
                  </a:pPr>
                  <a:endParaRPr lang="ru-RU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8A3-43E3-AA3D-A4BCBE50F507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sz="1000" b="1" strike="noStrike" spc="-1">
                    <a:solidFill>
                      <a:srgbClr val="FFFFFF"/>
                    </a:solidFill>
                    <a:latin typeface="Montserrat"/>
                    <a:ea typeface="DejaVu San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1"/>
                <c:pt idx="0">
                  <c:v>0.66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8A3-43E3-AA3D-A4BCBE50F507}"/>
            </c:ext>
          </c:extLst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Отчасти улучшилось</c:v>
                </c:pt>
              </c:strCache>
            </c:strRef>
          </c:tx>
          <c:spPr>
            <a:solidFill>
              <a:srgbClr val="0033A0"/>
            </a:solidFill>
            <a:ln w="0">
              <a:noFill/>
            </a:ln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lang="en-US" sz="1000" b="1" strike="noStrike" spc="-1">
                    <a:solidFill>
                      <a:srgbClr val="FFFFFF"/>
                    </a:solidFill>
                    <a:latin typeface="Montserrat"/>
                    <a:ea typeface="DejaVu San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1"/>
                <c:pt idx="0">
                  <c:v>0.16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8A3-43E3-AA3D-A4BCBE50F507}"/>
            </c:ext>
          </c:extLst>
        </c:ser>
        <c:ser>
          <c:idx val="2"/>
          <c:order val="2"/>
          <c:tx>
            <c:strRef>
              <c:f>label 2</c:f>
              <c:strCache>
                <c:ptCount val="1"/>
                <c:pt idx="0">
                  <c:v>Не улучшилось</c:v>
                </c:pt>
              </c:strCache>
            </c:strRef>
          </c:tx>
          <c:spPr>
            <a:solidFill>
              <a:srgbClr val="C00000"/>
            </a:solidFill>
            <a:ln w="0">
              <a:noFill/>
            </a:ln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lang="en-US" sz="1000" b="1" strike="noStrike" spc="-1">
                    <a:solidFill>
                      <a:srgbClr val="FFFFFF"/>
                    </a:solidFill>
                    <a:latin typeface="Montserrat"/>
                    <a:ea typeface="DejaVu San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2</c:f>
              <c:numCache>
                <c:formatCode>General</c:formatCode>
                <c:ptCount val="1"/>
                <c:pt idx="0">
                  <c:v>0.18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8A3-43E3-AA3D-A4BCBE50F5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02914200"/>
        <c:axId val="301235320"/>
      </c:barChart>
      <c:catAx>
        <c:axId val="30291420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01235320"/>
        <c:crosses val="autoZero"/>
        <c:auto val="1"/>
        <c:lblAlgn val="ctr"/>
        <c:lblOffset val="100"/>
        <c:noMultiLvlLbl val="0"/>
      </c:catAx>
      <c:valAx>
        <c:axId val="30123532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02914200"/>
        <c:crosses val="autoZero"/>
        <c:crossBetween val="between"/>
      </c:valAx>
      <c:spPr>
        <a:noFill/>
        <a:ln w="0">
          <a:noFill/>
        </a:ln>
      </c:spPr>
    </c:plotArea>
    <c:legend>
      <c:legendPos val="t"/>
      <c:layout>
        <c:manualLayout>
          <c:xMode val="edge"/>
          <c:yMode val="edge"/>
          <c:x val="0"/>
          <c:y val="0"/>
          <c:w val="1"/>
          <c:h val="0.38722881702824402"/>
        </c:manualLayout>
      </c:layout>
      <c:overlay val="0"/>
      <c:spPr>
        <a:noFill/>
        <a:ln w="0">
          <a:noFill/>
        </a:ln>
      </c:spPr>
      <c:txPr>
        <a:bodyPr/>
        <a:lstStyle/>
        <a:p>
          <a:pPr>
            <a:defRPr sz="800" b="0" strike="noStrike" spc="-1">
              <a:solidFill>
                <a:srgbClr val="000000"/>
              </a:solidFill>
              <a:latin typeface="Montserrat"/>
              <a:ea typeface="DejaVu Sans"/>
            </a:defRPr>
          </a:pPr>
          <a:endParaRPr lang="ru-RU"/>
        </a:p>
      </c:txPr>
    </c:legend>
    <c:plotVisOnly val="1"/>
    <c:dispBlanksAs val="gap"/>
    <c:showDLblsOverMax val="1"/>
  </c:chart>
  <c:spPr>
    <a:noFill/>
    <a:ln w="9360">
      <a:noFill/>
    </a:ln>
  </c:spPr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ru-RU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3.4558248631743602E-2"/>
          <c:y val="0.21432958034800401"/>
          <c:w val="0.96512900703674698"/>
          <c:h val="0.722620266120778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Высокая</c:v>
                </c:pt>
              </c:strCache>
            </c:strRef>
          </c:tx>
          <c:spPr>
            <a:solidFill>
              <a:srgbClr val="008000"/>
            </a:solidFill>
            <a:ln w="0">
              <a:noFill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9E14-4118-9BDB-E46DD95B53EA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sz="1000" b="1" strike="noStrike" spc="-1">
                        <a:solidFill>
                          <a:srgbClr val="FFFFFF"/>
                        </a:solidFill>
                        <a:latin typeface="Montserrat"/>
                        <a:ea typeface="DejaVu Sans"/>
                      </a:rPr>
                      <a:t>51%</a:t>
                    </a:r>
                  </a:p>
                </c:rich>
              </c:tx>
              <c:spPr/>
              <c:dLblPos val="inEnd"/>
              <c:showLegendKey val="0"/>
              <c:showVal val="0"/>
              <c:showCatName val="0"/>
              <c:showSerName val="0"/>
              <c:showPercent val="0"/>
              <c:showBubbleSize val="1"/>
              <c:separator>; 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9E14-4118-9BDB-E46DD95B53EA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lang="en-US" sz="1000" b="1" strike="noStrike" spc="-1">
                    <a:solidFill>
                      <a:srgbClr val="FFFFFF"/>
                    </a:solidFill>
                    <a:latin typeface="Montserrat"/>
                    <a:ea typeface="DejaVu San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1"/>
                <c:pt idx="0">
                  <c:v>0.51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E14-4118-9BDB-E46DD95B53EA}"/>
            </c:ext>
          </c:extLst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Средняя</c:v>
                </c:pt>
              </c:strCache>
            </c:strRef>
          </c:tx>
          <c:spPr>
            <a:solidFill>
              <a:srgbClr val="0033A0"/>
            </a:solidFill>
            <a:ln w="0">
              <a:noFill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9E14-4118-9BDB-E46DD95B53EA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sz="1000" b="1" strike="noStrike" spc="-1">
                        <a:solidFill>
                          <a:srgbClr val="FFFFFF"/>
                        </a:solidFill>
                        <a:latin typeface="Montserrat"/>
                        <a:ea typeface="DejaVu Sans"/>
                      </a:rPr>
                      <a:t>26%</a:t>
                    </a:r>
                  </a:p>
                </c:rich>
              </c:tx>
              <c:spPr/>
              <c:dLblPos val="inEnd"/>
              <c:showLegendKey val="0"/>
              <c:showVal val="0"/>
              <c:showCatName val="0"/>
              <c:showSerName val="0"/>
              <c:showPercent val="0"/>
              <c:showBubbleSize val="1"/>
              <c:separator>; 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9E14-4118-9BDB-E46DD95B53EA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lang="en-US" sz="1000" b="1" strike="noStrike" spc="-1">
                    <a:solidFill>
                      <a:srgbClr val="FFFFFF"/>
                    </a:solidFill>
                    <a:latin typeface="Montserrat"/>
                    <a:ea typeface="DejaVu San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1"/>
                <c:pt idx="0">
                  <c:v>0.26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E14-4118-9BDB-E46DD95B53EA}"/>
            </c:ext>
          </c:extLst>
        </c:ser>
        <c:ser>
          <c:idx val="2"/>
          <c:order val="2"/>
          <c:tx>
            <c:strRef>
              <c:f>label 2</c:f>
              <c:strCache>
                <c:ptCount val="1"/>
                <c:pt idx="0">
                  <c:v>Низкая</c:v>
                </c:pt>
              </c:strCache>
            </c:strRef>
          </c:tx>
          <c:spPr>
            <a:solidFill>
              <a:srgbClr val="C00000"/>
            </a:solidFill>
            <a:ln w="0">
              <a:noFill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9E14-4118-9BDB-E46DD95B53EA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sz="1000" b="1" strike="noStrike" spc="-1">
                        <a:solidFill>
                          <a:srgbClr val="FFFFFF"/>
                        </a:solidFill>
                        <a:latin typeface="Montserrat"/>
                        <a:ea typeface="DejaVu Sans"/>
                      </a:rPr>
                      <a:t>23%</a:t>
                    </a:r>
                  </a:p>
                </c:rich>
              </c:tx>
              <c:spPr/>
              <c:dLblPos val="inEnd"/>
              <c:showLegendKey val="0"/>
              <c:showVal val="0"/>
              <c:showCatName val="0"/>
              <c:showSerName val="0"/>
              <c:showPercent val="0"/>
              <c:showBubbleSize val="1"/>
              <c:separator>; 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9E14-4118-9BDB-E46DD95B53EA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lang="en-US" sz="1000" b="1" strike="noStrike" spc="-1">
                    <a:solidFill>
                      <a:srgbClr val="FFFFFF"/>
                    </a:solidFill>
                    <a:latin typeface="Montserrat"/>
                    <a:ea typeface="DejaVu San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2</c:f>
              <c:numCache>
                <c:formatCode>General</c:formatCode>
                <c:ptCount val="1"/>
                <c:pt idx="0">
                  <c:v>0.23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E14-4118-9BDB-E46DD95B53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4"/>
        <c:overlap val="-1"/>
        <c:axId val="260915568"/>
        <c:axId val="301603360"/>
      </c:barChart>
      <c:catAx>
        <c:axId val="26091556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01603360"/>
        <c:crosses val="autoZero"/>
        <c:auto val="1"/>
        <c:lblAlgn val="ctr"/>
        <c:lblOffset val="100"/>
        <c:noMultiLvlLbl val="0"/>
      </c:catAx>
      <c:valAx>
        <c:axId val="30160336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60915568"/>
        <c:crosses val="autoZero"/>
        <c:crossBetween val="between"/>
      </c:valAx>
      <c:spPr>
        <a:noFill/>
        <a:ln w="0">
          <a:noFill/>
        </a:ln>
      </c:spPr>
    </c:plotArea>
    <c:legend>
      <c:legendPos val="b"/>
      <c:layout>
        <c:manualLayout>
          <c:xMode val="edge"/>
          <c:yMode val="edge"/>
          <c:x val="0.118962013443802"/>
          <c:y val="7.5711070186208302E-3"/>
          <c:w val="0.87804878048780499"/>
          <c:h val="0.32828489562013902"/>
        </c:manualLayout>
      </c:layout>
      <c:overlay val="0"/>
      <c:spPr>
        <a:noFill/>
        <a:ln w="0">
          <a:noFill/>
        </a:ln>
      </c:spPr>
      <c:txPr>
        <a:bodyPr/>
        <a:lstStyle/>
        <a:p>
          <a:pPr>
            <a:defRPr sz="800" b="0" strike="noStrike" spc="-1">
              <a:solidFill>
                <a:srgbClr val="000000"/>
              </a:solidFill>
              <a:latin typeface="Montserrat"/>
              <a:ea typeface="DejaVu Sans"/>
            </a:defRPr>
          </a:pPr>
          <a:endParaRPr lang="ru-RU"/>
        </a:p>
      </c:txPr>
    </c:legend>
    <c:plotVisOnly val="1"/>
    <c:dispBlanksAs val="gap"/>
    <c:showDLblsOverMax val="1"/>
  </c:chart>
  <c:spPr>
    <a:noFill/>
    <a:ln w="9360">
      <a:noFill/>
    </a:ln>
  </c:spPr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ru-RU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1.7044566067239999E-2"/>
          <c:y val="0.26059365404298901"/>
          <c:w val="0.96512900703674698"/>
          <c:h val="0.722620266120778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Высокая</c:v>
                </c:pt>
              </c:strCache>
            </c:strRef>
          </c:tx>
          <c:spPr>
            <a:solidFill>
              <a:srgbClr val="008000"/>
            </a:solidFill>
            <a:ln w="0">
              <a:noFill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E241-42C8-AC6B-B1C854A9CCE0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sz="1000" b="1" strike="noStrike" spc="-1">
                        <a:solidFill>
                          <a:srgbClr val="FFFFFF"/>
                        </a:solidFill>
                        <a:latin typeface="Montserrat"/>
                        <a:ea typeface="DejaVu Sans"/>
                      </a:rPr>
                      <a:t>57%</a:t>
                    </a:r>
                  </a:p>
                </c:rich>
              </c:tx>
              <c:spPr/>
              <c:dLblPos val="inEnd"/>
              <c:showLegendKey val="0"/>
              <c:showVal val="0"/>
              <c:showCatName val="0"/>
              <c:showSerName val="0"/>
              <c:showPercent val="0"/>
              <c:showBubbleSize val="1"/>
              <c:separator>; 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E241-42C8-AC6B-B1C854A9CCE0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lang="en-US" sz="1000" b="1" strike="noStrike" spc="-1">
                    <a:solidFill>
                      <a:srgbClr val="FFFFFF"/>
                    </a:solidFill>
                    <a:latin typeface="Montserrat"/>
                    <a:ea typeface="DejaVu San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1"/>
                <c:pt idx="0">
                  <c:v>0.56999999999999995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241-42C8-AC6B-B1C854A9CCE0}"/>
            </c:ext>
          </c:extLst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Средняя</c:v>
                </c:pt>
              </c:strCache>
            </c:strRef>
          </c:tx>
          <c:spPr>
            <a:solidFill>
              <a:srgbClr val="0033A0"/>
            </a:solidFill>
            <a:ln w="0">
              <a:noFill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E241-42C8-AC6B-B1C854A9CCE0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sz="1000" b="1" strike="noStrike" spc="-1">
                        <a:solidFill>
                          <a:srgbClr val="FFFFFF"/>
                        </a:solidFill>
                        <a:latin typeface="Montserrat"/>
                        <a:ea typeface="DejaVu Sans"/>
                      </a:rPr>
                      <a:t>20%</a:t>
                    </a:r>
                  </a:p>
                </c:rich>
              </c:tx>
              <c:spPr/>
              <c:dLblPos val="inEnd"/>
              <c:showLegendKey val="0"/>
              <c:showVal val="0"/>
              <c:showCatName val="0"/>
              <c:showSerName val="0"/>
              <c:showPercent val="0"/>
              <c:showBubbleSize val="1"/>
              <c:separator>; 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E241-42C8-AC6B-B1C854A9CCE0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lang="en-US" sz="1000" b="1" strike="noStrike" spc="-1">
                    <a:solidFill>
                      <a:srgbClr val="FFFFFF"/>
                    </a:solidFill>
                    <a:latin typeface="Montserrat"/>
                    <a:ea typeface="DejaVu San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1"/>
                <c:pt idx="0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241-42C8-AC6B-B1C854A9CCE0}"/>
            </c:ext>
          </c:extLst>
        </c:ser>
        <c:ser>
          <c:idx val="2"/>
          <c:order val="2"/>
          <c:tx>
            <c:strRef>
              <c:f>label 2</c:f>
              <c:strCache>
                <c:ptCount val="1"/>
                <c:pt idx="0">
                  <c:v>Низкая</c:v>
                </c:pt>
              </c:strCache>
            </c:strRef>
          </c:tx>
          <c:spPr>
            <a:solidFill>
              <a:srgbClr val="C00000"/>
            </a:solidFill>
            <a:ln w="0">
              <a:noFill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E241-42C8-AC6B-B1C854A9CCE0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sz="1000" b="1" strike="noStrike" spc="-1">
                        <a:solidFill>
                          <a:srgbClr val="FFFFFF"/>
                        </a:solidFill>
                        <a:latin typeface="Montserrat"/>
                        <a:ea typeface="DejaVu Sans"/>
                      </a:rPr>
                      <a:t>23%</a:t>
                    </a:r>
                  </a:p>
                </c:rich>
              </c:tx>
              <c:spPr/>
              <c:dLblPos val="inEnd"/>
              <c:showLegendKey val="0"/>
              <c:showVal val="0"/>
              <c:showCatName val="0"/>
              <c:showSerName val="0"/>
              <c:showPercent val="0"/>
              <c:showBubbleSize val="1"/>
              <c:separator>; 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E241-42C8-AC6B-B1C854A9CCE0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lang="en-US" sz="1000" b="1" strike="noStrike" spc="-1">
                    <a:solidFill>
                      <a:srgbClr val="FFFFFF"/>
                    </a:solidFill>
                    <a:latin typeface="Montserrat"/>
                    <a:ea typeface="DejaVu San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2</c:f>
              <c:numCache>
                <c:formatCode>General</c:formatCode>
                <c:ptCount val="1"/>
                <c:pt idx="0">
                  <c:v>0.23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241-42C8-AC6B-B1C854A9CC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01701312"/>
        <c:axId val="11802504"/>
      </c:barChart>
      <c:catAx>
        <c:axId val="30170131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1802504"/>
        <c:crosses val="autoZero"/>
        <c:auto val="1"/>
        <c:lblAlgn val="ctr"/>
        <c:lblOffset val="100"/>
        <c:noMultiLvlLbl val="0"/>
      </c:catAx>
      <c:valAx>
        <c:axId val="1180250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01701312"/>
        <c:crosses val="autoZero"/>
        <c:crossBetween val="between"/>
      </c:valAx>
      <c:spPr>
        <a:noFill/>
        <a:ln w="0">
          <a:noFill/>
        </a:ln>
      </c:spPr>
    </c:plotArea>
    <c:legend>
      <c:legendPos val="t"/>
      <c:layout>
        <c:manualLayout>
          <c:xMode val="edge"/>
          <c:yMode val="edge"/>
          <c:x val="0.200250117242457"/>
          <c:y val="1.1868221812973199E-2"/>
          <c:w val="0.72560975609756095"/>
          <c:h val="0.32828489562013902"/>
        </c:manualLayout>
      </c:layout>
      <c:overlay val="0"/>
      <c:spPr>
        <a:noFill/>
        <a:ln w="0">
          <a:noFill/>
        </a:ln>
      </c:spPr>
      <c:txPr>
        <a:bodyPr/>
        <a:lstStyle/>
        <a:p>
          <a:pPr>
            <a:defRPr sz="800" b="0" strike="noStrike" spc="-1">
              <a:solidFill>
                <a:srgbClr val="000000"/>
              </a:solidFill>
              <a:latin typeface="Montserrat"/>
              <a:ea typeface="DejaVu Sans"/>
            </a:defRPr>
          </a:pPr>
          <a:endParaRPr lang="ru-RU"/>
        </a:p>
      </c:txPr>
    </c:legend>
    <c:plotVisOnly val="1"/>
    <c:dispBlanksAs val="gap"/>
    <c:showDLblsOverMax val="1"/>
  </c:chart>
  <c:spPr>
    <a:noFill/>
    <a:ln w="9360">
      <a:noFill/>
    </a:ln>
  </c:spPr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ru-RU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1.7044566067239999E-2"/>
          <c:y val="0.46278924327704801"/>
          <c:w val="0.96512900703674698"/>
          <c:h val="0.520325203252033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Улучшилось</c:v>
                </c:pt>
              </c:strCache>
            </c:strRef>
          </c:tx>
          <c:spPr>
            <a:solidFill>
              <a:srgbClr val="008000"/>
            </a:solidFill>
            <a:ln w="0">
              <a:noFill/>
            </a:ln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lang="en-US" sz="1000" b="1" strike="noStrike" spc="-1">
                    <a:solidFill>
                      <a:srgbClr val="FFFFFF"/>
                    </a:solidFill>
                    <a:latin typeface="Montserrat"/>
                    <a:ea typeface="DejaVu San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1"/>
                <c:pt idx="0">
                  <c:v>0.56000000000000005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298-4B13-AC3B-CBB204AD902C}"/>
            </c:ext>
          </c:extLst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Отчасти улучшилось</c:v>
                </c:pt>
              </c:strCache>
            </c:strRef>
          </c:tx>
          <c:spPr>
            <a:solidFill>
              <a:srgbClr val="0033A0"/>
            </a:solidFill>
            <a:ln w="0">
              <a:noFill/>
            </a:ln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lang="en-US" sz="1000" b="1" strike="noStrike" spc="-1">
                    <a:solidFill>
                      <a:srgbClr val="FFFFFF"/>
                    </a:solidFill>
                    <a:latin typeface="Montserrat"/>
                    <a:ea typeface="DejaVu San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1"/>
                <c:pt idx="0">
                  <c:v>0.28000000000000003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298-4B13-AC3B-CBB204AD902C}"/>
            </c:ext>
          </c:extLst>
        </c:ser>
        <c:ser>
          <c:idx val="2"/>
          <c:order val="2"/>
          <c:tx>
            <c:strRef>
              <c:f>label 2</c:f>
              <c:strCache>
                <c:ptCount val="1"/>
                <c:pt idx="0">
                  <c:v>Не улучшилось</c:v>
                </c:pt>
              </c:strCache>
            </c:strRef>
          </c:tx>
          <c:spPr>
            <a:solidFill>
              <a:srgbClr val="C00000"/>
            </a:solidFill>
            <a:ln w="0">
              <a:noFill/>
            </a:ln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lang="en-US" sz="1000" b="1" strike="noStrike" spc="-1">
                    <a:solidFill>
                      <a:srgbClr val="FFFFFF"/>
                    </a:solidFill>
                    <a:latin typeface="Montserrat"/>
                    <a:ea typeface="DejaVu San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2</c:f>
              <c:numCache>
                <c:formatCode>General</c:formatCode>
                <c:ptCount val="1"/>
                <c:pt idx="0">
                  <c:v>0.16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298-4B13-AC3B-CBB204AD90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527712"/>
        <c:axId val="301489304"/>
      </c:barChart>
      <c:catAx>
        <c:axId val="1152771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01489304"/>
        <c:crosses val="autoZero"/>
        <c:auto val="1"/>
        <c:lblAlgn val="ctr"/>
        <c:lblOffset val="100"/>
        <c:noMultiLvlLbl val="0"/>
      </c:catAx>
      <c:valAx>
        <c:axId val="30148930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1527712"/>
        <c:crosses val="autoZero"/>
        <c:crossBetween val="between"/>
      </c:valAx>
      <c:spPr>
        <a:noFill/>
        <a:ln w="0">
          <a:noFill/>
        </a:ln>
      </c:spPr>
    </c:plotArea>
    <c:legend>
      <c:legendPos val="t"/>
      <c:layout>
        <c:manualLayout>
          <c:xMode val="edge"/>
          <c:yMode val="edge"/>
          <c:x val="0"/>
          <c:y val="0"/>
          <c:w val="1"/>
          <c:h val="0.34210268767420099"/>
        </c:manualLayout>
      </c:layout>
      <c:overlay val="0"/>
      <c:spPr>
        <a:noFill/>
        <a:ln w="0">
          <a:noFill/>
        </a:ln>
      </c:spPr>
      <c:txPr>
        <a:bodyPr/>
        <a:lstStyle/>
        <a:p>
          <a:pPr>
            <a:defRPr sz="800" b="0" strike="noStrike" spc="-1">
              <a:solidFill>
                <a:srgbClr val="000000"/>
              </a:solidFill>
              <a:latin typeface="Montserrat Light"/>
              <a:ea typeface="DejaVu Sans"/>
            </a:defRPr>
          </a:pPr>
          <a:endParaRPr lang="ru-RU"/>
        </a:p>
      </c:txPr>
    </c:legend>
    <c:plotVisOnly val="1"/>
    <c:dispBlanksAs val="gap"/>
    <c:showDLblsOverMax val="1"/>
  </c:chart>
  <c:spPr>
    <a:noFill/>
    <a:ln w="9360">
      <a:noFill/>
    </a:ln>
  </c:spPr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ru-RU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1.17279124315872E-2"/>
          <c:y val="0.21064483111565999"/>
          <c:w val="0.96512900703674698"/>
          <c:h val="0.722620266120778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Высокая</c:v>
                </c:pt>
              </c:strCache>
            </c:strRef>
          </c:tx>
          <c:spPr>
            <a:solidFill>
              <a:srgbClr val="008000"/>
            </a:solidFill>
            <a:ln w="0">
              <a:noFill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12A7-48FA-8ECB-ECA2C5507942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sz="1000" b="1" strike="noStrike" spc="-1">
                        <a:solidFill>
                          <a:srgbClr val="FFFFFF"/>
                        </a:solidFill>
                        <a:latin typeface="Montserrat"/>
                        <a:ea typeface="DejaVu Sans"/>
                      </a:rPr>
                      <a:t>55%</a:t>
                    </a:r>
                  </a:p>
                </c:rich>
              </c:tx>
              <c:spPr/>
              <c:dLblPos val="inEnd"/>
              <c:showLegendKey val="0"/>
              <c:showVal val="0"/>
              <c:showCatName val="0"/>
              <c:showSerName val="0"/>
              <c:showPercent val="0"/>
              <c:showBubbleSize val="1"/>
              <c:separator>; 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12A7-48FA-8ECB-ECA2C5507942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lang="en-US" sz="1000" b="1" strike="noStrike" spc="-1">
                    <a:solidFill>
                      <a:srgbClr val="FFFFFF"/>
                    </a:solidFill>
                    <a:latin typeface="Montserrat"/>
                    <a:ea typeface="DejaVu San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1"/>
                <c:pt idx="0">
                  <c:v>0.55000000000000004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2A7-48FA-8ECB-ECA2C5507942}"/>
            </c:ext>
          </c:extLst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Средняя</c:v>
                </c:pt>
              </c:strCache>
            </c:strRef>
          </c:tx>
          <c:spPr>
            <a:solidFill>
              <a:srgbClr val="0033A0"/>
            </a:solidFill>
            <a:ln w="0">
              <a:noFill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12A7-48FA-8ECB-ECA2C5507942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sz="1000" b="1" strike="noStrike" spc="-1">
                        <a:solidFill>
                          <a:srgbClr val="FFFFFF"/>
                        </a:solidFill>
                        <a:latin typeface="Montserrat"/>
                        <a:ea typeface="DejaVu Sans"/>
                      </a:rPr>
                      <a:t>19%</a:t>
                    </a:r>
                  </a:p>
                </c:rich>
              </c:tx>
              <c:spPr/>
              <c:dLblPos val="inEnd"/>
              <c:showLegendKey val="0"/>
              <c:showVal val="0"/>
              <c:showCatName val="0"/>
              <c:showSerName val="0"/>
              <c:showPercent val="0"/>
              <c:showBubbleSize val="1"/>
              <c:separator>; 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12A7-48FA-8ECB-ECA2C5507942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lang="en-US" sz="1000" b="1" strike="noStrike" spc="-1">
                    <a:solidFill>
                      <a:srgbClr val="FFFFFF"/>
                    </a:solidFill>
                    <a:latin typeface="Montserrat"/>
                    <a:ea typeface="DejaVu San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1"/>
                <c:pt idx="0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2A7-48FA-8ECB-ECA2C5507942}"/>
            </c:ext>
          </c:extLst>
        </c:ser>
        <c:ser>
          <c:idx val="2"/>
          <c:order val="2"/>
          <c:tx>
            <c:strRef>
              <c:f>label 2</c:f>
              <c:strCache>
                <c:ptCount val="1"/>
                <c:pt idx="0">
                  <c:v>Низкая</c:v>
                </c:pt>
              </c:strCache>
            </c:strRef>
          </c:tx>
          <c:spPr>
            <a:solidFill>
              <a:srgbClr val="C00000"/>
            </a:solidFill>
            <a:ln w="0">
              <a:noFill/>
            </a:ln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lang="en-US" sz="1000" b="1" strike="noStrike" spc="-1">
                    <a:solidFill>
                      <a:srgbClr val="FFFFFF"/>
                    </a:solidFill>
                    <a:latin typeface="Montserrat"/>
                    <a:ea typeface="DejaVu San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2</c:f>
              <c:numCache>
                <c:formatCode>General</c:formatCode>
                <c:ptCount val="1"/>
                <c:pt idx="0">
                  <c:v>0.26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2A7-48FA-8ECB-ECA2C55079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01494008"/>
        <c:axId val="301495576"/>
      </c:barChart>
      <c:catAx>
        <c:axId val="30149400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01495576"/>
        <c:crosses val="autoZero"/>
        <c:auto val="1"/>
        <c:lblAlgn val="ctr"/>
        <c:lblOffset val="100"/>
        <c:noMultiLvlLbl val="0"/>
      </c:catAx>
      <c:valAx>
        <c:axId val="30149557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01494008"/>
        <c:crosses val="autoZero"/>
        <c:crossBetween val="between"/>
      </c:valAx>
      <c:spPr>
        <a:noFill/>
        <a:ln w="0">
          <a:noFill/>
        </a:ln>
      </c:spPr>
    </c:plotArea>
    <c:legend>
      <c:legendPos val="t"/>
      <c:layout>
        <c:manualLayout>
          <c:xMode val="edge"/>
          <c:yMode val="edge"/>
          <c:x val="3.2984211349069897E-2"/>
          <c:y val="4.7063638223859196E-3"/>
          <c:w val="0.90462789243277097"/>
          <c:h val="0.32828489562013902"/>
        </c:manualLayout>
      </c:layout>
      <c:overlay val="0"/>
      <c:spPr>
        <a:noFill/>
        <a:ln w="0">
          <a:noFill/>
        </a:ln>
      </c:spPr>
      <c:txPr>
        <a:bodyPr/>
        <a:lstStyle/>
        <a:p>
          <a:pPr>
            <a:defRPr sz="800" b="0" strike="noStrike" spc="-1">
              <a:solidFill>
                <a:srgbClr val="000000"/>
              </a:solidFill>
              <a:latin typeface="Montserrat Light"/>
              <a:ea typeface="DejaVu Sans"/>
            </a:defRPr>
          </a:pPr>
          <a:endParaRPr lang="ru-RU"/>
        </a:p>
      </c:txPr>
    </c:legend>
    <c:plotVisOnly val="1"/>
    <c:dispBlanksAs val="gap"/>
    <c:showDLblsOverMax val="1"/>
  </c:chart>
  <c:spPr>
    <a:noFill/>
    <a:ln w="9360">
      <a:noFill/>
    </a:ln>
  </c:spPr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ru-RU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1.7044566067239999E-2"/>
          <c:y val="0.26059365404298901"/>
          <c:w val="0.96512900703674698"/>
          <c:h val="0.722620266120778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Высокая</c:v>
                </c:pt>
              </c:strCache>
            </c:strRef>
          </c:tx>
          <c:spPr>
            <a:solidFill>
              <a:srgbClr val="008000"/>
            </a:solidFill>
            <a:ln w="0">
              <a:noFill/>
            </a:ln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lang="en-US" sz="1000" b="1" strike="noStrike" spc="-1">
                    <a:solidFill>
                      <a:srgbClr val="FFFFFF"/>
                    </a:solidFill>
                    <a:latin typeface="Montserrat"/>
                    <a:ea typeface="DejaVu San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1"/>
                <c:pt idx="0">
                  <c:v>0.65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17-4375-BD31-D54419B427EE}"/>
            </c:ext>
          </c:extLst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Средняя</c:v>
                </c:pt>
              </c:strCache>
            </c:strRef>
          </c:tx>
          <c:spPr>
            <a:solidFill>
              <a:srgbClr val="0033A0"/>
            </a:solidFill>
            <a:ln w="0">
              <a:noFill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8617-4375-BD31-D54419B427EE}"/>
              </c:ext>
            </c:extLst>
          </c:dPt>
          <c:dLbls>
            <c:dLbl>
              <c:idx val="0"/>
              <c:layout>
                <c:manualLayout>
                  <c:x val="-5.0550893936964203E-17"/>
                  <c:y val="0.115640938050452"/>
                </c:manualLayout>
              </c:layout>
              <c:tx>
                <c:rich>
                  <a:bodyPr/>
                  <a:lstStyle/>
                  <a:p>
                    <a:r>
                      <a:rPr lang="en-US" sz="1000" b="1" strike="noStrike" spc="-1">
                        <a:solidFill>
                          <a:srgbClr val="FFFFFF"/>
                        </a:solidFill>
                        <a:latin typeface="Montserrat"/>
                        <a:ea typeface="DejaVu Sans"/>
                      </a:rPr>
                      <a:t>13%</a:t>
                    </a:r>
                  </a:p>
                </c:rich>
              </c:tx>
              <c:spPr/>
              <c:dLblPos val="outEnd"/>
              <c:showLegendKey val="0"/>
              <c:showVal val="0"/>
              <c:showCatName val="0"/>
              <c:showSerName val="0"/>
              <c:showPercent val="0"/>
              <c:showBubbleSize val="1"/>
              <c:separator>; 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8617-4375-BD31-D54419B427EE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lang="en-US" sz="1000" b="1" strike="noStrike" spc="-1">
                    <a:solidFill>
                      <a:srgbClr val="FFFFFF"/>
                    </a:solidFill>
                    <a:latin typeface="Montserrat"/>
                    <a:ea typeface="DejaVu San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1"/>
                <c:pt idx="0">
                  <c:v>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617-4375-BD31-D54419B427EE}"/>
            </c:ext>
          </c:extLst>
        </c:ser>
        <c:ser>
          <c:idx val="2"/>
          <c:order val="2"/>
          <c:tx>
            <c:strRef>
              <c:f>label 2</c:f>
              <c:strCache>
                <c:ptCount val="1"/>
                <c:pt idx="0">
                  <c:v>Низкая</c:v>
                </c:pt>
              </c:strCache>
            </c:strRef>
          </c:tx>
          <c:spPr>
            <a:solidFill>
              <a:srgbClr val="C00000"/>
            </a:solidFill>
            <a:ln w="0">
              <a:noFill/>
            </a:ln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lang="en-US" sz="1000" b="1" strike="noStrike" spc="-1">
                    <a:solidFill>
                      <a:srgbClr val="FFFFFF"/>
                    </a:solidFill>
                    <a:latin typeface="Montserrat"/>
                    <a:ea typeface="DejaVu San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2</c:f>
              <c:numCache>
                <c:formatCode>General</c:formatCode>
                <c:ptCount val="1"/>
                <c:pt idx="0">
                  <c:v>0.22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617-4375-BD31-D54419B427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01489696"/>
        <c:axId val="301493616"/>
      </c:barChart>
      <c:catAx>
        <c:axId val="30148969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01493616"/>
        <c:crosses val="autoZero"/>
        <c:auto val="1"/>
        <c:lblAlgn val="ctr"/>
        <c:lblOffset val="100"/>
        <c:noMultiLvlLbl val="0"/>
      </c:catAx>
      <c:valAx>
        <c:axId val="30149361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01489696"/>
        <c:crosses val="autoZero"/>
        <c:crossBetween val="between"/>
      </c:valAx>
      <c:spPr>
        <a:noFill/>
        <a:ln w="0">
          <a:noFill/>
        </a:ln>
      </c:spPr>
    </c:plotArea>
    <c:legend>
      <c:legendPos val="t"/>
      <c:layout>
        <c:manualLayout>
          <c:xMode val="edge"/>
          <c:yMode val="edge"/>
          <c:x val="3.2984211349069897E-2"/>
          <c:y val="4.7063638223859196E-3"/>
          <c:w val="0.92464040025015604"/>
          <c:h val="0.32828489562013902"/>
        </c:manualLayout>
      </c:layout>
      <c:overlay val="0"/>
      <c:spPr>
        <a:noFill/>
        <a:ln w="0">
          <a:noFill/>
        </a:ln>
      </c:spPr>
      <c:txPr>
        <a:bodyPr/>
        <a:lstStyle/>
        <a:p>
          <a:pPr>
            <a:defRPr sz="800" b="0" strike="noStrike" spc="-1">
              <a:solidFill>
                <a:srgbClr val="000000"/>
              </a:solidFill>
              <a:latin typeface="Montserrat Light"/>
              <a:ea typeface="DejaVu Sans"/>
            </a:defRPr>
          </a:pPr>
          <a:endParaRPr lang="ru-RU"/>
        </a:p>
      </c:txPr>
    </c:legend>
    <c:plotVisOnly val="1"/>
    <c:dispBlanksAs val="gap"/>
    <c:showDLblsOverMax val="1"/>
  </c:chart>
  <c:spPr>
    <a:noFill/>
    <a:ln w="9360">
      <a:noFill/>
    </a:ln>
  </c:spPr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ru-RU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8.1355932203389797E-4"/>
          <c:y val="0"/>
          <c:w val="0.99877966101694904"/>
          <c:h val="0.9997557401074740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Ряд 1</c:v>
                </c:pt>
              </c:strCache>
            </c:strRef>
          </c:tx>
          <c:spPr>
            <a:gradFill>
              <a:gsLst>
                <a:gs pos="0">
                  <a:srgbClr val="0033A0"/>
                </a:gs>
                <a:gs pos="100000">
                  <a:srgbClr val="002060"/>
                </a:gs>
              </a:gsLst>
              <a:lin ang="0"/>
            </a:gradFill>
            <a:ln w="0">
              <a:noFill/>
            </a:ln>
          </c:spPr>
          <c:invertIfNegative val="0"/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3F5E-4D24-893A-889697553B75}"/>
              </c:ext>
            </c:extLst>
          </c:dPt>
          <c:dLbls>
            <c:dLbl>
              <c:idx val="5"/>
              <c:numFmt formatCode="0%" sourceLinked="0"/>
              <c:spPr/>
              <c:txPr>
                <a:bodyPr wrap="square"/>
                <a:lstStyle/>
                <a:p>
                  <a:pPr>
                    <a:defRPr sz="1200" b="1" strike="noStrike" spc="-1">
                      <a:solidFill>
                        <a:srgbClr val="FFFFFF"/>
                      </a:solidFill>
                      <a:latin typeface="Montserrat"/>
                      <a:ea typeface="DejaVu Sans"/>
                    </a:defRPr>
                  </a:pPr>
                  <a:endParaRPr lang="ru-RU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F5E-4D24-893A-889697553B75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sz="1200" b="1" strike="noStrike" spc="-1">
                    <a:solidFill>
                      <a:srgbClr val="FFFFFF"/>
                    </a:solidFill>
                    <a:latin typeface="Montserrat"/>
                    <a:ea typeface="DejaVu San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1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11"/>
                <c:pt idx="0">
                  <c:v>0.86</c:v>
                </c:pt>
                <c:pt idx="1">
                  <c:v>0.84875</c:v>
                </c:pt>
                <c:pt idx="2">
                  <c:v>0.84125000000000005</c:v>
                </c:pt>
                <c:pt idx="3">
                  <c:v>0.82874999999999999</c:v>
                </c:pt>
                <c:pt idx="4">
                  <c:v>0.79</c:v>
                </c:pt>
                <c:pt idx="5">
                  <c:v>0.77500000000000002</c:v>
                </c:pt>
                <c:pt idx="6">
                  <c:v>0.77</c:v>
                </c:pt>
                <c:pt idx="7">
                  <c:v>0.73</c:v>
                </c:pt>
                <c:pt idx="8">
                  <c:v>0.71125000000000005</c:v>
                </c:pt>
                <c:pt idx="9">
                  <c:v>0.67625000000000002</c:v>
                </c:pt>
                <c:pt idx="10">
                  <c:v>0.66125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F5E-4D24-893A-889697553B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301492440"/>
        <c:axId val="11873704"/>
      </c:barChart>
      <c:catAx>
        <c:axId val="301492440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11873704"/>
        <c:crosses val="autoZero"/>
        <c:auto val="1"/>
        <c:lblAlgn val="ctr"/>
        <c:lblOffset val="100"/>
        <c:noMultiLvlLbl val="0"/>
      </c:catAx>
      <c:valAx>
        <c:axId val="11873704"/>
        <c:scaling>
          <c:orientation val="minMax"/>
          <c:max val="1"/>
        </c:scaling>
        <c:delete val="0"/>
        <c:axPos val="t"/>
        <c:numFmt formatCode="0%" sourceLinked="0"/>
        <c:majorTickMark val="out"/>
        <c:minorTickMark val="none"/>
        <c:tickLblPos val="none"/>
        <c:spPr>
          <a:ln w="6480">
            <a:noFill/>
          </a:ln>
        </c:spPr>
        <c:txPr>
          <a:bodyPr/>
          <a:lstStyle/>
          <a:p>
            <a:pPr>
              <a:defRPr sz="1400" b="0" strike="noStrike" spc="-1">
                <a:solidFill>
                  <a:srgbClr val="595959"/>
                </a:solidFill>
                <a:latin typeface="Calibri"/>
                <a:ea typeface="DejaVu Sans"/>
              </a:defRPr>
            </a:pPr>
            <a:endParaRPr lang="ru-RU"/>
          </a:p>
        </c:txPr>
        <c:crossAx val="301492440"/>
        <c:crosses val="autoZero"/>
        <c:crossBetween val="between"/>
      </c:valAx>
      <c:spPr>
        <a:noFill/>
        <a:ln w="25560">
          <a:noFill/>
        </a:ln>
      </c:spPr>
    </c:plotArea>
    <c:plotVisOnly val="1"/>
    <c:dispBlanksAs val="gap"/>
    <c:showDLblsOverMax val="1"/>
  </c:chart>
  <c:spPr>
    <a:noFill/>
    <a:ln w="9360">
      <a:noFill/>
    </a:ln>
  </c:spPr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ru-RU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8.08407437348424E-4"/>
          <c:y val="0"/>
          <c:w val="0.92805173807598995"/>
          <c:h val="0.9997557401074740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Ряд 1</c:v>
                </c:pt>
              </c:strCache>
            </c:strRef>
          </c:tx>
          <c:spPr>
            <a:gradFill>
              <a:gsLst>
                <a:gs pos="0">
                  <a:srgbClr val="0033A0"/>
                </a:gs>
                <a:gs pos="100000">
                  <a:srgbClr val="002060"/>
                </a:gs>
              </a:gsLst>
              <a:lin ang="0"/>
            </a:gradFill>
            <a:ln w="0">
              <a:noFill/>
            </a:ln>
          </c:spPr>
          <c:invertIfNegative val="0"/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7BFC-4A60-AD62-730987B40BD5}"/>
              </c:ext>
            </c:extLst>
          </c:dPt>
          <c:dLbls>
            <c:dLbl>
              <c:idx val="5"/>
              <c:numFmt formatCode="0%" sourceLinked="0"/>
              <c:spPr/>
              <c:txPr>
                <a:bodyPr wrap="square"/>
                <a:lstStyle/>
                <a:p>
                  <a:pPr>
                    <a:defRPr sz="1200" b="1" strike="noStrike" spc="-1">
                      <a:solidFill>
                        <a:srgbClr val="FFFFFF"/>
                      </a:solidFill>
                      <a:latin typeface="Montserrat"/>
                      <a:ea typeface="DejaVu Sans"/>
                    </a:defRPr>
                  </a:pPr>
                  <a:endParaRPr lang="ru-RU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BFC-4A60-AD62-730987B40BD5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sz="1200" b="1" strike="noStrike" spc="-1">
                    <a:solidFill>
                      <a:srgbClr val="FFFFFF"/>
                    </a:solidFill>
                    <a:latin typeface="Montserrat"/>
                    <a:ea typeface="DejaVu San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1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11"/>
                <c:pt idx="0">
                  <c:v>0.94</c:v>
                </c:pt>
                <c:pt idx="1">
                  <c:v>0.93</c:v>
                </c:pt>
                <c:pt idx="2">
                  <c:v>0.92</c:v>
                </c:pt>
                <c:pt idx="3">
                  <c:v>0.89</c:v>
                </c:pt>
                <c:pt idx="4">
                  <c:v>0.88</c:v>
                </c:pt>
                <c:pt idx="5">
                  <c:v>0.82</c:v>
                </c:pt>
                <c:pt idx="6">
                  <c:v>0.81</c:v>
                </c:pt>
                <c:pt idx="7">
                  <c:v>0.79</c:v>
                </c:pt>
                <c:pt idx="8">
                  <c:v>0.79</c:v>
                </c:pt>
                <c:pt idx="9">
                  <c:v>0.74</c:v>
                </c:pt>
                <c:pt idx="10">
                  <c:v>0.63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BFC-4A60-AD62-730987B40B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357656696"/>
        <c:axId val="357655912"/>
      </c:barChart>
      <c:catAx>
        <c:axId val="357656696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357655912"/>
        <c:crosses val="autoZero"/>
        <c:auto val="1"/>
        <c:lblAlgn val="ctr"/>
        <c:lblOffset val="100"/>
        <c:noMultiLvlLbl val="0"/>
      </c:catAx>
      <c:valAx>
        <c:axId val="357655912"/>
        <c:scaling>
          <c:orientation val="minMax"/>
          <c:max val="1.1000000000000001"/>
          <c:min val="0"/>
        </c:scaling>
        <c:delete val="0"/>
        <c:axPos val="t"/>
        <c:numFmt formatCode="0%" sourceLinked="0"/>
        <c:majorTickMark val="out"/>
        <c:minorTickMark val="none"/>
        <c:tickLblPos val="none"/>
        <c:spPr>
          <a:ln w="6480">
            <a:noFill/>
          </a:ln>
        </c:spPr>
        <c:txPr>
          <a:bodyPr/>
          <a:lstStyle/>
          <a:p>
            <a:pPr>
              <a:defRPr sz="1400" b="0" strike="noStrike" spc="-1">
                <a:solidFill>
                  <a:srgbClr val="595959"/>
                </a:solidFill>
                <a:latin typeface="Calibri"/>
                <a:ea typeface="DejaVu Sans"/>
              </a:defRPr>
            </a:pPr>
            <a:endParaRPr lang="ru-RU"/>
          </a:p>
        </c:txPr>
        <c:crossAx val="357656696"/>
        <c:crosses val="autoZero"/>
        <c:crossBetween val="between"/>
      </c:valAx>
      <c:spPr>
        <a:noFill/>
        <a:ln w="25560">
          <a:noFill/>
        </a:ln>
      </c:spPr>
    </c:plotArea>
    <c:plotVisOnly val="1"/>
    <c:dispBlanksAs val="gap"/>
    <c:showDLblsOverMax val="1"/>
  </c:chart>
  <c:spPr>
    <a:noFill/>
    <a:ln w="9360">
      <a:noFill/>
    </a:ln>
  </c:spPr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Click to move the slide</a:t>
            </a:r>
          </a:p>
        </p:txBody>
      </p:sp>
      <p:sp>
        <p:nvSpPr>
          <p:cNvPr id="157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r>
              <a:rPr lang="ru-RU" sz="2000" b="0" strike="noStrike" spc="-1">
                <a:latin typeface="Arial"/>
              </a:rPr>
              <a:t>Click to edit the notes format</a:t>
            </a:r>
          </a:p>
        </p:txBody>
      </p:sp>
      <p:sp>
        <p:nvSpPr>
          <p:cNvPr id="158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r>
              <a:rPr lang="ru-RU" sz="1400" b="0" strike="noStrike" spc="-1">
                <a:latin typeface="Times New Roman"/>
              </a:rPr>
              <a:t>&lt;header&gt;</a:t>
            </a:r>
          </a:p>
        </p:txBody>
      </p:sp>
      <p:sp>
        <p:nvSpPr>
          <p:cNvPr id="159" name="PlaceHolder 4"/>
          <p:cNvSpPr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algn="r">
              <a:buNone/>
              <a:defRPr lang="ru-RU" sz="1400" b="0" strike="noStrike" spc="-1">
                <a:latin typeface="Times New Roman"/>
              </a:defRPr>
            </a:lvl1pPr>
          </a:lstStyle>
          <a:p>
            <a:pPr algn="r">
              <a:buNone/>
            </a:pPr>
            <a:r>
              <a:rPr lang="ru-RU" sz="1400" b="0" strike="noStrike" spc="-1">
                <a:latin typeface="Times New Roman"/>
              </a:rPr>
              <a:t>&lt;date/time&gt;</a:t>
            </a:r>
          </a:p>
        </p:txBody>
      </p:sp>
      <p:sp>
        <p:nvSpPr>
          <p:cNvPr id="160" name="PlaceHolder 5"/>
          <p:cNvSpPr>
            <a:spLocks noGrp="1"/>
          </p:cNvSpPr>
          <p:nvPr>
            <p:ph type="ft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>
              <a:defRPr lang="ru-RU" sz="1400" b="0" strike="noStrike" spc="-1">
                <a:latin typeface="Times New Roman"/>
              </a:defRPr>
            </a:lvl1pPr>
          </a:lstStyle>
          <a:p>
            <a:r>
              <a:rPr lang="ru-RU" sz="1400" b="0" strike="noStrike" spc="-1">
                <a:latin typeface="Times New Roman"/>
              </a:rPr>
              <a:t>&lt;footer&gt;</a:t>
            </a:r>
          </a:p>
        </p:txBody>
      </p:sp>
      <p:sp>
        <p:nvSpPr>
          <p:cNvPr id="161" name="PlaceHolder 6"/>
          <p:cNvSpPr>
            <a:spLocks noGrp="1"/>
          </p:cNvSpPr>
          <p:nvPr>
            <p:ph type="sldNum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buNone/>
              <a:defRPr lang="ru-RU" sz="1400" b="0" strike="noStrike" spc="-1">
                <a:latin typeface="Times New Roman"/>
              </a:defRPr>
            </a:lvl1pPr>
          </a:lstStyle>
          <a:p>
            <a:pPr algn="r">
              <a:buNone/>
            </a:pPr>
            <a:fld id="{A6FB1CCE-C23A-448B-BCA0-5EFFAE7C3F5B}" type="slidenum">
              <a:rPr lang="ru-RU" sz="1400" b="0" strike="noStrike" spc="-1">
                <a:latin typeface="Times New Roman"/>
              </a:rPr>
              <a:t>‹#›</a:t>
            </a:fld>
            <a:endParaRPr lang="ru-RU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961968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573088" y="1336675"/>
            <a:ext cx="6413500" cy="3608388"/>
          </a:xfrm>
          <a:prstGeom prst="rect">
            <a:avLst/>
          </a:prstGeom>
          <a:ln w="0">
            <a:noFill/>
          </a:ln>
        </p:spPr>
      </p:sp>
      <p:sp>
        <p:nvSpPr>
          <p:cNvPr id="333" name="PlaceHolder 2"/>
          <p:cNvSpPr>
            <a:spLocks noGrp="1"/>
          </p:cNvSpPr>
          <p:nvPr>
            <p:ph type="body"/>
          </p:nvPr>
        </p:nvSpPr>
        <p:spPr>
          <a:xfrm>
            <a:off x="755640" y="5145120"/>
            <a:ext cx="6047640" cy="4209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ru-RU" sz="2000" b="0" strike="noStrike" spc="-1" dirty="0">
              <a:latin typeface="Arial"/>
            </a:endParaRPr>
          </a:p>
        </p:txBody>
      </p:sp>
      <p:sp>
        <p:nvSpPr>
          <p:cNvPr id="334" name="PlaceHolder 3"/>
          <p:cNvSpPr>
            <a:spLocks noGrp="1"/>
          </p:cNvSpPr>
          <p:nvPr>
            <p:ph type="sldNum" idx="4"/>
          </p:nvPr>
        </p:nvSpPr>
        <p:spPr>
          <a:xfrm>
            <a:off x="4281480" y="10155240"/>
            <a:ext cx="3276000" cy="535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lnSpc>
                <a:spcPct val="100000"/>
              </a:lnSpc>
              <a:buNone/>
              <a:defRPr lang="ru-RU" sz="1200" b="0" strike="noStrike" spc="-1">
                <a:solidFill>
                  <a:srgbClr val="000000"/>
                </a:solidFill>
                <a:latin typeface="Times New Roman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93D40A2C-8AED-4830-B21B-DCDB21318338}" type="slidenum">
              <a:rPr lang="ru-RU" sz="1200" b="0" strike="noStrike" spc="-1">
                <a:solidFill>
                  <a:srgbClr val="000000"/>
                </a:solidFill>
                <a:latin typeface="Times New Roman"/>
                <a:ea typeface="+mn-ea"/>
              </a:rPr>
              <a:t>1</a:t>
            </a:fld>
            <a:endParaRPr lang="ru-RU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429493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20688" y="1241425"/>
            <a:ext cx="5954712" cy="3349625"/>
          </a:xfrm>
          <a:prstGeom prst="rect">
            <a:avLst/>
          </a:prstGeom>
          <a:ln w="0">
            <a:noFill/>
          </a:ln>
        </p:spPr>
      </p:sp>
      <p:sp>
        <p:nvSpPr>
          <p:cNvPr id="336" name="PlaceHolder 2"/>
          <p:cNvSpPr>
            <a:spLocks noGrp="1"/>
          </p:cNvSpPr>
          <p:nvPr>
            <p:ph type="body"/>
          </p:nvPr>
        </p:nvSpPr>
        <p:spPr>
          <a:xfrm>
            <a:off x="679680" y="4777200"/>
            <a:ext cx="5437080" cy="3907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337" name="PlaceHolder 3"/>
          <p:cNvSpPr>
            <a:spLocks noGrp="1"/>
          </p:cNvSpPr>
          <p:nvPr>
            <p:ph type="sldNum" idx="5"/>
          </p:nvPr>
        </p:nvSpPr>
        <p:spPr>
          <a:xfrm>
            <a:off x="3850560" y="9428760"/>
            <a:ext cx="2944440" cy="496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lnSpc>
                <a:spcPct val="100000"/>
              </a:lnSpc>
              <a:buNone/>
              <a:defRPr lang="ru-RU" sz="1200" b="0" strike="noStrike" spc="-1">
                <a:solidFill>
                  <a:srgbClr val="000000"/>
                </a:solidFill>
                <a:latin typeface="Times New Roman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57EA78F6-E409-4E46-8BAD-132F3F789046}" type="slidenum">
              <a:rPr lang="ru-RU" sz="1200" b="0" strike="noStrike" spc="-1">
                <a:solidFill>
                  <a:srgbClr val="000000"/>
                </a:solidFill>
                <a:latin typeface="Times New Roman"/>
                <a:ea typeface="+mn-ea"/>
              </a:rPr>
              <a:t>2</a:t>
            </a:fld>
            <a:endParaRPr lang="ru-RU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979142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20688" y="1241425"/>
            <a:ext cx="5954712" cy="3349625"/>
          </a:xfrm>
          <a:prstGeom prst="rect">
            <a:avLst/>
          </a:prstGeom>
          <a:ln w="0">
            <a:noFill/>
          </a:ln>
        </p:spPr>
      </p:sp>
      <p:sp>
        <p:nvSpPr>
          <p:cNvPr id="339" name="PlaceHolder 2"/>
          <p:cNvSpPr>
            <a:spLocks noGrp="1"/>
          </p:cNvSpPr>
          <p:nvPr>
            <p:ph type="body"/>
          </p:nvPr>
        </p:nvSpPr>
        <p:spPr>
          <a:xfrm>
            <a:off x="679680" y="4777200"/>
            <a:ext cx="5437080" cy="3907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340" name="PlaceHolder 3"/>
          <p:cNvSpPr>
            <a:spLocks noGrp="1"/>
          </p:cNvSpPr>
          <p:nvPr>
            <p:ph type="sldNum" idx="6"/>
          </p:nvPr>
        </p:nvSpPr>
        <p:spPr>
          <a:xfrm>
            <a:off x="3850560" y="9428760"/>
            <a:ext cx="2944440" cy="496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lnSpc>
                <a:spcPct val="100000"/>
              </a:lnSpc>
              <a:buNone/>
              <a:defRPr lang="ru-RU" sz="1200" b="0" strike="noStrike" spc="-1">
                <a:solidFill>
                  <a:srgbClr val="000000"/>
                </a:solidFill>
                <a:latin typeface="Times New Roman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CF76EEE4-1205-442B-87AF-DAF02A55C35D}" type="slidenum">
              <a:rPr lang="ru-RU" sz="1200" b="0" strike="noStrike" spc="-1">
                <a:solidFill>
                  <a:srgbClr val="000000"/>
                </a:solidFill>
                <a:latin typeface="Times New Roman"/>
                <a:ea typeface="+mn-ea"/>
              </a:rPr>
              <a:t>3</a:t>
            </a:fld>
            <a:endParaRPr lang="ru-RU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71257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2816225"/>
            <a:ext cx="13523913" cy="7607300"/>
          </a:xfrm>
          <a:prstGeom prst="rect">
            <a:avLst/>
          </a:prstGeom>
          <a:ln w="0">
            <a:noFill/>
          </a:ln>
        </p:spPr>
      </p:sp>
      <p:sp>
        <p:nvSpPr>
          <p:cNvPr id="342" name="PlaceHolder 2"/>
          <p:cNvSpPr>
            <a:spLocks noGrp="1"/>
          </p:cNvSpPr>
          <p:nvPr>
            <p:ph type="body"/>
          </p:nvPr>
        </p:nvSpPr>
        <p:spPr>
          <a:xfrm>
            <a:off x="992520" y="6908760"/>
            <a:ext cx="7940880" cy="5652360"/>
          </a:xfrm>
          <a:prstGeom prst="rect">
            <a:avLst/>
          </a:prstGeom>
          <a:noFill/>
          <a:ln w="0">
            <a:noFill/>
          </a:ln>
        </p:spPr>
        <p:txBody>
          <a:bodyPr lIns="132840" tIns="66240" rIns="132840" bIns="66240" anchor="t"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343" name="PlaceHolder 3"/>
          <p:cNvSpPr>
            <a:spLocks noGrp="1"/>
          </p:cNvSpPr>
          <p:nvPr>
            <p:ph type="sldNum" idx="7"/>
          </p:nvPr>
        </p:nvSpPr>
        <p:spPr>
          <a:xfrm>
            <a:off x="5622840" y="13635360"/>
            <a:ext cx="4301280" cy="720000"/>
          </a:xfrm>
          <a:prstGeom prst="rect">
            <a:avLst/>
          </a:prstGeom>
          <a:noFill/>
          <a:ln w="0">
            <a:noFill/>
          </a:ln>
        </p:spPr>
        <p:txBody>
          <a:bodyPr lIns="132840" tIns="66240" rIns="132840" bIns="66240" anchor="b">
            <a:noAutofit/>
          </a:bodyPr>
          <a:lstStyle>
            <a:lvl1pPr algn="r">
              <a:lnSpc>
                <a:spcPct val="100000"/>
              </a:lnSpc>
              <a:buNone/>
              <a:defRPr lang="ru-RU" sz="17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6F2EEA71-AF45-4203-B45D-D6F3976B8847}" type="slidenum">
              <a:rPr lang="ru-RU" sz="1700" b="0" strike="noStrike" spc="-1">
                <a:solidFill>
                  <a:srgbClr val="000000"/>
                </a:solidFill>
                <a:latin typeface="Calibri"/>
              </a:rPr>
              <a:t>5</a:t>
            </a:fld>
            <a:endParaRPr lang="ru-RU" sz="17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890583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20688" y="1241425"/>
            <a:ext cx="5954712" cy="3349625"/>
          </a:xfrm>
          <a:prstGeom prst="rect">
            <a:avLst/>
          </a:prstGeom>
          <a:ln w="0">
            <a:noFill/>
          </a:ln>
        </p:spPr>
      </p:sp>
      <p:sp>
        <p:nvSpPr>
          <p:cNvPr id="336" name="PlaceHolder 2"/>
          <p:cNvSpPr>
            <a:spLocks noGrp="1"/>
          </p:cNvSpPr>
          <p:nvPr>
            <p:ph type="body"/>
          </p:nvPr>
        </p:nvSpPr>
        <p:spPr>
          <a:xfrm>
            <a:off x="679680" y="4777200"/>
            <a:ext cx="5437080" cy="3907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ru-RU" sz="2000" b="0" strike="noStrike" spc="-1" dirty="0">
              <a:latin typeface="Arial"/>
            </a:endParaRPr>
          </a:p>
        </p:txBody>
      </p:sp>
      <p:sp>
        <p:nvSpPr>
          <p:cNvPr id="337" name="PlaceHolder 3"/>
          <p:cNvSpPr>
            <a:spLocks noGrp="1"/>
          </p:cNvSpPr>
          <p:nvPr>
            <p:ph type="sldNum" idx="5"/>
          </p:nvPr>
        </p:nvSpPr>
        <p:spPr>
          <a:xfrm>
            <a:off x="3850560" y="9428760"/>
            <a:ext cx="2944440" cy="496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lnSpc>
                <a:spcPct val="100000"/>
              </a:lnSpc>
              <a:buNone/>
              <a:defRPr lang="ru-RU" sz="1200" b="0" strike="noStrike" spc="-1">
                <a:solidFill>
                  <a:srgbClr val="000000"/>
                </a:solidFill>
                <a:latin typeface="Times New Roman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57EA78F6-E409-4E46-8BAD-132F3F789046}" type="slidenum">
              <a:rPr lang="ru-RU" sz="1200" b="0" strike="noStrike" spc="-1">
                <a:solidFill>
                  <a:srgbClr val="000000"/>
                </a:solidFill>
                <a:latin typeface="Times New Roman"/>
                <a:ea typeface="+mn-ea"/>
              </a:rPr>
              <a:t>6</a:t>
            </a:fld>
            <a:endParaRPr lang="ru-RU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615901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0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6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3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8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1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2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3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4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5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3"/>
          <p:cNvSpPr/>
          <p:nvPr/>
        </p:nvSpPr>
        <p:spPr>
          <a:xfrm>
            <a:off x="9113760" y="6356520"/>
            <a:ext cx="274212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r">
              <a:lnSpc>
                <a:spcPct val="100000"/>
              </a:lnSpc>
              <a:buNone/>
            </a:pPr>
            <a:fld id="{26A1F6A1-5570-4EF7-BA2E-8D5CB2E45FA6}" type="slidenum">
              <a:rPr lang="ru-RU" sz="1200" b="0" strike="noStrike" spc="-1">
                <a:solidFill>
                  <a:srgbClr val="FE6641"/>
                </a:solidFill>
                <a:latin typeface="Montserrat"/>
                <a:ea typeface="DejaVu Sans"/>
              </a:rPr>
              <a:t>‹#›</a:t>
            </a:fld>
            <a:endParaRPr lang="ru-RU" sz="1200" b="0" strike="noStrike" spc="-1">
              <a:latin typeface="Arial"/>
            </a:endParaRPr>
          </a:p>
        </p:txBody>
      </p:sp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ru-RU" sz="44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Номер слайда 3"/>
          <p:cNvSpPr/>
          <p:nvPr/>
        </p:nvSpPr>
        <p:spPr>
          <a:xfrm>
            <a:off x="9113760" y="6356520"/>
            <a:ext cx="274212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r">
              <a:lnSpc>
                <a:spcPct val="100000"/>
              </a:lnSpc>
              <a:buNone/>
            </a:pPr>
            <a:fld id="{A242525A-E3E0-45A2-A617-86E815C14C62}" type="slidenum">
              <a:rPr lang="ru-RU" sz="1200" b="0" strike="noStrike" spc="-1">
                <a:solidFill>
                  <a:srgbClr val="FE6641"/>
                </a:solidFill>
                <a:latin typeface="Montserrat"/>
                <a:ea typeface="DejaVu Sans"/>
              </a:rPr>
              <a:t>‹#›</a:t>
            </a:fld>
            <a:endParaRPr lang="ru-RU" sz="1200" b="0" strike="noStrike" spc="-1">
              <a:latin typeface="Arial"/>
            </a:endParaRPr>
          </a:p>
        </p:txBody>
      </p:sp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Номер слайда 3"/>
          <p:cNvSpPr/>
          <p:nvPr/>
        </p:nvSpPr>
        <p:spPr>
          <a:xfrm>
            <a:off x="911376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r">
              <a:lnSpc>
                <a:spcPct val="100000"/>
              </a:lnSpc>
              <a:buNone/>
            </a:pPr>
            <a:fld id="{387BAB99-840A-4100-A88E-C88FC2C1E001}" type="slidenum">
              <a:rPr lang="ru-RU" sz="1200" b="0" strike="noStrike" spc="-1">
                <a:solidFill>
                  <a:srgbClr val="FE6641"/>
                </a:solidFill>
                <a:latin typeface="Montserrat"/>
              </a:rPr>
              <a:t>‹#›</a:t>
            </a:fld>
            <a:endParaRPr lang="ru-RU" sz="1200" b="0" strike="noStrike" spc="-1">
              <a:latin typeface="Arial"/>
            </a:endParaRPr>
          </a:p>
        </p:txBody>
      </p:sp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11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.xml"/><Relationship Id="rId3" Type="http://schemas.openxmlformats.org/officeDocument/2006/relationships/image" Target="../media/image11.png"/><Relationship Id="rId7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10" Type="http://schemas.openxmlformats.org/officeDocument/2006/relationships/chart" Target="../charts/chart6.xml"/><Relationship Id="rId4" Type="http://schemas.openxmlformats.org/officeDocument/2006/relationships/image" Target="../media/image12.png"/><Relationship Id="rId9" Type="http://schemas.openxmlformats.org/officeDocument/2006/relationships/chart" Target="../charts/char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Рисунок 10"/>
          <p:cNvPicPr/>
          <p:nvPr/>
        </p:nvPicPr>
        <p:blipFill>
          <a:blip r:embed="rId3"/>
          <a:stretch/>
        </p:blipFill>
        <p:spPr>
          <a:xfrm>
            <a:off x="-3394530" y="3511"/>
            <a:ext cx="9855360" cy="6854489"/>
          </a:xfrm>
          <a:prstGeom prst="rect">
            <a:avLst/>
          </a:prstGeom>
          <a:ln w="0">
            <a:noFill/>
          </a:ln>
        </p:spPr>
      </p:pic>
      <p:pic>
        <p:nvPicPr>
          <p:cNvPr id="168" name="минтруд лого"/>
          <p:cNvPicPr/>
          <p:nvPr/>
        </p:nvPicPr>
        <p:blipFill>
          <a:blip r:embed="rId4"/>
          <a:stretch/>
        </p:blipFill>
        <p:spPr>
          <a:xfrm>
            <a:off x="6299640" y="1285200"/>
            <a:ext cx="1057680" cy="436680"/>
          </a:xfrm>
          <a:prstGeom prst="rect">
            <a:avLst/>
          </a:prstGeom>
          <a:ln w="0">
            <a:noFill/>
          </a:ln>
        </p:spPr>
      </p:pic>
      <p:pic>
        <p:nvPicPr>
          <p:cNvPr id="170" name="Рукописный ввод 30"/>
          <p:cNvPicPr/>
          <p:nvPr/>
        </p:nvPicPr>
        <p:blipFill>
          <a:blip r:embed="rId5"/>
          <a:stretch/>
        </p:blipFill>
        <p:spPr>
          <a:xfrm>
            <a:off x="3699720" y="1660680"/>
            <a:ext cx="14760" cy="14760"/>
          </a:xfrm>
          <a:prstGeom prst="rect">
            <a:avLst/>
          </a:prstGeom>
          <a:ln w="0">
            <a:noFill/>
          </a:ln>
        </p:spPr>
      </p:pic>
      <p:pic>
        <p:nvPicPr>
          <p:cNvPr id="171" name="Picture 8" descr="A picture containing building, indoor, bathroom, white&#10;&#10;Description automatically generated"/>
          <p:cNvPicPr/>
          <p:nvPr/>
        </p:nvPicPr>
        <p:blipFill>
          <a:blip r:embed="rId6"/>
          <a:srcRect r="120"/>
          <a:stretch/>
        </p:blipFill>
        <p:spPr>
          <a:xfrm>
            <a:off x="2613460" y="360"/>
            <a:ext cx="9589320" cy="6857640"/>
          </a:xfrm>
          <a:prstGeom prst="rect">
            <a:avLst/>
          </a:prstGeom>
          <a:ln w="0">
            <a:noFill/>
          </a:ln>
        </p:spPr>
      </p:pic>
      <p:sp>
        <p:nvSpPr>
          <p:cNvPr id="172" name="TextBox 1"/>
          <p:cNvSpPr/>
          <p:nvPr/>
        </p:nvSpPr>
        <p:spPr>
          <a:xfrm>
            <a:off x="5911560" y="1684800"/>
            <a:ext cx="6681240" cy="217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1430" b="0" strike="noStrike" spc="-1" dirty="0">
                <a:solidFill>
                  <a:srgbClr val="0033A0"/>
                </a:solidFill>
                <a:latin typeface="Montserrat"/>
                <a:ea typeface="DejaVu Sans"/>
              </a:rPr>
              <a:t>Всероссийская неделя охраны труда</a:t>
            </a:r>
            <a:endParaRPr lang="ru-RU" sz="1430" b="0" strike="noStrike" spc="-1" dirty="0">
              <a:latin typeface="Arial"/>
            </a:endParaRPr>
          </a:p>
        </p:txBody>
      </p:sp>
      <p:sp>
        <p:nvSpPr>
          <p:cNvPr id="173" name="TextBox 22"/>
          <p:cNvSpPr/>
          <p:nvPr/>
        </p:nvSpPr>
        <p:spPr>
          <a:xfrm>
            <a:off x="5911560" y="2302600"/>
            <a:ext cx="6760800" cy="178825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32040" rIns="64440" bIns="3204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2800" b="1" strike="noStrike" spc="-1" dirty="0">
                <a:solidFill>
                  <a:srgbClr val="0033A0"/>
                </a:solidFill>
                <a:latin typeface="Montserrat Medium"/>
                <a:ea typeface="DejaVu Sans"/>
              </a:rPr>
              <a:t>Итоги реализации </a:t>
            </a:r>
            <a:br>
              <a:rPr lang="ru-RU" sz="2800" b="1" strike="noStrike" spc="-1" dirty="0">
                <a:solidFill>
                  <a:srgbClr val="0033A0"/>
                </a:solidFill>
                <a:latin typeface="Montserrat Medium"/>
                <a:ea typeface="DejaVu Sans"/>
              </a:rPr>
            </a:br>
            <a:r>
              <a:rPr lang="ru-RU" sz="2800" b="1" strike="noStrike" spc="-1" dirty="0">
                <a:solidFill>
                  <a:srgbClr val="0033A0"/>
                </a:solidFill>
                <a:latin typeface="Montserrat Medium"/>
                <a:ea typeface="DejaVu Sans"/>
              </a:rPr>
              <a:t>приказа</a:t>
            </a:r>
            <a:r>
              <a:rPr lang="ru-RU" sz="2800" b="1" spc="-1" dirty="0">
                <a:solidFill>
                  <a:srgbClr val="0033A0"/>
                </a:solidFill>
                <a:latin typeface="Montserrat Medium"/>
                <a:ea typeface="DejaVu Sans"/>
              </a:rPr>
              <a:t> </a:t>
            </a:r>
            <a:r>
              <a:rPr lang="ru-RU" sz="2800" b="1" strike="noStrike" spc="-1" dirty="0">
                <a:solidFill>
                  <a:srgbClr val="0033A0"/>
                </a:solidFill>
                <a:latin typeface="Montserrat Medium"/>
                <a:ea typeface="DejaVu Sans"/>
              </a:rPr>
              <a:t>№302 </a:t>
            </a:r>
            <a:br>
              <a:rPr lang="ru-RU" sz="2800" b="1" strike="noStrike" spc="-1" dirty="0">
                <a:solidFill>
                  <a:srgbClr val="0033A0"/>
                </a:solidFill>
                <a:latin typeface="Montserrat Medium"/>
                <a:ea typeface="DejaVu Sans"/>
              </a:rPr>
            </a:br>
            <a:r>
              <a:rPr lang="ru-RU" sz="2800" b="1" strike="noStrike" spc="-1" dirty="0">
                <a:solidFill>
                  <a:srgbClr val="0033A0"/>
                </a:solidFill>
                <a:latin typeface="Montserrat Medium"/>
                <a:ea typeface="DejaVu Sans"/>
              </a:rPr>
              <a:t>и переход к комплексной </a:t>
            </a:r>
            <a:br>
              <a:rPr lang="ru-RU" sz="2800" b="1" strike="noStrike" spc="-1" dirty="0">
                <a:solidFill>
                  <a:srgbClr val="0033A0"/>
                </a:solidFill>
                <a:latin typeface="Montserrat Medium"/>
                <a:ea typeface="DejaVu Sans"/>
              </a:rPr>
            </a:br>
            <a:r>
              <a:rPr lang="ru-RU" sz="2800" b="1" strike="noStrike" spc="-1" dirty="0">
                <a:solidFill>
                  <a:srgbClr val="0033A0"/>
                </a:solidFill>
                <a:latin typeface="Montserrat Medium"/>
                <a:ea typeface="DejaVu Sans"/>
              </a:rPr>
              <a:t>модернизации</a:t>
            </a:r>
            <a:endParaRPr lang="ru-RU" sz="2800" b="0" strike="noStrike" spc="-1" dirty="0">
              <a:latin typeface="Arial"/>
            </a:endParaRPr>
          </a:p>
        </p:txBody>
      </p:sp>
      <p:pic>
        <p:nvPicPr>
          <p:cNvPr id="174" name="Graphic 6"/>
          <p:cNvPicPr/>
          <p:nvPr/>
        </p:nvPicPr>
        <p:blipFill>
          <a:blip r:embed="rId7"/>
          <a:stretch/>
        </p:blipFill>
        <p:spPr>
          <a:xfrm>
            <a:off x="12919680" y="532800"/>
            <a:ext cx="868680" cy="341280"/>
          </a:xfrm>
          <a:prstGeom prst="rect">
            <a:avLst/>
          </a:prstGeom>
          <a:ln w="0">
            <a:noFill/>
          </a:ln>
        </p:spPr>
      </p:pic>
      <p:pic>
        <p:nvPicPr>
          <p:cNvPr id="175" name="Рисунок 6" descr="Изображение выглядит как текст, знак&#10;&#10;Автоматически созданное описание"/>
          <p:cNvPicPr/>
          <p:nvPr/>
        </p:nvPicPr>
        <p:blipFill>
          <a:blip r:embed="rId8"/>
          <a:stretch/>
        </p:blipFill>
        <p:spPr>
          <a:xfrm>
            <a:off x="12919680" y="1112760"/>
            <a:ext cx="905400" cy="419760"/>
          </a:xfrm>
          <a:prstGeom prst="rect">
            <a:avLst/>
          </a:prstGeom>
          <a:ln w="0">
            <a:noFill/>
          </a:ln>
        </p:spPr>
      </p:pic>
      <p:sp>
        <p:nvSpPr>
          <p:cNvPr id="176" name="TextBox 1"/>
          <p:cNvSpPr/>
          <p:nvPr/>
        </p:nvSpPr>
        <p:spPr>
          <a:xfrm>
            <a:off x="5933972" y="6240240"/>
            <a:ext cx="987001" cy="13234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860" spc="-1" dirty="0">
                <a:solidFill>
                  <a:srgbClr val="CF4520"/>
                </a:solidFill>
                <a:latin typeface="Montserrat"/>
                <a:ea typeface="DejaVu Sans"/>
              </a:rPr>
              <a:t>29 сентября </a:t>
            </a:r>
            <a:r>
              <a:rPr lang="ru-RU" sz="860" b="0" strike="noStrike" spc="-1" dirty="0">
                <a:solidFill>
                  <a:srgbClr val="CF4520"/>
                </a:solidFill>
                <a:latin typeface="Montserrat"/>
                <a:ea typeface="DejaVu Sans"/>
              </a:rPr>
              <a:t>2022</a:t>
            </a:r>
            <a:endParaRPr lang="ru-RU" sz="860" b="0" strike="noStrike" spc="-1" dirty="0">
              <a:latin typeface="Arial"/>
            </a:endParaRPr>
          </a:p>
        </p:txBody>
      </p:sp>
      <p:pic>
        <p:nvPicPr>
          <p:cNvPr id="177" name="Рисунок 8"/>
          <p:cNvPicPr/>
          <p:nvPr/>
        </p:nvPicPr>
        <p:blipFill>
          <a:blip r:embed="rId9"/>
          <a:stretch/>
        </p:blipFill>
        <p:spPr>
          <a:xfrm>
            <a:off x="12919680" y="1874520"/>
            <a:ext cx="1481040" cy="296280"/>
          </a:xfrm>
          <a:prstGeom prst="rect">
            <a:avLst/>
          </a:prstGeom>
          <a:ln w="0">
            <a:noFill/>
          </a:ln>
        </p:spPr>
      </p:pic>
      <p:pic>
        <p:nvPicPr>
          <p:cNvPr id="178" name="палетка"/>
          <p:cNvPicPr/>
          <p:nvPr/>
        </p:nvPicPr>
        <p:blipFill>
          <a:blip r:embed="rId10"/>
          <a:stretch/>
        </p:blipFill>
        <p:spPr>
          <a:xfrm>
            <a:off x="12994920" y="2621160"/>
            <a:ext cx="1360800" cy="1084680"/>
          </a:xfrm>
          <a:prstGeom prst="rect">
            <a:avLst/>
          </a:prstGeom>
          <a:ln w="0">
            <a:noFill/>
          </a:ln>
        </p:spPr>
      </p:pic>
      <p:pic>
        <p:nvPicPr>
          <p:cNvPr id="179" name="Graphic 6"/>
          <p:cNvPicPr/>
          <p:nvPr/>
        </p:nvPicPr>
        <p:blipFill>
          <a:blip r:embed="rId7"/>
          <a:stretch/>
        </p:blipFill>
        <p:spPr>
          <a:xfrm>
            <a:off x="11016360" y="449280"/>
            <a:ext cx="868680" cy="341280"/>
          </a:xfrm>
          <a:prstGeom prst="rect">
            <a:avLst/>
          </a:prstGeom>
          <a:ln w="0">
            <a:noFill/>
          </a:ln>
        </p:spPr>
      </p:pic>
      <p:pic>
        <p:nvPicPr>
          <p:cNvPr id="180" name="Рисунок 6" descr="Изображение выглядит как текст, знак&#10;&#10;Автоматически созданное описание"/>
          <p:cNvPicPr/>
          <p:nvPr/>
        </p:nvPicPr>
        <p:blipFill>
          <a:blip r:embed="rId8"/>
          <a:stretch/>
        </p:blipFill>
        <p:spPr>
          <a:xfrm>
            <a:off x="9084240" y="404640"/>
            <a:ext cx="905400" cy="419760"/>
          </a:xfrm>
          <a:prstGeom prst="rect">
            <a:avLst/>
          </a:prstGeom>
          <a:ln w="0">
            <a:noFill/>
          </a:ln>
        </p:spPr>
      </p:pic>
      <p:pic>
        <p:nvPicPr>
          <p:cNvPr id="181" name="Рисунок 21"/>
          <p:cNvPicPr/>
          <p:nvPr/>
        </p:nvPicPr>
        <p:blipFill>
          <a:blip r:embed="rId9"/>
          <a:stretch/>
        </p:blipFill>
        <p:spPr>
          <a:xfrm>
            <a:off x="6576480" y="485640"/>
            <a:ext cx="1481040" cy="296280"/>
          </a:xfrm>
          <a:prstGeom prst="rect">
            <a:avLst/>
          </a:prstGeom>
          <a:ln w="0">
            <a:noFill/>
          </a:ln>
        </p:spPr>
      </p:pic>
      <p:sp>
        <p:nvSpPr>
          <p:cNvPr id="182" name="TextBox 24"/>
          <p:cNvSpPr/>
          <p:nvPr/>
        </p:nvSpPr>
        <p:spPr>
          <a:xfrm>
            <a:off x="5911560" y="4713840"/>
            <a:ext cx="4713480" cy="84544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90000" bIns="45000" anchor="t">
            <a:spAutoFit/>
          </a:bodyPr>
          <a:lstStyle/>
          <a:p>
            <a:pPr>
              <a:lnSpc>
                <a:spcPct val="100000"/>
              </a:lnSpc>
              <a:spcBef>
                <a:spcPts val="428"/>
              </a:spcBef>
              <a:spcAft>
                <a:spcPts val="428"/>
              </a:spcAft>
              <a:buNone/>
            </a:pPr>
            <a:r>
              <a:rPr lang="ru-RU" sz="1710" b="1" strike="noStrike" spc="-1" dirty="0">
                <a:solidFill>
                  <a:srgbClr val="57B6E7"/>
                </a:solidFill>
                <a:latin typeface="Montserrat Medium"/>
                <a:ea typeface="DejaVu Sans"/>
              </a:rPr>
              <a:t>Андрей Репников</a:t>
            </a:r>
            <a:endParaRPr lang="ru-RU" sz="171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ru-RU" sz="1430" b="0" strike="noStrike" spc="-1" dirty="0">
                <a:solidFill>
                  <a:srgbClr val="57B6E7"/>
                </a:solidFill>
                <a:latin typeface="Montserrat"/>
                <a:ea typeface="DejaVu Sans"/>
              </a:rPr>
              <a:t>Директор Федерального центра компетенции </a:t>
            </a:r>
          </a:p>
          <a:p>
            <a:pPr>
              <a:lnSpc>
                <a:spcPct val="100000"/>
              </a:lnSpc>
              <a:buNone/>
            </a:pPr>
            <a:r>
              <a:rPr lang="ru-RU" sz="1430" b="0" strike="noStrike" spc="-1" dirty="0">
                <a:solidFill>
                  <a:srgbClr val="57B6E7"/>
                </a:solidFill>
                <a:latin typeface="Montserrat"/>
                <a:ea typeface="DejaVu Sans"/>
              </a:rPr>
              <a:t>в сфере занятости  </a:t>
            </a:r>
            <a:endParaRPr lang="ru-RU" sz="143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Фоновый рисунок 2"/>
          <p:cNvPicPr/>
          <p:nvPr/>
        </p:nvPicPr>
        <p:blipFill>
          <a:blip r:embed="rId3"/>
          <a:stretch/>
        </p:blipFill>
        <p:spPr>
          <a:xfrm>
            <a:off x="-51840" y="0"/>
            <a:ext cx="5782320" cy="6036120"/>
          </a:xfrm>
          <a:prstGeom prst="rect">
            <a:avLst/>
          </a:prstGeom>
          <a:ln w="0">
            <a:noFill/>
          </a:ln>
        </p:spPr>
      </p:pic>
      <p:sp>
        <p:nvSpPr>
          <p:cNvPr id="184" name="TextBox 10"/>
          <p:cNvSpPr/>
          <p:nvPr/>
        </p:nvSpPr>
        <p:spPr>
          <a:xfrm>
            <a:off x="569880" y="158400"/>
            <a:ext cx="1128600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2000" b="0" strike="noStrike" spc="-1" dirty="0">
                <a:solidFill>
                  <a:srgbClr val="0033A0"/>
                </a:solidFill>
                <a:latin typeface="Montserrat Medium"/>
                <a:ea typeface="DejaVu Sans"/>
              </a:rPr>
              <a:t>Итоги модернизации центров занятости населения в 2019-2021 годах</a:t>
            </a:r>
            <a:endParaRPr lang="ru-RU" sz="2000" b="0" strike="noStrike" spc="-1" dirty="0">
              <a:latin typeface="Arial"/>
            </a:endParaRPr>
          </a:p>
        </p:txBody>
      </p:sp>
      <p:grpSp>
        <p:nvGrpSpPr>
          <p:cNvPr id="185" name="Группа 2"/>
          <p:cNvGrpSpPr/>
          <p:nvPr/>
        </p:nvGrpSpPr>
        <p:grpSpPr>
          <a:xfrm>
            <a:off x="550800" y="593640"/>
            <a:ext cx="11305080" cy="2306520"/>
            <a:chOff x="550800" y="593640"/>
            <a:chExt cx="11305080" cy="2306520"/>
          </a:xfrm>
        </p:grpSpPr>
        <p:sp>
          <p:nvSpPr>
            <p:cNvPr id="186" name="TextBox 19"/>
            <p:cNvSpPr/>
            <p:nvPr/>
          </p:nvSpPr>
          <p:spPr>
            <a:xfrm>
              <a:off x="550800" y="593640"/>
              <a:ext cx="11305080" cy="243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spAutoFit/>
            </a:bodyPr>
            <a:lstStyle/>
            <a:p>
              <a:pPr>
                <a:lnSpc>
                  <a:spcPct val="100000"/>
                </a:lnSpc>
                <a:buNone/>
                <a:tabLst>
                  <a:tab pos="0" algn="l"/>
                </a:tabLst>
              </a:pPr>
              <a:r>
                <a:rPr lang="ru-RU" sz="1600" b="0" strike="noStrike" spc="-1">
                  <a:solidFill>
                    <a:srgbClr val="CF4520"/>
                  </a:solidFill>
                  <a:latin typeface="Montserrat Medium"/>
                  <a:ea typeface="DejaVu Sans"/>
                </a:rPr>
                <a:t>Основные направления модернизации </a:t>
              </a:r>
              <a:endParaRPr lang="ru-RU" sz="1600" b="0" strike="noStrike" spc="-1">
                <a:latin typeface="Arial"/>
              </a:endParaRPr>
            </a:p>
          </p:txBody>
        </p:sp>
        <p:sp>
          <p:nvSpPr>
            <p:cNvPr id="187" name="Прямоугольник: скругленные углы 7"/>
            <p:cNvSpPr/>
            <p:nvPr/>
          </p:nvSpPr>
          <p:spPr>
            <a:xfrm>
              <a:off x="720720" y="1098720"/>
              <a:ext cx="2538720" cy="797400"/>
            </a:xfrm>
            <a:prstGeom prst="roundRect">
              <a:avLst>
                <a:gd name="adj" fmla="val 16667"/>
              </a:avLst>
            </a:prstGeom>
            <a:solidFill>
              <a:schemeClr val="lt1">
                <a:hueOff val="0"/>
                <a:satOff val="0"/>
                <a:lumOff val="0"/>
              </a:schemeClr>
            </a:solidFill>
            <a:ln w="22225">
              <a:solidFill>
                <a:srgbClr val="C8E5F4"/>
              </a:solidFill>
            </a:ln>
          </p:spPr>
          <p:style>
            <a:lnRef idx="1">
              <a:scrgbClr r="0" g="0" b="0"/>
            </a:lnRef>
            <a:fillRef idx="0">
              <a:scrgbClr r="0" g="0" b="0"/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/>
          </p:style>
          <p:txBody>
            <a:bodyPr lIns="468000" tIns="53280" rIns="180000" bIns="53280" numCol="1" spcCol="1440" anchor="ctr">
              <a:noAutofit/>
            </a:bodyPr>
            <a:lstStyle/>
            <a:p>
              <a:pPr>
                <a:lnSpc>
                  <a:spcPct val="100000"/>
                </a:lnSpc>
                <a:spcAft>
                  <a:spcPts val="420"/>
                </a:spcAft>
                <a:buNone/>
              </a:pPr>
              <a:r>
                <a:rPr lang="ru-RU" sz="1200" b="0" strike="noStrike" spc="-1">
                  <a:solidFill>
                    <a:srgbClr val="0033A0"/>
                  </a:solidFill>
                  <a:latin typeface="Montserrat"/>
                  <a:ea typeface="DejaVu Sans"/>
                </a:rPr>
                <a:t>Текущий и капитальный ремонт зданий и помещений</a:t>
              </a:r>
              <a:endParaRPr lang="ru-RU" sz="1200" b="0" strike="noStrike" spc="-1">
                <a:latin typeface="Arial"/>
              </a:endParaRPr>
            </a:p>
          </p:txBody>
        </p:sp>
        <p:sp>
          <p:nvSpPr>
            <p:cNvPr id="188" name="Прямоугольник: скругленные углы 8"/>
            <p:cNvSpPr/>
            <p:nvPr/>
          </p:nvSpPr>
          <p:spPr>
            <a:xfrm>
              <a:off x="3542040" y="1098720"/>
              <a:ext cx="2538720" cy="797040"/>
            </a:xfrm>
            <a:prstGeom prst="roundRect">
              <a:avLst>
                <a:gd name="adj" fmla="val 16667"/>
              </a:avLst>
            </a:prstGeom>
            <a:solidFill>
              <a:schemeClr val="lt1">
                <a:hueOff val="0"/>
                <a:satOff val="0"/>
                <a:lumOff val="0"/>
              </a:schemeClr>
            </a:solidFill>
            <a:ln w="22225">
              <a:solidFill>
                <a:srgbClr val="C8E5F4"/>
              </a:solidFill>
            </a:ln>
          </p:spPr>
          <p:style>
            <a:lnRef idx="1">
              <a:scrgbClr r="0" g="0" b="0"/>
            </a:lnRef>
            <a:fillRef idx="0">
              <a:scrgbClr r="0" g="0" b="0"/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/>
          </p:style>
          <p:txBody>
            <a:bodyPr lIns="468000" tIns="53280" rIns="180000" bIns="53280" numCol="1" spcCol="1440" anchor="ctr">
              <a:noAutofit/>
            </a:bodyPr>
            <a:lstStyle/>
            <a:p>
              <a:pPr>
                <a:lnSpc>
                  <a:spcPct val="100000"/>
                </a:lnSpc>
                <a:spcAft>
                  <a:spcPts val="420"/>
                </a:spcAft>
                <a:buNone/>
              </a:pPr>
              <a:r>
                <a:rPr lang="ru-RU" sz="1200" b="0" strike="noStrike" spc="-1">
                  <a:solidFill>
                    <a:srgbClr val="0033A0"/>
                  </a:solidFill>
                  <a:latin typeface="Montserrat"/>
                  <a:ea typeface="DejaVu Sans"/>
                </a:rPr>
                <a:t>Модернизация рабочих мест сотрудников</a:t>
              </a:r>
              <a:endParaRPr lang="ru-RU" sz="1200" b="0" strike="noStrike" spc="-1">
                <a:latin typeface="Arial"/>
              </a:endParaRPr>
            </a:p>
          </p:txBody>
        </p:sp>
        <p:sp>
          <p:nvSpPr>
            <p:cNvPr id="189" name="Прямоугольник: скругленные углы 9"/>
            <p:cNvSpPr/>
            <p:nvPr/>
          </p:nvSpPr>
          <p:spPr>
            <a:xfrm>
              <a:off x="6396840" y="1100160"/>
              <a:ext cx="2538720" cy="793800"/>
            </a:xfrm>
            <a:prstGeom prst="roundRect">
              <a:avLst>
                <a:gd name="adj" fmla="val 16667"/>
              </a:avLst>
            </a:prstGeom>
            <a:solidFill>
              <a:schemeClr val="lt1">
                <a:hueOff val="0"/>
                <a:satOff val="0"/>
                <a:lumOff val="0"/>
              </a:schemeClr>
            </a:solidFill>
            <a:ln w="22225">
              <a:solidFill>
                <a:srgbClr val="C8E5F4"/>
              </a:solidFill>
            </a:ln>
          </p:spPr>
          <p:style>
            <a:lnRef idx="1">
              <a:scrgbClr r="0" g="0" b="0"/>
            </a:lnRef>
            <a:fillRef idx="0">
              <a:scrgbClr r="0" g="0" b="0"/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/>
          </p:style>
          <p:txBody>
            <a:bodyPr lIns="468000" tIns="53280" rIns="180000" bIns="53280" numCol="1" spcCol="1440" anchor="ctr">
              <a:noAutofit/>
            </a:bodyPr>
            <a:lstStyle/>
            <a:p>
              <a:pPr>
                <a:lnSpc>
                  <a:spcPct val="100000"/>
                </a:lnSpc>
                <a:spcAft>
                  <a:spcPts val="386"/>
                </a:spcAft>
                <a:buNone/>
              </a:pPr>
              <a:r>
                <a:rPr lang="ru-RU" sz="1050" b="0" strike="noStrike" spc="-1">
                  <a:solidFill>
                    <a:srgbClr val="0033A0"/>
                  </a:solidFill>
                  <a:latin typeface="Montserrat"/>
                  <a:ea typeface="DejaVu Sans"/>
                </a:rPr>
                <a:t>Разработка, внедрение </a:t>
              </a:r>
              <a:br>
                <a:rPr sz="1050"/>
              </a:br>
              <a:r>
                <a:rPr lang="ru-RU" sz="1050" b="0" strike="noStrike" spc="-1">
                  <a:solidFill>
                    <a:srgbClr val="0033A0"/>
                  </a:solidFill>
                  <a:latin typeface="Montserrat"/>
                  <a:ea typeface="DejaVu Sans"/>
                </a:rPr>
                <a:t>и сопровождение автоматизированных информационных систем</a:t>
              </a:r>
              <a:endParaRPr lang="ru-RU" sz="1050" b="0" strike="noStrike" spc="-1">
                <a:latin typeface="Arial"/>
              </a:endParaRPr>
            </a:p>
          </p:txBody>
        </p:sp>
        <p:sp>
          <p:nvSpPr>
            <p:cNvPr id="190" name="Прямоугольник: скругленные углы 10"/>
            <p:cNvSpPr/>
            <p:nvPr/>
          </p:nvSpPr>
          <p:spPr>
            <a:xfrm>
              <a:off x="735120" y="2106360"/>
              <a:ext cx="2523960" cy="793800"/>
            </a:xfrm>
            <a:prstGeom prst="roundRect">
              <a:avLst>
                <a:gd name="adj" fmla="val 16667"/>
              </a:avLst>
            </a:prstGeom>
            <a:solidFill>
              <a:schemeClr val="lt1">
                <a:hueOff val="0"/>
                <a:satOff val="0"/>
                <a:lumOff val="0"/>
              </a:schemeClr>
            </a:solidFill>
            <a:ln w="22225">
              <a:solidFill>
                <a:srgbClr val="C8E5F4"/>
              </a:solidFill>
            </a:ln>
          </p:spPr>
          <p:style>
            <a:lnRef idx="1">
              <a:scrgbClr r="0" g="0" b="0"/>
            </a:lnRef>
            <a:fillRef idx="0">
              <a:scrgbClr r="0" g="0" b="0"/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/>
          </p:style>
          <p:txBody>
            <a:bodyPr lIns="468000" tIns="0" rIns="0" bIns="0" numCol="1" spcCol="1440" anchor="ctr">
              <a:noAutofit/>
            </a:bodyPr>
            <a:lstStyle/>
            <a:p>
              <a:pPr>
                <a:lnSpc>
                  <a:spcPct val="100000"/>
                </a:lnSpc>
                <a:spcAft>
                  <a:spcPts val="420"/>
                </a:spcAft>
                <a:buNone/>
              </a:pPr>
              <a:r>
                <a:rPr lang="ru-RU" sz="1200" b="0" strike="noStrike" spc="-1">
                  <a:solidFill>
                    <a:srgbClr val="0033A0"/>
                  </a:solidFill>
                  <a:latin typeface="Montserrat"/>
                  <a:ea typeface="DejaVu Sans"/>
                </a:rPr>
                <a:t>Внедрение фирменного стиля</a:t>
              </a:r>
              <a:endParaRPr lang="ru-RU" sz="1200" b="0" strike="noStrike" spc="-1">
                <a:latin typeface="Arial"/>
              </a:endParaRPr>
            </a:p>
          </p:txBody>
        </p:sp>
        <p:sp>
          <p:nvSpPr>
            <p:cNvPr id="191" name="Прямоугольник: скругленные углы 11"/>
            <p:cNvSpPr/>
            <p:nvPr/>
          </p:nvSpPr>
          <p:spPr>
            <a:xfrm>
              <a:off x="3567240" y="2106360"/>
              <a:ext cx="2553480" cy="793800"/>
            </a:xfrm>
            <a:prstGeom prst="roundRect">
              <a:avLst>
                <a:gd name="adj" fmla="val 16667"/>
              </a:avLst>
            </a:prstGeom>
            <a:solidFill>
              <a:schemeClr val="lt1">
                <a:hueOff val="0"/>
                <a:satOff val="0"/>
                <a:lumOff val="0"/>
              </a:schemeClr>
            </a:solidFill>
            <a:ln w="22225">
              <a:solidFill>
                <a:srgbClr val="C8E5F4"/>
              </a:solidFill>
            </a:ln>
          </p:spPr>
          <p:style>
            <a:lnRef idx="1">
              <a:scrgbClr r="0" g="0" b="0"/>
            </a:lnRef>
            <a:fillRef idx="0">
              <a:scrgbClr r="0" g="0" b="0"/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/>
          </p:style>
          <p:txBody>
            <a:bodyPr lIns="468000" tIns="0" rIns="0" bIns="0" numCol="1" spcCol="1440" anchor="ctr">
              <a:noAutofit/>
            </a:bodyPr>
            <a:lstStyle/>
            <a:p>
              <a:pPr>
                <a:lnSpc>
                  <a:spcPct val="100000"/>
                </a:lnSpc>
                <a:spcAft>
                  <a:spcPts val="386"/>
                </a:spcAft>
                <a:buNone/>
              </a:pPr>
              <a:r>
                <a:rPr lang="ru-RU" sz="1100" b="0" strike="noStrike" spc="-1">
                  <a:solidFill>
                    <a:srgbClr val="0033A0"/>
                  </a:solidFill>
                  <a:latin typeface="Montserrat"/>
                  <a:ea typeface="DejaVu Sans"/>
                </a:rPr>
                <a:t>Внедрение бережливого производства, оптимизация процессов</a:t>
              </a:r>
              <a:endParaRPr lang="ru-RU" sz="1100" b="0" strike="noStrike" spc="-1">
                <a:latin typeface="Arial"/>
              </a:endParaRPr>
            </a:p>
          </p:txBody>
        </p:sp>
        <p:sp>
          <p:nvSpPr>
            <p:cNvPr id="192" name="Прямоугольник: скругленные углы 12"/>
            <p:cNvSpPr/>
            <p:nvPr/>
          </p:nvSpPr>
          <p:spPr>
            <a:xfrm>
              <a:off x="6409080" y="2106360"/>
              <a:ext cx="2553480" cy="793800"/>
            </a:xfrm>
            <a:prstGeom prst="roundRect">
              <a:avLst>
                <a:gd name="adj" fmla="val 16667"/>
              </a:avLst>
            </a:prstGeom>
            <a:solidFill>
              <a:schemeClr val="lt1">
                <a:hueOff val="0"/>
                <a:satOff val="0"/>
                <a:lumOff val="0"/>
              </a:schemeClr>
            </a:solidFill>
            <a:ln w="22225">
              <a:solidFill>
                <a:srgbClr val="C8E5F4"/>
              </a:solidFill>
            </a:ln>
          </p:spPr>
          <p:style>
            <a:lnRef idx="1">
              <a:scrgbClr r="0" g="0" b="0"/>
            </a:lnRef>
            <a:fillRef idx="0">
              <a:scrgbClr r="0" g="0" b="0"/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/>
          </p:style>
          <p:txBody>
            <a:bodyPr lIns="468000" tIns="53280" rIns="180000" bIns="53280" numCol="1" spcCol="1440" anchor="ctr">
              <a:noAutofit/>
            </a:bodyPr>
            <a:lstStyle/>
            <a:p>
              <a:pPr>
                <a:lnSpc>
                  <a:spcPct val="100000"/>
                </a:lnSpc>
                <a:spcAft>
                  <a:spcPts val="420"/>
                </a:spcAft>
                <a:buNone/>
              </a:pPr>
              <a:r>
                <a:rPr lang="ru-RU" sz="1200" b="0" strike="noStrike" spc="-1">
                  <a:solidFill>
                    <a:srgbClr val="0033A0"/>
                  </a:solidFill>
                  <a:latin typeface="Montserrat"/>
                  <a:ea typeface="DejaVu Sans"/>
                </a:rPr>
                <a:t>Формирование системы контроля </a:t>
              </a:r>
              <a:br>
                <a:rPr sz="1200"/>
              </a:br>
              <a:r>
                <a:rPr lang="ru-RU" sz="1200" b="0" strike="noStrike" spc="-1">
                  <a:solidFill>
                    <a:srgbClr val="0033A0"/>
                  </a:solidFill>
                  <a:latin typeface="Montserrat"/>
                  <a:ea typeface="DejaVu Sans"/>
                </a:rPr>
                <a:t>и оценки качества</a:t>
              </a:r>
              <a:endParaRPr lang="ru-RU" sz="1200" b="0" strike="noStrike" spc="-1">
                <a:latin typeface="Arial"/>
              </a:endParaRPr>
            </a:p>
          </p:txBody>
        </p:sp>
        <p:sp>
          <p:nvSpPr>
            <p:cNvPr id="193" name="Прямоугольник 17"/>
            <p:cNvSpPr/>
            <p:nvPr/>
          </p:nvSpPr>
          <p:spPr>
            <a:xfrm>
              <a:off x="6235200" y="998280"/>
              <a:ext cx="539640" cy="825120"/>
            </a:xfrm>
            <a:prstGeom prst="rect">
              <a:avLst/>
            </a:prstGeom>
            <a:blipFill rotWithShape="0">
              <a:blip r:embed="rId4"/>
              <a:srcRect/>
              <a:stretch/>
            </a:blipFill>
            <a:ln w="22225">
              <a:noFill/>
            </a:ln>
            <a:effectLst>
              <a:outerShdw blurRad="39960" dist="2016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lt1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>
                <a:lnSpc>
                  <a:spcPct val="100000"/>
                </a:lnSpc>
                <a:buNone/>
              </a:pPr>
              <a:r>
                <a:rPr lang="ru-RU" sz="1800" b="0" strike="noStrike" spc="-1">
                  <a:solidFill>
                    <a:srgbClr val="FFFFFF"/>
                  </a:solidFill>
                  <a:latin typeface="Montserrat SemiBold"/>
                  <a:ea typeface="DejaVu Sans"/>
                </a:rPr>
                <a:t>5</a:t>
              </a:r>
              <a:endParaRPr lang="ru-RU" sz="1800" b="0" strike="noStrike" spc="-1">
                <a:latin typeface="Arial"/>
              </a:endParaRPr>
            </a:p>
          </p:txBody>
        </p:sp>
        <p:sp>
          <p:nvSpPr>
            <p:cNvPr id="194" name="Прямоугольник 21"/>
            <p:cNvSpPr/>
            <p:nvPr/>
          </p:nvSpPr>
          <p:spPr>
            <a:xfrm>
              <a:off x="6243480" y="1988640"/>
              <a:ext cx="539640" cy="825120"/>
            </a:xfrm>
            <a:prstGeom prst="rect">
              <a:avLst/>
            </a:prstGeom>
            <a:blipFill rotWithShape="0">
              <a:blip r:embed="rId4"/>
              <a:srcRect/>
              <a:stretch/>
            </a:blipFill>
            <a:ln w="22225">
              <a:noFill/>
            </a:ln>
            <a:effectLst>
              <a:outerShdw blurRad="39960" dist="2016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lt1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>
                <a:lnSpc>
                  <a:spcPct val="100000"/>
                </a:lnSpc>
                <a:buNone/>
              </a:pPr>
              <a:r>
                <a:rPr lang="ru-RU" sz="1800" b="0" strike="noStrike" spc="-1">
                  <a:solidFill>
                    <a:srgbClr val="FFFFFF"/>
                  </a:solidFill>
                  <a:latin typeface="Montserrat SemiBold"/>
                  <a:ea typeface="DejaVu Sans"/>
                </a:rPr>
                <a:t>6</a:t>
              </a:r>
              <a:endParaRPr lang="ru-RU" sz="1800" b="0" strike="noStrike" spc="-1">
                <a:latin typeface="Arial"/>
              </a:endParaRPr>
            </a:p>
          </p:txBody>
        </p:sp>
        <p:sp>
          <p:nvSpPr>
            <p:cNvPr id="195" name="Прямоугольник 22"/>
            <p:cNvSpPr/>
            <p:nvPr/>
          </p:nvSpPr>
          <p:spPr>
            <a:xfrm>
              <a:off x="565920" y="1988640"/>
              <a:ext cx="539640" cy="825120"/>
            </a:xfrm>
            <a:prstGeom prst="rect">
              <a:avLst/>
            </a:prstGeom>
            <a:blipFill rotWithShape="0">
              <a:blip r:embed="rId4"/>
              <a:srcRect/>
              <a:stretch/>
            </a:blipFill>
            <a:ln w="22225">
              <a:noFill/>
            </a:ln>
            <a:effectLst>
              <a:outerShdw blurRad="39960" dist="2016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lt1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>
                <a:lnSpc>
                  <a:spcPct val="100000"/>
                </a:lnSpc>
                <a:buNone/>
              </a:pPr>
              <a:r>
                <a:rPr lang="ru-RU" sz="1800" b="0" strike="noStrike" spc="-1">
                  <a:solidFill>
                    <a:srgbClr val="FFFFFF"/>
                  </a:solidFill>
                  <a:latin typeface="Montserrat SemiBold"/>
                  <a:ea typeface="DejaVu Sans"/>
                </a:rPr>
                <a:t>2</a:t>
              </a:r>
              <a:endParaRPr lang="ru-RU" sz="1800" b="0" strike="noStrike" spc="-1">
                <a:latin typeface="Arial"/>
              </a:endParaRPr>
            </a:p>
          </p:txBody>
        </p:sp>
        <p:sp>
          <p:nvSpPr>
            <p:cNvPr id="196" name="Прямоугольник 23"/>
            <p:cNvSpPr/>
            <p:nvPr/>
          </p:nvSpPr>
          <p:spPr>
            <a:xfrm>
              <a:off x="3401640" y="1988640"/>
              <a:ext cx="539640" cy="825120"/>
            </a:xfrm>
            <a:prstGeom prst="rect">
              <a:avLst/>
            </a:prstGeom>
            <a:blipFill rotWithShape="0">
              <a:blip r:embed="rId4"/>
              <a:srcRect/>
              <a:stretch/>
            </a:blipFill>
            <a:ln w="22225">
              <a:noFill/>
            </a:ln>
            <a:effectLst>
              <a:outerShdw blurRad="39960" dist="2016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lt1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>
                <a:lnSpc>
                  <a:spcPct val="100000"/>
                </a:lnSpc>
                <a:buNone/>
              </a:pPr>
              <a:r>
                <a:rPr lang="ru-RU" sz="1800" b="0" strike="noStrike" spc="-1">
                  <a:solidFill>
                    <a:srgbClr val="FFFFFF"/>
                  </a:solidFill>
                  <a:latin typeface="Montserrat SemiBold"/>
                  <a:ea typeface="DejaVu Sans"/>
                </a:rPr>
                <a:t>4</a:t>
              </a:r>
              <a:endParaRPr lang="ru-RU" sz="1800" b="0" strike="noStrike" spc="-1">
                <a:latin typeface="Arial"/>
              </a:endParaRPr>
            </a:p>
          </p:txBody>
        </p:sp>
        <p:sp>
          <p:nvSpPr>
            <p:cNvPr id="197" name="Прямоугольник 24"/>
            <p:cNvSpPr/>
            <p:nvPr/>
          </p:nvSpPr>
          <p:spPr>
            <a:xfrm>
              <a:off x="3393720" y="998280"/>
              <a:ext cx="539640" cy="825120"/>
            </a:xfrm>
            <a:prstGeom prst="rect">
              <a:avLst/>
            </a:prstGeom>
            <a:blipFill rotWithShape="0">
              <a:blip r:embed="rId4"/>
              <a:srcRect/>
              <a:stretch/>
            </a:blipFill>
            <a:ln w="22225">
              <a:noFill/>
            </a:ln>
            <a:effectLst>
              <a:outerShdw blurRad="39960" dist="2016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lt1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>
                <a:lnSpc>
                  <a:spcPct val="100000"/>
                </a:lnSpc>
                <a:buNone/>
              </a:pPr>
              <a:r>
                <a:rPr lang="ru-RU" sz="1800" b="0" strike="noStrike" spc="-1">
                  <a:solidFill>
                    <a:srgbClr val="FFFFFF"/>
                  </a:solidFill>
                  <a:latin typeface="Montserrat SemiBold"/>
                  <a:ea typeface="DejaVu Sans"/>
                </a:rPr>
                <a:t>3</a:t>
              </a:r>
              <a:endParaRPr lang="ru-RU" sz="1800" b="0" strike="noStrike" spc="-1">
                <a:latin typeface="Arial"/>
              </a:endParaRPr>
            </a:p>
          </p:txBody>
        </p:sp>
        <p:sp>
          <p:nvSpPr>
            <p:cNvPr id="198" name="Прямоугольник 25"/>
            <p:cNvSpPr/>
            <p:nvPr/>
          </p:nvSpPr>
          <p:spPr>
            <a:xfrm>
              <a:off x="550800" y="998280"/>
              <a:ext cx="539640" cy="825120"/>
            </a:xfrm>
            <a:prstGeom prst="rect">
              <a:avLst/>
            </a:prstGeom>
            <a:blipFill rotWithShape="0">
              <a:blip r:embed="rId4"/>
              <a:srcRect/>
              <a:stretch/>
            </a:blipFill>
            <a:ln w="22225">
              <a:noFill/>
            </a:ln>
            <a:effectLst>
              <a:outerShdw blurRad="39960" dist="2016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lt1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>
                <a:lnSpc>
                  <a:spcPct val="100000"/>
                </a:lnSpc>
                <a:buNone/>
              </a:pPr>
              <a:r>
                <a:rPr lang="ru-RU" sz="1800" b="0" strike="noStrike" spc="-1">
                  <a:solidFill>
                    <a:srgbClr val="FFFFFF"/>
                  </a:solidFill>
                  <a:latin typeface="Montserrat SemiBold"/>
                  <a:ea typeface="DejaVu Sans"/>
                </a:rPr>
                <a:t>1</a:t>
              </a:r>
              <a:endParaRPr lang="ru-RU" sz="1800" b="0" strike="noStrike" spc="-1">
                <a:latin typeface="Arial"/>
              </a:endParaRPr>
            </a:p>
          </p:txBody>
        </p:sp>
      </p:grpSp>
      <p:sp>
        <p:nvSpPr>
          <p:cNvPr id="202" name="Прямоугольник 26"/>
          <p:cNvSpPr/>
          <p:nvPr/>
        </p:nvSpPr>
        <p:spPr>
          <a:xfrm>
            <a:off x="9524653" y="6708989"/>
            <a:ext cx="2332173" cy="13849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900" b="0" strike="noStrike" spc="-1" dirty="0">
                <a:solidFill>
                  <a:srgbClr val="CF4520"/>
                </a:solidFill>
                <a:latin typeface="Montserrat"/>
                <a:ea typeface="Calibri"/>
              </a:rPr>
              <a:t>** Прогноз на конец 2022 года.</a:t>
            </a:r>
            <a:endParaRPr lang="ru-RU" sz="900" b="0" strike="noStrike" spc="-1" dirty="0">
              <a:latin typeface="Arial"/>
            </a:endParaRP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BCD725BF-7A25-4469-B57A-56B0933E68F7}"/>
              </a:ext>
            </a:extLst>
          </p:cNvPr>
          <p:cNvGrpSpPr/>
          <p:nvPr/>
        </p:nvGrpSpPr>
        <p:grpSpPr>
          <a:xfrm>
            <a:off x="547920" y="5408729"/>
            <a:ext cx="11095020" cy="698221"/>
            <a:chOff x="547920" y="5298841"/>
            <a:chExt cx="11095020" cy="698221"/>
          </a:xfrm>
        </p:grpSpPr>
        <p:sp>
          <p:nvSpPr>
            <p:cNvPr id="200" name="Прямоугольник 1"/>
            <p:cNvSpPr/>
            <p:nvPr/>
          </p:nvSpPr>
          <p:spPr>
            <a:xfrm rot="16200000">
              <a:off x="7160457" y="1278111"/>
              <a:ext cx="450246" cy="8514720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8FAADC"/>
                </a:gs>
              </a:gsLst>
              <a:lin ang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05" name="Rectangle 33"/>
            <p:cNvSpPr/>
            <p:nvPr/>
          </p:nvSpPr>
          <p:spPr>
            <a:xfrm>
              <a:off x="547920" y="5417156"/>
              <a:ext cx="8514720" cy="275819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>
                <a:lnSpc>
                  <a:spcPct val="100000"/>
                </a:lnSpc>
                <a:buNone/>
              </a:pPr>
              <a:r>
                <a:rPr lang="ru-RU" sz="1400" b="1" strike="noStrike" spc="-1" dirty="0">
                  <a:solidFill>
                    <a:srgbClr val="CF4520"/>
                  </a:solidFill>
                  <a:latin typeface="Montserrat"/>
                  <a:ea typeface="DejaVu Sans"/>
                </a:rPr>
                <a:t>Средние затраты на точечную модернизацию одного ЦЗН в 2019 - 2022 годы</a:t>
              </a:r>
              <a:endParaRPr lang="ru-RU" sz="1400" b="0" strike="noStrike" spc="-1" dirty="0">
                <a:latin typeface="Arial"/>
              </a:endParaRPr>
            </a:p>
          </p:txBody>
        </p:sp>
        <p:sp>
          <p:nvSpPr>
            <p:cNvPr id="214" name="Rectangle 42"/>
            <p:cNvSpPr/>
            <p:nvPr/>
          </p:nvSpPr>
          <p:spPr>
            <a:xfrm>
              <a:off x="10704600" y="5298841"/>
              <a:ext cx="857880" cy="698221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>
                <a:lnSpc>
                  <a:spcPct val="100000"/>
                </a:lnSpc>
                <a:buNone/>
              </a:pPr>
              <a:r>
                <a:rPr lang="ru-RU" sz="1800" b="1" strike="noStrike" spc="-1" dirty="0">
                  <a:solidFill>
                    <a:srgbClr val="CF4520"/>
                  </a:solidFill>
                  <a:latin typeface="Montserrat"/>
                  <a:ea typeface="Calibri"/>
                </a:rPr>
                <a:t>10,95</a:t>
              </a:r>
              <a:r>
                <a:rPr lang="ru-RU" sz="1200" b="1" strike="noStrike" spc="-1" dirty="0">
                  <a:solidFill>
                    <a:srgbClr val="CF4520"/>
                  </a:solidFill>
                  <a:latin typeface="Montserrat"/>
                  <a:ea typeface="Calibri"/>
                </a:rPr>
                <a:t> </a:t>
              </a:r>
              <a:endParaRPr lang="ru-RU" sz="1200" b="0" strike="noStrike" spc="-1" dirty="0">
                <a:latin typeface="Arial"/>
              </a:endParaRPr>
            </a:p>
            <a:p>
              <a:pPr algn="ctr">
                <a:lnSpc>
                  <a:spcPct val="100000"/>
                </a:lnSpc>
                <a:buNone/>
              </a:pPr>
              <a:r>
                <a:rPr lang="ru-RU" sz="900" b="1" strike="noStrike" spc="-1" dirty="0">
                  <a:solidFill>
                    <a:srgbClr val="CF4520"/>
                  </a:solidFill>
                  <a:latin typeface="Montserrat"/>
                  <a:ea typeface="Calibri"/>
                </a:rPr>
                <a:t>млн руб.</a:t>
              </a:r>
              <a:endParaRPr lang="ru-RU" sz="900" b="0" strike="noStrike" spc="-1" dirty="0">
                <a:latin typeface="Arial"/>
              </a:endParaRPr>
            </a:p>
          </p:txBody>
        </p:sp>
      </p:grpSp>
      <p:sp>
        <p:nvSpPr>
          <p:cNvPr id="215" name="Rectangle 43"/>
          <p:cNvSpPr/>
          <p:nvPr/>
        </p:nvSpPr>
        <p:spPr>
          <a:xfrm>
            <a:off x="5190840" y="3430112"/>
            <a:ext cx="1104840" cy="27261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1400" b="1" strike="noStrike" spc="-1">
                <a:solidFill>
                  <a:srgbClr val="CF4520"/>
                </a:solidFill>
                <a:latin typeface="Montserrat"/>
                <a:ea typeface="Calibri"/>
              </a:rPr>
              <a:t>2019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216" name="Rectangle 44"/>
          <p:cNvSpPr/>
          <p:nvPr/>
        </p:nvSpPr>
        <p:spPr>
          <a:xfrm>
            <a:off x="6566926" y="3430112"/>
            <a:ext cx="727920" cy="27261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1400" b="1" strike="noStrike" spc="-1">
                <a:solidFill>
                  <a:srgbClr val="CF4520"/>
                </a:solidFill>
                <a:latin typeface="Montserrat"/>
                <a:ea typeface="Calibri"/>
              </a:rPr>
              <a:t>2020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217" name="Rectangle 45"/>
          <p:cNvSpPr/>
          <p:nvPr/>
        </p:nvSpPr>
        <p:spPr>
          <a:xfrm>
            <a:off x="7915486" y="3430112"/>
            <a:ext cx="1006200" cy="27261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1400" b="1" strike="noStrike" spc="-1">
                <a:solidFill>
                  <a:srgbClr val="CF4520"/>
                </a:solidFill>
                <a:latin typeface="Montserrat"/>
                <a:ea typeface="Calibri"/>
              </a:rPr>
              <a:t>2021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218" name="Rectangle 46"/>
          <p:cNvSpPr/>
          <p:nvPr/>
        </p:nvSpPr>
        <p:spPr>
          <a:xfrm>
            <a:off x="9270166" y="3430112"/>
            <a:ext cx="994320" cy="27261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1400" b="1" strike="noStrike" spc="-1">
                <a:solidFill>
                  <a:srgbClr val="CF4520"/>
                </a:solidFill>
                <a:latin typeface="Montserrat"/>
                <a:ea typeface="Calibri"/>
              </a:rPr>
              <a:t>2022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219" name="Rectangle 47"/>
          <p:cNvSpPr/>
          <p:nvPr/>
        </p:nvSpPr>
        <p:spPr>
          <a:xfrm>
            <a:off x="10670566" y="3430112"/>
            <a:ext cx="994320" cy="27261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1400" b="1" strike="noStrike" spc="-1" dirty="0">
                <a:solidFill>
                  <a:srgbClr val="CF4520"/>
                </a:solidFill>
                <a:latin typeface="Montserrat"/>
                <a:ea typeface="Calibri"/>
              </a:rPr>
              <a:t>ИТОГО</a:t>
            </a:r>
            <a:endParaRPr lang="ru-RU" sz="1400" b="0" strike="noStrike" spc="-1" dirty="0">
              <a:latin typeface="Arial"/>
            </a:endParaRP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AD4D2D0F-1170-4C40-ACEC-F9068F9846A7}"/>
              </a:ext>
            </a:extLst>
          </p:cNvPr>
          <p:cNvGrpSpPr/>
          <p:nvPr/>
        </p:nvGrpSpPr>
        <p:grpSpPr>
          <a:xfrm>
            <a:off x="511200" y="3792188"/>
            <a:ext cx="11132640" cy="450246"/>
            <a:chOff x="511200" y="3349280"/>
            <a:chExt cx="11132640" cy="450246"/>
          </a:xfrm>
        </p:grpSpPr>
        <p:sp>
          <p:nvSpPr>
            <p:cNvPr id="203" name="Прямоугольник 27"/>
            <p:cNvSpPr/>
            <p:nvPr/>
          </p:nvSpPr>
          <p:spPr>
            <a:xfrm rot="16200000">
              <a:off x="7162617" y="-681697"/>
              <a:ext cx="450246" cy="8512200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8FAADC"/>
                </a:gs>
              </a:gsLst>
              <a:lin ang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04" name="Rectangle 32"/>
            <p:cNvSpPr/>
            <p:nvPr/>
          </p:nvSpPr>
          <p:spPr>
            <a:xfrm>
              <a:off x="511200" y="3383641"/>
              <a:ext cx="3733200" cy="272611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>
                <a:lnSpc>
                  <a:spcPct val="100000"/>
                </a:lnSpc>
                <a:buNone/>
              </a:pPr>
              <a:r>
                <a:rPr lang="ru-RU" sz="1400" b="1" strike="noStrike" spc="-1">
                  <a:solidFill>
                    <a:srgbClr val="CF4520"/>
                  </a:solidFill>
                  <a:latin typeface="Montserrat"/>
                  <a:ea typeface="Calibri"/>
                </a:rPr>
                <a:t>Количество субъектов</a:t>
              </a:r>
              <a:endParaRPr lang="ru-RU" sz="1400" b="0" strike="noStrike" spc="-1">
                <a:latin typeface="Arial"/>
              </a:endParaRPr>
            </a:p>
          </p:txBody>
        </p:sp>
        <p:sp>
          <p:nvSpPr>
            <p:cNvPr id="206" name="Rectangle 34"/>
            <p:cNvSpPr/>
            <p:nvPr/>
          </p:nvSpPr>
          <p:spPr>
            <a:xfrm>
              <a:off x="4556880" y="3412814"/>
              <a:ext cx="1838520" cy="327717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>
                <a:lnSpc>
                  <a:spcPct val="100000"/>
                </a:lnSpc>
                <a:buNone/>
              </a:pPr>
              <a:r>
                <a:rPr lang="ru-RU" sz="1800" b="1" strike="noStrike" spc="-1">
                  <a:solidFill>
                    <a:srgbClr val="0033A0"/>
                  </a:solidFill>
                  <a:latin typeface="Montserrat"/>
                  <a:ea typeface="Calibri"/>
                </a:rPr>
                <a:t>16</a:t>
              </a:r>
              <a:endParaRPr lang="ru-RU" sz="1800" b="0" strike="noStrike" spc="-1">
                <a:latin typeface="Arial"/>
              </a:endParaRPr>
            </a:p>
          </p:txBody>
        </p:sp>
        <p:sp>
          <p:nvSpPr>
            <p:cNvPr id="208" name="Rectangle 36"/>
            <p:cNvSpPr/>
            <p:nvPr/>
          </p:nvSpPr>
          <p:spPr>
            <a:xfrm>
              <a:off x="5994720" y="3419297"/>
              <a:ext cx="1838520" cy="327717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>
                <a:lnSpc>
                  <a:spcPct val="100000"/>
                </a:lnSpc>
                <a:buNone/>
              </a:pPr>
              <a:r>
                <a:rPr lang="ru-RU" sz="1800" b="1" strike="noStrike" spc="-1">
                  <a:solidFill>
                    <a:srgbClr val="0033A0"/>
                  </a:solidFill>
                  <a:latin typeface="Montserrat"/>
                  <a:ea typeface="Calibri"/>
                </a:rPr>
                <a:t>25</a:t>
              </a:r>
              <a:endParaRPr lang="ru-RU" sz="1800" b="0" strike="noStrike" spc="-1">
                <a:latin typeface="Arial"/>
              </a:endParaRPr>
            </a:p>
          </p:txBody>
        </p:sp>
        <p:sp>
          <p:nvSpPr>
            <p:cNvPr id="210" name="Rectangle 38"/>
            <p:cNvSpPr/>
            <p:nvPr/>
          </p:nvSpPr>
          <p:spPr>
            <a:xfrm>
              <a:off x="7310880" y="3412814"/>
              <a:ext cx="1838520" cy="327717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>
                <a:lnSpc>
                  <a:spcPct val="100000"/>
                </a:lnSpc>
                <a:buNone/>
              </a:pPr>
              <a:r>
                <a:rPr lang="ru-RU" sz="1800" b="1" strike="noStrike" spc="-1">
                  <a:solidFill>
                    <a:srgbClr val="0033A0"/>
                  </a:solidFill>
                  <a:latin typeface="Montserrat"/>
                  <a:ea typeface="Calibri"/>
                </a:rPr>
                <a:t>20</a:t>
              </a:r>
              <a:endParaRPr lang="ru-RU" sz="1800" b="0" strike="noStrike" spc="-1">
                <a:latin typeface="Arial"/>
              </a:endParaRPr>
            </a:p>
          </p:txBody>
        </p:sp>
        <p:sp>
          <p:nvSpPr>
            <p:cNvPr id="212" name="Rectangle 40"/>
            <p:cNvSpPr/>
            <p:nvPr/>
          </p:nvSpPr>
          <p:spPr>
            <a:xfrm>
              <a:off x="9237600" y="3416056"/>
              <a:ext cx="788760" cy="327717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>
                <a:lnSpc>
                  <a:spcPct val="100000"/>
                </a:lnSpc>
                <a:buNone/>
              </a:pPr>
              <a:r>
                <a:rPr lang="ru-RU" sz="1800" b="1" strike="noStrike" spc="-1">
                  <a:solidFill>
                    <a:srgbClr val="0033A0"/>
                  </a:solidFill>
                  <a:latin typeface="Montserrat"/>
                  <a:ea typeface="Calibri"/>
                </a:rPr>
                <a:t>12</a:t>
              </a:r>
              <a:endParaRPr lang="ru-RU" sz="1800" b="0" strike="noStrike" spc="-1">
                <a:latin typeface="Arial"/>
              </a:endParaRPr>
            </a:p>
          </p:txBody>
        </p:sp>
        <p:sp>
          <p:nvSpPr>
            <p:cNvPr id="220" name="Rectangle 48"/>
            <p:cNvSpPr/>
            <p:nvPr/>
          </p:nvSpPr>
          <p:spPr>
            <a:xfrm>
              <a:off x="10720080" y="3411518"/>
              <a:ext cx="788760" cy="327717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>
                <a:lnSpc>
                  <a:spcPct val="100000"/>
                </a:lnSpc>
                <a:buNone/>
              </a:pPr>
              <a:r>
                <a:rPr lang="ru-RU" sz="1800" b="1" strike="noStrike" spc="-1" dirty="0">
                  <a:solidFill>
                    <a:srgbClr val="CF4520"/>
                  </a:solidFill>
                  <a:latin typeface="Montserrat"/>
                  <a:ea typeface="DejaVu Sans"/>
                </a:rPr>
                <a:t>73</a:t>
              </a:r>
              <a:endParaRPr lang="ru-RU" sz="1800" b="0" strike="noStrike" spc="-1" dirty="0">
                <a:latin typeface="Arial"/>
              </a:endParaRPr>
            </a:p>
          </p:txBody>
        </p:sp>
      </p:grp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2AFDD7A2-BE56-4E87-B290-83B9C0E794A5}"/>
              </a:ext>
            </a:extLst>
          </p:cNvPr>
          <p:cNvGrpSpPr/>
          <p:nvPr/>
        </p:nvGrpSpPr>
        <p:grpSpPr>
          <a:xfrm>
            <a:off x="511200" y="4239986"/>
            <a:ext cx="11143440" cy="541981"/>
            <a:chOff x="511200" y="3810547"/>
            <a:chExt cx="11143440" cy="541981"/>
          </a:xfrm>
        </p:grpSpPr>
        <p:sp>
          <p:nvSpPr>
            <p:cNvPr id="221" name="Прямоугольник 28"/>
            <p:cNvSpPr/>
            <p:nvPr/>
          </p:nvSpPr>
          <p:spPr>
            <a:xfrm rot="16200000">
              <a:off x="7161897" y="-128695"/>
              <a:ext cx="450246" cy="8512200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8FAADC"/>
                </a:gs>
              </a:gsLst>
              <a:lin ang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22" name="Rectangle 49"/>
            <p:cNvSpPr/>
            <p:nvPr/>
          </p:nvSpPr>
          <p:spPr>
            <a:xfrm>
              <a:off x="511200" y="3810547"/>
              <a:ext cx="3733200" cy="521766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>
                <a:lnSpc>
                  <a:spcPct val="100000"/>
                </a:lnSpc>
                <a:buNone/>
              </a:pPr>
              <a:r>
                <a:rPr lang="ru-RU" sz="1400" b="1" strike="noStrike" spc="-1" dirty="0">
                  <a:solidFill>
                    <a:srgbClr val="CF4520"/>
                  </a:solidFill>
                  <a:latin typeface="Montserrat"/>
                  <a:ea typeface="Calibri"/>
                </a:rPr>
                <a:t>Количество пилотных ЦЗН*, завершивших модернизацию</a:t>
              </a:r>
              <a:endParaRPr lang="ru-RU" sz="1400" b="0" strike="noStrike" spc="-1" dirty="0">
                <a:latin typeface="Arial"/>
              </a:endParaRPr>
            </a:p>
          </p:txBody>
        </p:sp>
        <p:sp>
          <p:nvSpPr>
            <p:cNvPr id="223" name="Rectangle 51"/>
            <p:cNvSpPr/>
            <p:nvPr/>
          </p:nvSpPr>
          <p:spPr>
            <a:xfrm>
              <a:off x="4556880" y="3949932"/>
              <a:ext cx="1838520" cy="327717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>
                <a:lnSpc>
                  <a:spcPct val="100000"/>
                </a:lnSpc>
                <a:buNone/>
              </a:pPr>
              <a:r>
                <a:rPr lang="ru-RU" sz="1800" b="1" strike="noStrike" spc="-1">
                  <a:solidFill>
                    <a:srgbClr val="0033A0"/>
                  </a:solidFill>
                  <a:latin typeface="Montserrat"/>
                  <a:ea typeface="Calibri"/>
                </a:rPr>
                <a:t>23</a:t>
              </a:r>
              <a:endParaRPr lang="ru-RU" sz="1800" b="0" strike="noStrike" spc="-1">
                <a:latin typeface="Arial"/>
              </a:endParaRPr>
            </a:p>
          </p:txBody>
        </p:sp>
        <p:sp>
          <p:nvSpPr>
            <p:cNvPr id="224" name="Rectangle 52"/>
            <p:cNvSpPr/>
            <p:nvPr/>
          </p:nvSpPr>
          <p:spPr>
            <a:xfrm>
              <a:off x="5994720" y="3956415"/>
              <a:ext cx="1838520" cy="327717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>
                <a:lnSpc>
                  <a:spcPct val="100000"/>
                </a:lnSpc>
                <a:buNone/>
              </a:pPr>
              <a:r>
                <a:rPr lang="ru-RU" sz="1800" b="1" strike="noStrike" spc="-1">
                  <a:solidFill>
                    <a:srgbClr val="0033A0"/>
                  </a:solidFill>
                  <a:latin typeface="Montserrat"/>
                  <a:ea typeface="Calibri"/>
                </a:rPr>
                <a:t>0</a:t>
              </a:r>
              <a:endParaRPr lang="ru-RU" sz="1800" b="0" strike="noStrike" spc="-1">
                <a:latin typeface="Arial"/>
              </a:endParaRPr>
            </a:p>
          </p:txBody>
        </p:sp>
        <p:sp>
          <p:nvSpPr>
            <p:cNvPr id="225" name="Rectangle 53"/>
            <p:cNvSpPr/>
            <p:nvPr/>
          </p:nvSpPr>
          <p:spPr>
            <a:xfrm>
              <a:off x="7310880" y="3949932"/>
              <a:ext cx="1838520" cy="327717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>
                <a:lnSpc>
                  <a:spcPct val="100000"/>
                </a:lnSpc>
                <a:buNone/>
              </a:pPr>
              <a:r>
                <a:rPr lang="ru-RU" sz="1800" b="1" strike="noStrike" spc="-1">
                  <a:solidFill>
                    <a:srgbClr val="0033A0"/>
                  </a:solidFill>
                  <a:latin typeface="Montserrat"/>
                  <a:ea typeface="Calibri"/>
                </a:rPr>
                <a:t>66</a:t>
              </a:r>
              <a:endParaRPr lang="ru-RU" sz="1800" b="0" strike="noStrike" spc="-1">
                <a:latin typeface="Arial"/>
              </a:endParaRPr>
            </a:p>
          </p:txBody>
        </p:sp>
        <p:sp>
          <p:nvSpPr>
            <p:cNvPr id="226" name="Rectangle 54"/>
            <p:cNvSpPr/>
            <p:nvPr/>
          </p:nvSpPr>
          <p:spPr>
            <a:xfrm>
              <a:off x="9303840" y="3953174"/>
              <a:ext cx="934560" cy="367878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>
                <a:lnSpc>
                  <a:spcPct val="100000"/>
                </a:lnSpc>
                <a:buNone/>
              </a:pPr>
              <a:r>
                <a:rPr lang="ru-RU" sz="1800" b="1" strike="noStrike" spc="-1" dirty="0">
                  <a:solidFill>
                    <a:srgbClr val="0033A0"/>
                  </a:solidFill>
                  <a:latin typeface="Montserrat"/>
                  <a:ea typeface="DejaVu Sans"/>
                </a:rPr>
                <a:t>99</a:t>
              </a:r>
              <a:r>
                <a:rPr lang="ru-RU" sz="1800" b="1" strike="noStrike" spc="-1" dirty="0">
                  <a:solidFill>
                    <a:srgbClr val="0370C0"/>
                  </a:solidFill>
                  <a:latin typeface="Montserrat"/>
                  <a:ea typeface="DejaVu Sans"/>
                </a:rPr>
                <a:t> </a:t>
              </a:r>
              <a:r>
                <a:rPr lang="ru-RU" sz="1800" b="1" strike="noStrike" spc="-1" dirty="0">
                  <a:solidFill>
                    <a:srgbClr val="CF4520"/>
                  </a:solidFill>
                  <a:latin typeface="Montserrat"/>
                  <a:ea typeface="DejaVu Sans"/>
                </a:rPr>
                <a:t>**</a:t>
              </a:r>
              <a:endParaRPr lang="ru-RU" sz="1800" b="0" strike="noStrike" spc="-1" dirty="0">
                <a:latin typeface="Arial"/>
              </a:endParaRPr>
            </a:p>
          </p:txBody>
        </p:sp>
        <p:sp>
          <p:nvSpPr>
            <p:cNvPr id="227" name="Rectangle 55"/>
            <p:cNvSpPr/>
            <p:nvPr/>
          </p:nvSpPr>
          <p:spPr>
            <a:xfrm>
              <a:off x="10666440" y="3942477"/>
              <a:ext cx="988200" cy="327717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>
                <a:lnSpc>
                  <a:spcPct val="100000"/>
                </a:lnSpc>
                <a:buNone/>
              </a:pPr>
              <a:r>
                <a:rPr lang="ru-RU" sz="1800" b="1" strike="noStrike" spc="-1" dirty="0">
                  <a:solidFill>
                    <a:srgbClr val="CF4520"/>
                  </a:solidFill>
                  <a:latin typeface="Montserrat"/>
                  <a:ea typeface="DejaVu Sans"/>
                </a:rPr>
                <a:t>188</a:t>
              </a:r>
              <a:endParaRPr lang="ru-RU" sz="1800" b="0" strike="noStrike" spc="-1" dirty="0">
                <a:latin typeface="Arial"/>
              </a:endParaRPr>
            </a:p>
          </p:txBody>
        </p:sp>
      </p:grp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DEAD1938-16C9-4266-ABCC-B3642840E93F}"/>
              </a:ext>
            </a:extLst>
          </p:cNvPr>
          <p:cNvGrpSpPr/>
          <p:nvPr/>
        </p:nvGrpSpPr>
        <p:grpSpPr>
          <a:xfrm>
            <a:off x="536040" y="4868011"/>
            <a:ext cx="11107980" cy="464508"/>
            <a:chOff x="536040" y="4627409"/>
            <a:chExt cx="11107980" cy="464508"/>
          </a:xfrm>
        </p:grpSpPr>
        <p:sp>
          <p:nvSpPr>
            <p:cNvPr id="228" name="Прямоугольник 29"/>
            <p:cNvSpPr/>
            <p:nvPr/>
          </p:nvSpPr>
          <p:spPr>
            <a:xfrm rot="16200000">
              <a:off x="7121217" y="562793"/>
              <a:ext cx="450246" cy="8595360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8FAADC"/>
                </a:gs>
              </a:gsLst>
              <a:lin ang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29" name="Rectangle 56"/>
            <p:cNvSpPr/>
            <p:nvPr/>
          </p:nvSpPr>
          <p:spPr>
            <a:xfrm>
              <a:off x="4556880" y="4700019"/>
              <a:ext cx="1838520" cy="327717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>
                <a:lnSpc>
                  <a:spcPct val="100000"/>
                </a:lnSpc>
                <a:buNone/>
              </a:pPr>
              <a:r>
                <a:rPr lang="ru-RU" sz="1800" b="1" strike="noStrike" spc="-1">
                  <a:solidFill>
                    <a:srgbClr val="0033A0"/>
                  </a:solidFill>
                  <a:latin typeface="Montserrat"/>
                  <a:ea typeface="Calibri"/>
                </a:rPr>
                <a:t>16</a:t>
              </a:r>
              <a:endParaRPr lang="ru-RU" sz="1800" b="0" strike="noStrike" spc="-1">
                <a:latin typeface="Arial"/>
              </a:endParaRPr>
            </a:p>
          </p:txBody>
        </p:sp>
        <p:sp>
          <p:nvSpPr>
            <p:cNvPr id="230" name="Rectangle 57"/>
            <p:cNvSpPr/>
            <p:nvPr/>
          </p:nvSpPr>
          <p:spPr>
            <a:xfrm>
              <a:off x="5994720" y="4706502"/>
              <a:ext cx="1838520" cy="327717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>
                <a:lnSpc>
                  <a:spcPct val="100000"/>
                </a:lnSpc>
                <a:buNone/>
              </a:pPr>
              <a:r>
                <a:rPr lang="ru-RU" sz="1800" b="1" strike="noStrike" spc="-1">
                  <a:solidFill>
                    <a:srgbClr val="0033A0"/>
                  </a:solidFill>
                  <a:latin typeface="Montserrat"/>
                  <a:ea typeface="Calibri"/>
                </a:rPr>
                <a:t>25</a:t>
              </a:r>
              <a:endParaRPr lang="ru-RU" sz="1800" b="0" strike="noStrike" spc="-1">
                <a:latin typeface="Arial"/>
              </a:endParaRPr>
            </a:p>
          </p:txBody>
        </p:sp>
        <p:sp>
          <p:nvSpPr>
            <p:cNvPr id="231" name="Rectangle 58"/>
            <p:cNvSpPr/>
            <p:nvPr/>
          </p:nvSpPr>
          <p:spPr>
            <a:xfrm>
              <a:off x="7310880" y="4700019"/>
              <a:ext cx="1838520" cy="327717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>
                <a:lnSpc>
                  <a:spcPct val="100000"/>
                </a:lnSpc>
                <a:buNone/>
              </a:pPr>
              <a:r>
                <a:rPr lang="ru-RU" sz="1800" b="1" strike="noStrike" spc="-1">
                  <a:solidFill>
                    <a:srgbClr val="0033A0"/>
                  </a:solidFill>
                  <a:latin typeface="Montserrat"/>
                  <a:ea typeface="Calibri"/>
                </a:rPr>
                <a:t>20</a:t>
              </a:r>
              <a:endParaRPr lang="ru-RU" sz="1800" b="0" strike="noStrike" spc="-1">
                <a:latin typeface="Arial"/>
              </a:endParaRPr>
            </a:p>
          </p:txBody>
        </p:sp>
        <p:sp>
          <p:nvSpPr>
            <p:cNvPr id="232" name="Rectangle 59"/>
            <p:cNvSpPr/>
            <p:nvPr/>
          </p:nvSpPr>
          <p:spPr>
            <a:xfrm>
              <a:off x="9237600" y="4703584"/>
              <a:ext cx="788760" cy="327717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>
                <a:lnSpc>
                  <a:spcPct val="100000"/>
                </a:lnSpc>
                <a:buNone/>
              </a:pPr>
              <a:r>
                <a:rPr lang="ru-RU" sz="1800" b="1" strike="noStrike" spc="-1">
                  <a:solidFill>
                    <a:srgbClr val="0033A0"/>
                  </a:solidFill>
                  <a:latin typeface="Montserrat"/>
                  <a:ea typeface="Calibri"/>
                </a:rPr>
                <a:t>12</a:t>
              </a:r>
              <a:endParaRPr lang="ru-RU" sz="1800" b="0" strike="noStrike" spc="-1">
                <a:latin typeface="Arial"/>
              </a:endParaRPr>
            </a:p>
          </p:txBody>
        </p:sp>
        <p:sp>
          <p:nvSpPr>
            <p:cNvPr id="233" name="Rectangle 60"/>
            <p:cNvSpPr/>
            <p:nvPr/>
          </p:nvSpPr>
          <p:spPr>
            <a:xfrm>
              <a:off x="10666440" y="4700019"/>
              <a:ext cx="934560" cy="327717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>
                <a:lnSpc>
                  <a:spcPct val="100000"/>
                </a:lnSpc>
                <a:buNone/>
              </a:pPr>
              <a:r>
                <a:rPr lang="ru-RU" sz="1800" b="1" strike="noStrike" spc="-1" dirty="0">
                  <a:solidFill>
                    <a:srgbClr val="CF4520"/>
                  </a:solidFill>
                  <a:latin typeface="Montserrat"/>
                  <a:ea typeface="DejaVu Sans"/>
                </a:rPr>
                <a:t>193</a:t>
              </a:r>
              <a:endParaRPr lang="ru-RU" sz="1800" b="0" strike="noStrike" spc="-1" dirty="0">
                <a:latin typeface="Arial"/>
              </a:endParaRPr>
            </a:p>
          </p:txBody>
        </p:sp>
        <p:sp>
          <p:nvSpPr>
            <p:cNvPr id="236" name="Rectangle 63"/>
            <p:cNvSpPr/>
            <p:nvPr/>
          </p:nvSpPr>
          <p:spPr>
            <a:xfrm>
              <a:off x="536040" y="4627409"/>
              <a:ext cx="3733200" cy="464508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>
                <a:lnSpc>
                  <a:spcPct val="100000"/>
                </a:lnSpc>
                <a:buNone/>
              </a:pPr>
              <a:r>
                <a:rPr lang="ru-RU" sz="1400" b="1" strike="noStrike" spc="-1">
                  <a:solidFill>
                    <a:srgbClr val="CF4520"/>
                  </a:solidFill>
                  <a:latin typeface="Montserrat"/>
                  <a:ea typeface="Calibri"/>
                </a:rPr>
                <a:t>Количество пилотных ЦЗН, вступивших в  модернизацию</a:t>
              </a:r>
              <a:endParaRPr lang="ru-RU" sz="1400" b="0" strike="noStrike" spc="-1">
                <a:latin typeface="Arial"/>
              </a:endParaRPr>
            </a:p>
          </p:txBody>
        </p:sp>
      </p:grpSp>
      <p:sp>
        <p:nvSpPr>
          <p:cNvPr id="237" name="TextBox 56"/>
          <p:cNvSpPr/>
          <p:nvPr/>
        </p:nvSpPr>
        <p:spPr>
          <a:xfrm>
            <a:off x="511200" y="6630780"/>
            <a:ext cx="3356280" cy="22937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900" b="0" strike="noStrike" spc="-1" dirty="0">
                <a:solidFill>
                  <a:srgbClr val="CF4520"/>
                </a:solidFill>
                <a:latin typeface="Montserrat"/>
                <a:ea typeface="DejaVu Sans"/>
              </a:rPr>
              <a:t>* Всего в РФ 2 382 ЦЗН (точек присутствия)</a:t>
            </a:r>
            <a:endParaRPr lang="ru-RU" sz="900" b="0" strike="noStrike" spc="-1" dirty="0">
              <a:latin typeface="Arial"/>
            </a:endParaRPr>
          </a:p>
        </p:txBody>
      </p:sp>
      <p:sp>
        <p:nvSpPr>
          <p:cNvPr id="238" name="Прямоугольник: скругленные углы 12"/>
          <p:cNvSpPr/>
          <p:nvPr/>
        </p:nvSpPr>
        <p:spPr>
          <a:xfrm>
            <a:off x="9266400" y="1121400"/>
            <a:ext cx="2553480" cy="793800"/>
          </a:xfrm>
          <a:prstGeom prst="roundRect">
            <a:avLst>
              <a:gd name="adj" fmla="val 16667"/>
            </a:avLst>
          </a:prstGeom>
          <a:solidFill>
            <a:schemeClr val="lt1">
              <a:hueOff val="0"/>
              <a:satOff val="0"/>
              <a:lumOff val="0"/>
            </a:schemeClr>
          </a:solidFill>
          <a:ln w="22225">
            <a:solidFill>
              <a:srgbClr val="C8E5F4"/>
            </a:solidFill>
          </a:ln>
        </p:spPr>
        <p:style>
          <a:lnRef idx="1">
            <a:scrgbClr r="0" g="0" b="0"/>
          </a:lnRef>
          <a:fillRef idx="0">
            <a:scrgbClr r="0" g="0" b="0"/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 lIns="468000" tIns="53280" rIns="180000" bIns="53280" numCol="1" spcCol="1440" anchor="ctr">
            <a:noAutofit/>
          </a:bodyPr>
          <a:lstStyle/>
          <a:p>
            <a:pPr>
              <a:lnSpc>
                <a:spcPct val="100000"/>
              </a:lnSpc>
              <a:spcAft>
                <a:spcPts val="420"/>
              </a:spcAft>
              <a:buNone/>
            </a:pPr>
            <a:r>
              <a:rPr lang="ru-RU" sz="1000" b="0" strike="noStrike" spc="-1">
                <a:solidFill>
                  <a:srgbClr val="0033A0"/>
                </a:solidFill>
                <a:latin typeface="Montserrat"/>
                <a:ea typeface="DejaVu Sans"/>
              </a:rPr>
              <a:t>Внедрение услуг с учетом жизненных ситуаций граждан и бизнес-ситуаций работодателей</a:t>
            </a:r>
            <a:endParaRPr lang="ru-RU" sz="1000" b="0" strike="noStrike" spc="-1">
              <a:latin typeface="Arial"/>
            </a:endParaRPr>
          </a:p>
        </p:txBody>
      </p:sp>
      <p:sp>
        <p:nvSpPr>
          <p:cNvPr id="239" name="Прямоугольник 21"/>
          <p:cNvSpPr/>
          <p:nvPr/>
        </p:nvSpPr>
        <p:spPr>
          <a:xfrm>
            <a:off x="9100800" y="1003680"/>
            <a:ext cx="539640" cy="825120"/>
          </a:xfrm>
          <a:prstGeom prst="rect">
            <a:avLst/>
          </a:prstGeom>
          <a:blipFill rotWithShape="0">
            <a:blip r:embed="rId4"/>
            <a:srcRect/>
            <a:stretch/>
          </a:blipFill>
          <a:ln w="22225">
            <a:noFill/>
          </a:ln>
          <a:effectLst>
            <a:outerShdw blurRad="39960" dist="2016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lt1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1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1800" b="0" strike="noStrike" spc="-1">
                <a:solidFill>
                  <a:srgbClr val="FFFFFF"/>
                </a:solidFill>
                <a:latin typeface="Montserrat SemiBold"/>
                <a:ea typeface="DejaVu Sans"/>
              </a:rPr>
              <a:t>7</a:t>
            </a:r>
            <a:endParaRPr lang="ru-RU" sz="1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Рисунок 3"/>
          <p:cNvPicPr/>
          <p:nvPr/>
        </p:nvPicPr>
        <p:blipFill>
          <a:blip r:embed="rId3">
            <a:alphaModFix amt="5000"/>
          </a:blip>
          <a:stretch/>
        </p:blipFill>
        <p:spPr>
          <a:xfrm>
            <a:off x="0" y="4017600"/>
            <a:ext cx="3015360" cy="3154320"/>
          </a:xfrm>
          <a:prstGeom prst="rect">
            <a:avLst/>
          </a:prstGeom>
          <a:ln w="0">
            <a:noFill/>
          </a:ln>
        </p:spPr>
      </p:pic>
      <p:pic>
        <p:nvPicPr>
          <p:cNvPr id="241" name="Рисунок 12" descr="Изображение выглядит как текст, знак&#10;&#10;Автоматически созданное описание"/>
          <p:cNvPicPr/>
          <p:nvPr/>
        </p:nvPicPr>
        <p:blipFill>
          <a:blip r:embed="rId4">
            <a:alphaModFix amt="5000"/>
          </a:blip>
          <a:stretch/>
        </p:blipFill>
        <p:spPr>
          <a:xfrm>
            <a:off x="10334880" y="-473760"/>
            <a:ext cx="2662200" cy="1900440"/>
          </a:xfrm>
          <a:prstGeom prst="rect">
            <a:avLst/>
          </a:prstGeom>
          <a:ln w="0">
            <a:noFill/>
          </a:ln>
        </p:spPr>
      </p:pic>
      <p:pic>
        <p:nvPicPr>
          <p:cNvPr id="242" name="Рисунок 13" descr="Изображение выглядит как текст, знак&#10;&#10;Автоматически созданное описание"/>
          <p:cNvPicPr/>
          <p:nvPr/>
        </p:nvPicPr>
        <p:blipFill>
          <a:blip r:embed="rId4">
            <a:alphaModFix amt="5000"/>
          </a:blip>
          <a:stretch/>
        </p:blipFill>
        <p:spPr>
          <a:xfrm>
            <a:off x="0" y="-75600"/>
            <a:ext cx="1546560" cy="110376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243" name="Диаграмма 7"/>
          <p:cNvGraphicFramePr/>
          <p:nvPr/>
        </p:nvGraphicFramePr>
        <p:xfrm>
          <a:off x="424080" y="1300680"/>
          <a:ext cx="2301840" cy="1758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44" name="Диаграмма 8"/>
          <p:cNvGraphicFramePr/>
          <p:nvPr/>
        </p:nvGraphicFramePr>
        <p:xfrm>
          <a:off x="349200" y="3201480"/>
          <a:ext cx="2301840" cy="1758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45" name="Диаграмма 9"/>
          <p:cNvGraphicFramePr/>
          <p:nvPr/>
        </p:nvGraphicFramePr>
        <p:xfrm>
          <a:off x="349200" y="4836600"/>
          <a:ext cx="2301840" cy="1758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46" name="TextBox 20"/>
          <p:cNvSpPr/>
          <p:nvPr/>
        </p:nvSpPr>
        <p:spPr>
          <a:xfrm>
            <a:off x="3314880" y="4982400"/>
            <a:ext cx="1948680" cy="241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1000" b="0" strike="noStrike" spc="-1">
                <a:solidFill>
                  <a:srgbClr val="0033A0"/>
                </a:solidFill>
                <a:latin typeface="Montserrat"/>
                <a:ea typeface="DejaVu Sans"/>
              </a:rPr>
              <a:t>Готовность рекомендовать </a:t>
            </a:r>
            <a:endParaRPr lang="ru-RU" sz="1000" b="0" strike="noStrike" spc="-1">
              <a:latin typeface="Arial"/>
            </a:endParaRPr>
          </a:p>
        </p:txBody>
      </p:sp>
      <p:sp>
        <p:nvSpPr>
          <p:cNvPr id="247" name="TextBox 21"/>
          <p:cNvSpPr/>
          <p:nvPr/>
        </p:nvSpPr>
        <p:spPr>
          <a:xfrm>
            <a:off x="773640" y="993240"/>
            <a:ext cx="2301840" cy="182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200" b="1" strike="noStrike" spc="-1">
                <a:solidFill>
                  <a:srgbClr val="0033A0"/>
                </a:solidFill>
                <a:latin typeface="Montserrat"/>
                <a:ea typeface="DejaVu Sans"/>
              </a:rPr>
              <a:t>Опрос соискателей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248" name="TextBox 23"/>
          <p:cNvSpPr/>
          <p:nvPr/>
        </p:nvSpPr>
        <p:spPr>
          <a:xfrm>
            <a:off x="3248280" y="1280520"/>
            <a:ext cx="2014920" cy="608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0" rIns="90000" bIns="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1000" b="0" strike="noStrike" spc="-1">
                <a:solidFill>
                  <a:srgbClr val="0033A0"/>
                </a:solidFill>
                <a:latin typeface="Montserrat"/>
                <a:ea typeface="DejaVu Sans"/>
              </a:rPr>
              <a:t>Изменения </a:t>
            </a:r>
            <a:br>
              <a:rPr sz="1000"/>
            </a:br>
            <a:r>
              <a:rPr lang="ru-RU" sz="1000" b="0" strike="noStrike" spc="-1">
                <a:solidFill>
                  <a:srgbClr val="0033A0"/>
                </a:solidFill>
                <a:latin typeface="Montserrat"/>
                <a:ea typeface="DejaVu Sans"/>
              </a:rPr>
              <a:t>в качестве решения вопросов</a:t>
            </a:r>
            <a:endParaRPr lang="ru-RU" sz="1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ru-RU" sz="1000" b="0" strike="noStrike" spc="-1">
                <a:solidFill>
                  <a:srgbClr val="0033A0"/>
                </a:solidFill>
                <a:latin typeface="Montserrat"/>
                <a:ea typeface="DejaVu Sans"/>
              </a:rPr>
              <a:t>по сравнению с предыдущим опытом</a:t>
            </a:r>
            <a:endParaRPr lang="ru-RU" sz="1000" b="0" strike="noStrike" spc="-1">
              <a:latin typeface="Arial"/>
            </a:endParaRPr>
          </a:p>
        </p:txBody>
      </p:sp>
      <p:sp>
        <p:nvSpPr>
          <p:cNvPr id="249" name="TextBox 25"/>
          <p:cNvSpPr/>
          <p:nvPr/>
        </p:nvSpPr>
        <p:spPr>
          <a:xfrm>
            <a:off x="3248280" y="3210480"/>
            <a:ext cx="2014920" cy="456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0" rIns="90000" bIns="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1000" b="0" strike="noStrike" spc="-1">
                <a:solidFill>
                  <a:srgbClr val="0033A0"/>
                </a:solidFill>
                <a:latin typeface="Montserrat"/>
                <a:ea typeface="DejaVu Sans"/>
              </a:rPr>
              <a:t>Удовлетворенность </a:t>
            </a:r>
            <a:br>
              <a:rPr sz="1000"/>
            </a:br>
            <a:r>
              <a:rPr lang="ru-RU" sz="1000" b="0" strike="noStrike" spc="-1">
                <a:solidFill>
                  <a:srgbClr val="0033A0"/>
                </a:solidFill>
                <a:latin typeface="Montserrat"/>
                <a:ea typeface="DejaVu Sans"/>
              </a:rPr>
              <a:t>опытом обращения в модернизированный ЦЗН</a:t>
            </a:r>
            <a:endParaRPr lang="ru-RU" sz="1000" b="0" strike="noStrike" spc="-1">
              <a:latin typeface="Arial"/>
            </a:endParaRPr>
          </a:p>
        </p:txBody>
      </p:sp>
      <p:sp>
        <p:nvSpPr>
          <p:cNvPr id="250" name="TextBox 26"/>
          <p:cNvSpPr/>
          <p:nvPr/>
        </p:nvSpPr>
        <p:spPr>
          <a:xfrm>
            <a:off x="8396640" y="1280520"/>
            <a:ext cx="3335760" cy="1725840"/>
          </a:xfrm>
          <a:prstGeom prst="roundRect">
            <a:avLst>
              <a:gd name="adj" fmla="val 9222"/>
            </a:avLst>
          </a:prstGeom>
          <a:solidFill>
            <a:schemeClr val="bg1"/>
          </a:solidFill>
          <a:ln w="15875">
            <a:solidFill>
              <a:srgbClr val="0033A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72000" anchor="t">
            <a:spAutoFit/>
          </a:bodyPr>
          <a:lstStyle/>
          <a:p>
            <a:pPr>
              <a:lnSpc>
                <a:spcPct val="90000"/>
              </a:lnSpc>
              <a:spcBef>
                <a:spcPts val="300"/>
              </a:spcBef>
              <a:buNone/>
            </a:pPr>
            <a:r>
              <a:rPr lang="ru-RU" sz="1400" b="0" strike="noStrike" spc="-1">
                <a:solidFill>
                  <a:srgbClr val="CF4520"/>
                </a:solidFill>
                <a:latin typeface="Montserrat Medium"/>
                <a:ea typeface="DejaVu Sans"/>
              </a:rPr>
              <a:t>Источник данных: </a:t>
            </a:r>
            <a:endParaRPr lang="ru-RU" sz="1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300"/>
              </a:spcBef>
              <a:buNone/>
            </a:pPr>
            <a:r>
              <a:rPr lang="ru-RU" sz="1100" b="1" strike="noStrike" spc="-1">
                <a:solidFill>
                  <a:srgbClr val="0033A0"/>
                </a:solidFill>
                <a:latin typeface="Montserrat"/>
                <a:ea typeface="DejaVu Sans"/>
              </a:rPr>
              <a:t>Даты опроса: </a:t>
            </a:r>
            <a:r>
              <a:rPr lang="ru-RU" sz="1100" b="0" strike="noStrike" spc="-1">
                <a:solidFill>
                  <a:srgbClr val="0033A0"/>
                </a:solidFill>
                <a:latin typeface="Montserrat"/>
                <a:ea typeface="DejaVu Sans"/>
              </a:rPr>
              <a:t>ноябрь  - декабрь 2021 </a:t>
            </a:r>
            <a:endParaRPr lang="ru-RU" sz="11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300"/>
              </a:spcBef>
              <a:buNone/>
            </a:pPr>
            <a:r>
              <a:rPr lang="ru-RU" sz="1100" b="1" strike="noStrike" spc="-1">
                <a:solidFill>
                  <a:srgbClr val="0033A0"/>
                </a:solidFill>
                <a:latin typeface="Montserrat"/>
                <a:ea typeface="DejaVu Sans"/>
              </a:rPr>
              <a:t>Респонденты: </a:t>
            </a:r>
            <a:endParaRPr lang="ru-RU" sz="11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300"/>
              </a:spcBef>
              <a:buNone/>
            </a:pPr>
            <a:r>
              <a:rPr lang="ru-RU" sz="1100" b="0" strike="noStrike" spc="-1">
                <a:solidFill>
                  <a:srgbClr val="0033A0"/>
                </a:solidFill>
                <a:latin typeface="Montserrat"/>
                <a:ea typeface="DejaVu Sans"/>
              </a:rPr>
              <a:t>клиенты модернизированных ЦЗН</a:t>
            </a:r>
            <a:br>
              <a:rPr sz="1100"/>
            </a:br>
            <a:r>
              <a:rPr lang="ru-RU" sz="1100" b="0" strike="noStrike" spc="-1">
                <a:solidFill>
                  <a:srgbClr val="0033A0"/>
                </a:solidFill>
                <a:latin typeface="Montserrat"/>
                <a:ea typeface="DejaVu Sans"/>
              </a:rPr>
              <a:t>из 22 субъектов РФ -</a:t>
            </a:r>
            <a:br>
              <a:rPr sz="1100"/>
            </a:br>
            <a:r>
              <a:rPr lang="ru-RU" sz="1100" b="0" strike="noStrike" spc="-1">
                <a:solidFill>
                  <a:srgbClr val="0033A0"/>
                </a:solidFill>
                <a:latin typeface="Montserrat"/>
                <a:ea typeface="DejaVu Sans"/>
              </a:rPr>
              <a:t>800 соискателей, 200 работодателей</a:t>
            </a:r>
            <a:endParaRPr lang="ru-RU" sz="11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300"/>
              </a:spcBef>
              <a:buNone/>
            </a:pPr>
            <a:r>
              <a:rPr lang="ru-RU" sz="1100" b="1" strike="noStrike" spc="-1">
                <a:solidFill>
                  <a:srgbClr val="0033A0"/>
                </a:solidFill>
                <a:latin typeface="Montserrat"/>
                <a:ea typeface="DejaVu Sans"/>
              </a:rPr>
              <a:t>Метод: </a:t>
            </a:r>
            <a:r>
              <a:rPr lang="ru-RU" sz="1100" b="0" strike="noStrike" spc="-1">
                <a:solidFill>
                  <a:srgbClr val="0033A0"/>
                </a:solidFill>
                <a:latin typeface="Montserrat"/>
                <a:ea typeface="DejaVu Sans"/>
              </a:rPr>
              <a:t>онлайн-анкетирование</a:t>
            </a:r>
            <a:br>
              <a:rPr sz="1100"/>
            </a:br>
            <a:r>
              <a:rPr lang="ru-RU" sz="1100" b="0" strike="noStrike" spc="-1">
                <a:solidFill>
                  <a:srgbClr val="0033A0"/>
                </a:solidFill>
                <a:latin typeface="Montserrat"/>
                <a:ea typeface="DejaVu Sans"/>
              </a:rPr>
              <a:t>и последующий телефонный опрос</a:t>
            </a:r>
            <a:endParaRPr lang="ru-RU" sz="1100" b="0" strike="noStrike" spc="-1">
              <a:latin typeface="Arial"/>
            </a:endParaRPr>
          </a:p>
        </p:txBody>
      </p:sp>
      <p:sp>
        <p:nvSpPr>
          <p:cNvPr id="251" name="TextBox 27"/>
          <p:cNvSpPr/>
          <p:nvPr/>
        </p:nvSpPr>
        <p:spPr>
          <a:xfrm>
            <a:off x="1334160" y="5433840"/>
            <a:ext cx="1683360" cy="699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2000" b="1" strike="noStrike" spc="-1">
                <a:solidFill>
                  <a:srgbClr val="008000"/>
                </a:solidFill>
                <a:latin typeface="Montserrat"/>
                <a:ea typeface="DejaVu Sans"/>
              </a:rPr>
              <a:t>NPS = </a:t>
            </a:r>
            <a:r>
              <a:rPr lang="ru-RU" sz="2000" b="1" strike="noStrike" spc="-1">
                <a:solidFill>
                  <a:srgbClr val="008000"/>
                </a:solidFill>
                <a:latin typeface="Montserrat"/>
                <a:ea typeface="DejaVu Sans"/>
              </a:rPr>
              <a:t>34</a:t>
            </a:r>
            <a:r>
              <a:rPr lang="en-US" sz="2000" b="1" strike="noStrike" spc="-1">
                <a:solidFill>
                  <a:srgbClr val="008000"/>
                </a:solidFill>
                <a:latin typeface="Montserrat"/>
                <a:ea typeface="DejaVu Sans"/>
              </a:rPr>
              <a:t>%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252" name="TextBox 28"/>
          <p:cNvSpPr/>
          <p:nvPr/>
        </p:nvSpPr>
        <p:spPr>
          <a:xfrm>
            <a:off x="5946120" y="1004760"/>
            <a:ext cx="2702160" cy="182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200" b="1" strike="noStrike" spc="-1">
                <a:solidFill>
                  <a:srgbClr val="0033A0"/>
                </a:solidFill>
                <a:latin typeface="Montserrat"/>
                <a:ea typeface="DejaVu Sans"/>
              </a:rPr>
              <a:t>Опрос работодателей</a:t>
            </a:r>
            <a:endParaRPr lang="ru-RU" sz="1200" b="0" strike="noStrike" spc="-1">
              <a:latin typeface="Arial"/>
            </a:endParaRPr>
          </a:p>
        </p:txBody>
      </p:sp>
      <p:graphicFrame>
        <p:nvGraphicFramePr>
          <p:cNvPr id="253" name="Диаграмма 10"/>
          <p:cNvGraphicFramePr/>
          <p:nvPr/>
        </p:nvGraphicFramePr>
        <p:xfrm>
          <a:off x="5680800" y="1336320"/>
          <a:ext cx="2301840" cy="1726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254" name="Диаграмма 14"/>
          <p:cNvGraphicFramePr/>
          <p:nvPr/>
        </p:nvGraphicFramePr>
        <p:xfrm>
          <a:off x="5680800" y="3201480"/>
          <a:ext cx="2301840" cy="1758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255" name="Диаграмма 15"/>
          <p:cNvGraphicFramePr/>
          <p:nvPr/>
        </p:nvGraphicFramePr>
        <p:xfrm>
          <a:off x="5680800" y="4836600"/>
          <a:ext cx="2301840" cy="1758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256" name="TextBox 29"/>
          <p:cNvSpPr/>
          <p:nvPr/>
        </p:nvSpPr>
        <p:spPr>
          <a:xfrm>
            <a:off x="6674040" y="5468040"/>
            <a:ext cx="1620720" cy="699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1" strike="noStrike" spc="-1">
                <a:solidFill>
                  <a:srgbClr val="008000"/>
                </a:solidFill>
                <a:latin typeface="Montserrat"/>
                <a:ea typeface="DejaVu Sans"/>
              </a:rPr>
              <a:t>NPS = 43%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257" name="Прямая соединительная линия 3"/>
          <p:cNvSpPr/>
          <p:nvPr/>
        </p:nvSpPr>
        <p:spPr>
          <a:xfrm>
            <a:off x="308160" y="3035880"/>
            <a:ext cx="7596000" cy="360"/>
          </a:xfrm>
          <a:prstGeom prst="line">
            <a:avLst/>
          </a:prstGeom>
          <a:ln>
            <a:solidFill>
              <a:srgbClr val="CF45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58" name="Прямая соединительная линия 4"/>
          <p:cNvSpPr/>
          <p:nvPr/>
        </p:nvSpPr>
        <p:spPr>
          <a:xfrm>
            <a:off x="332640" y="4839840"/>
            <a:ext cx="7596000" cy="2160"/>
          </a:xfrm>
          <a:prstGeom prst="line">
            <a:avLst/>
          </a:prstGeom>
          <a:ln>
            <a:solidFill>
              <a:srgbClr val="CF45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59" name="TextBox 32"/>
          <p:cNvSpPr/>
          <p:nvPr/>
        </p:nvSpPr>
        <p:spPr>
          <a:xfrm>
            <a:off x="3307320" y="5477760"/>
            <a:ext cx="2201040" cy="1003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1000" b="0" strike="noStrike" spc="-1">
                <a:solidFill>
                  <a:srgbClr val="CF4520"/>
                </a:solidFill>
                <a:latin typeface="Montserrat"/>
                <a:ea typeface="DejaVu Sans"/>
              </a:rPr>
              <a:t>Индекс потребительской лояльности (</a:t>
            </a:r>
            <a:r>
              <a:rPr lang="en-US" sz="1000" b="0" strike="noStrike" spc="-1">
                <a:solidFill>
                  <a:srgbClr val="CF4520"/>
                </a:solidFill>
                <a:latin typeface="Montserrat"/>
                <a:ea typeface="DejaVu Sans"/>
              </a:rPr>
              <a:t>NPS) </a:t>
            </a:r>
            <a:r>
              <a:rPr lang="ru-RU" sz="1000" b="0" strike="noStrike" spc="-1">
                <a:solidFill>
                  <a:srgbClr val="CF4520"/>
                </a:solidFill>
                <a:latin typeface="Montserrat"/>
                <a:ea typeface="DejaVu Sans"/>
              </a:rPr>
              <a:t>определяется как разница между долями респондентов с высокой и низкой готовностью рекомендовать полученный опыт</a:t>
            </a:r>
            <a:endParaRPr lang="ru-RU" sz="1000" b="0" strike="noStrike" spc="-1">
              <a:latin typeface="Arial"/>
            </a:endParaRPr>
          </a:p>
        </p:txBody>
      </p:sp>
      <p:sp>
        <p:nvSpPr>
          <p:cNvPr id="260" name="TextBox 33"/>
          <p:cNvSpPr/>
          <p:nvPr/>
        </p:nvSpPr>
        <p:spPr>
          <a:xfrm>
            <a:off x="545040" y="158400"/>
            <a:ext cx="979740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2000" b="0" strike="noStrike" spc="-1">
                <a:solidFill>
                  <a:srgbClr val="0033A0"/>
                </a:solidFill>
                <a:latin typeface="Montserrat Medium"/>
                <a:ea typeface="DejaVu Sans"/>
              </a:rPr>
              <a:t>Итоги модернизации центров занятости населения в 2019-2021 годах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261" name="TextBox 34"/>
          <p:cNvSpPr/>
          <p:nvPr/>
        </p:nvSpPr>
        <p:spPr>
          <a:xfrm>
            <a:off x="610560" y="517320"/>
            <a:ext cx="7760880" cy="243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600" b="0" strike="noStrike" spc="-1">
                <a:solidFill>
                  <a:srgbClr val="CF4520"/>
                </a:solidFill>
                <a:latin typeface="Montserrat Medium"/>
                <a:ea typeface="DejaVu Sans"/>
              </a:rPr>
              <a:t>Оценка модернизированных ЦЗН (социологическая группа РОМИР)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262" name="TextBox 35"/>
          <p:cNvSpPr/>
          <p:nvPr/>
        </p:nvSpPr>
        <p:spPr>
          <a:xfrm>
            <a:off x="8403480" y="4845240"/>
            <a:ext cx="3317400" cy="1369440"/>
          </a:xfrm>
          <a:prstGeom prst="roundRect">
            <a:avLst>
              <a:gd name="adj" fmla="val 6708"/>
            </a:avLst>
          </a:prstGeom>
          <a:solidFill>
            <a:schemeClr val="bg1"/>
          </a:solidFill>
          <a:ln w="15875">
            <a:solidFill>
              <a:srgbClr val="0033A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90000"/>
              </a:lnSpc>
              <a:spcBef>
                <a:spcPts val="300"/>
              </a:spcBef>
              <a:buNone/>
            </a:pPr>
            <a:r>
              <a:rPr lang="ru-RU" sz="1200" b="0" strike="noStrike" spc="-1">
                <a:solidFill>
                  <a:srgbClr val="CF4520"/>
                </a:solidFill>
                <a:latin typeface="Montserrat Medium"/>
                <a:ea typeface="DejaVu Sans"/>
              </a:rPr>
              <a:t>Справочно:</a:t>
            </a:r>
            <a:endParaRPr lang="ru-RU" sz="12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300"/>
              </a:spcBef>
              <a:buNone/>
            </a:pPr>
            <a:r>
              <a:rPr lang="ru-RU" sz="1200" b="0" strike="noStrike" spc="-1">
                <a:solidFill>
                  <a:srgbClr val="0033A0"/>
                </a:solidFill>
                <a:latin typeface="Montserrat Medium"/>
                <a:ea typeface="DejaVu Sans"/>
              </a:rPr>
              <a:t>Для различных сфер рынка индекс потребительской лояльности имеет свои оптимальные значения.</a:t>
            </a:r>
            <a:endParaRPr lang="ru-RU" sz="12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300"/>
              </a:spcBef>
              <a:buNone/>
            </a:pPr>
            <a:r>
              <a:rPr lang="ru-RU" sz="1200" b="0" strike="noStrike" spc="-1">
                <a:solidFill>
                  <a:srgbClr val="0033A0"/>
                </a:solidFill>
                <a:latin typeface="Montserrat Medium"/>
                <a:ea typeface="DejaVu Sans"/>
              </a:rPr>
              <a:t>В частности, для сферы услуг (технологии и сервисы) считается оптимальным значение </a:t>
            </a:r>
            <a:r>
              <a:rPr lang="en-US" sz="1200" b="0" strike="noStrike" spc="-1">
                <a:solidFill>
                  <a:srgbClr val="0033A0"/>
                </a:solidFill>
                <a:latin typeface="Montserrat Medium"/>
                <a:ea typeface="DejaVu Sans"/>
              </a:rPr>
              <a:t>NPS </a:t>
            </a:r>
            <a:r>
              <a:rPr lang="ru-RU" sz="1200" b="0" strike="noStrike" spc="-1">
                <a:solidFill>
                  <a:srgbClr val="0033A0"/>
                </a:solidFill>
                <a:latin typeface="Montserrat Medium"/>
                <a:ea typeface="DejaVu Sans"/>
              </a:rPr>
              <a:t>на уровне 39%</a:t>
            </a:r>
            <a:endParaRPr lang="ru-RU" sz="12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Фоновый рисунок 1"/>
          <p:cNvPicPr/>
          <p:nvPr/>
        </p:nvPicPr>
        <p:blipFill>
          <a:blip r:embed="rId2"/>
          <a:stretch/>
        </p:blipFill>
        <p:spPr>
          <a:xfrm>
            <a:off x="-51840" y="0"/>
            <a:ext cx="5782320" cy="6036120"/>
          </a:xfrm>
          <a:prstGeom prst="rect">
            <a:avLst/>
          </a:prstGeom>
          <a:ln w="0">
            <a:noFill/>
          </a:ln>
        </p:spPr>
      </p:pic>
      <p:sp>
        <p:nvSpPr>
          <p:cNvPr id="264" name="TextBox 36"/>
          <p:cNvSpPr/>
          <p:nvPr/>
        </p:nvSpPr>
        <p:spPr>
          <a:xfrm>
            <a:off x="636480" y="643680"/>
            <a:ext cx="953964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2000" b="0" strike="noStrike" spc="-1">
                <a:solidFill>
                  <a:srgbClr val="CF4520"/>
                </a:solidFill>
                <a:latin typeface="Montserrat Medium"/>
                <a:ea typeface="DejaVu Sans"/>
              </a:rPr>
              <a:t>Удовлетворенность параметрами работы модернизированных ЦЗН</a:t>
            </a:r>
            <a:endParaRPr lang="ru-RU" sz="2000" b="0" strike="noStrike" spc="-1">
              <a:latin typeface="Arial"/>
            </a:endParaRPr>
          </a:p>
        </p:txBody>
      </p:sp>
      <p:graphicFrame>
        <p:nvGraphicFramePr>
          <p:cNvPr id="265" name="Table 3"/>
          <p:cNvGraphicFramePr/>
          <p:nvPr>
            <p:extLst>
              <p:ext uri="{D42A27DB-BD31-4B8C-83A1-F6EECF244321}">
                <p14:modId xmlns:p14="http://schemas.microsoft.com/office/powerpoint/2010/main" val="220966746"/>
              </p:ext>
            </p:extLst>
          </p:nvPr>
        </p:nvGraphicFramePr>
        <p:xfrm>
          <a:off x="434880" y="1661128"/>
          <a:ext cx="2907000" cy="4422720"/>
        </p:xfrm>
        <a:graphic>
          <a:graphicData uri="http://schemas.openxmlformats.org/drawingml/2006/table">
            <a:tbl>
              <a:tblPr/>
              <a:tblGrid>
                <a:gridCol w="290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924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buNone/>
                      </a:pPr>
                      <a:r>
                        <a:rPr lang="ru-RU" sz="1100" b="0" strike="noStrike" spc="-1">
                          <a:solidFill>
                            <a:srgbClr val="0033A0"/>
                          </a:solidFill>
                          <a:latin typeface="Montserrat"/>
                          <a:ea typeface="DejaVu Sans"/>
                        </a:rPr>
                        <a:t>Комфортность помещения</a:t>
                      </a:r>
                      <a:endParaRPr lang="ru-RU" sz="1100" b="0" strike="noStrike" spc="-1">
                        <a:latin typeface="Arial"/>
                      </a:endParaRPr>
                    </a:p>
                  </a:txBody>
                  <a:tcPr marL="7560" marR="7560" anchor="ctr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924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buNone/>
                      </a:pPr>
                      <a:r>
                        <a:rPr lang="ru-RU" sz="1100" b="0" strike="noStrike" spc="-1">
                          <a:solidFill>
                            <a:srgbClr val="0033A0"/>
                          </a:solidFill>
                          <a:latin typeface="Montserrat"/>
                          <a:ea typeface="DejaVu Sans"/>
                        </a:rPr>
                        <a:t>Профессионализм сотрудников</a:t>
                      </a:r>
                      <a:endParaRPr lang="ru-RU" sz="1100" b="0" strike="noStrike" spc="-1">
                        <a:latin typeface="Arial"/>
                      </a:endParaRPr>
                    </a:p>
                  </a:txBody>
                  <a:tcPr marL="7560" marR="7560" anchor="ctr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924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buNone/>
                      </a:pPr>
                      <a:r>
                        <a:rPr lang="ru-RU" sz="1100" b="0" strike="noStrike" spc="-1">
                          <a:solidFill>
                            <a:srgbClr val="0033A0"/>
                          </a:solidFill>
                          <a:latin typeface="Montserrat"/>
                          <a:ea typeface="DejaVu Sans"/>
                        </a:rPr>
                        <a:t>Доступная и понятная информация</a:t>
                      </a:r>
                      <a:endParaRPr lang="ru-RU" sz="1100" b="0" strike="noStrike" spc="-1">
                        <a:latin typeface="Arial"/>
                      </a:endParaRPr>
                    </a:p>
                  </a:txBody>
                  <a:tcPr marL="7560" marR="7560" anchor="ctr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924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buNone/>
                      </a:pPr>
                      <a:r>
                        <a:rPr lang="ru-RU" sz="1100" b="0" strike="noStrike" spc="-1">
                          <a:solidFill>
                            <a:srgbClr val="0033A0"/>
                          </a:solidFill>
                          <a:latin typeface="Montserrat"/>
                          <a:ea typeface="DejaVu Sans"/>
                        </a:rPr>
                        <a:t> Транспортная доступность ЦЗН</a:t>
                      </a:r>
                      <a:endParaRPr lang="ru-RU" sz="1100" b="0" strike="noStrike" spc="-1">
                        <a:latin typeface="Arial"/>
                      </a:endParaRPr>
                    </a:p>
                  </a:txBody>
                  <a:tcPr marL="7560" marR="7560" anchor="ctr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924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buNone/>
                      </a:pPr>
                      <a:r>
                        <a:rPr lang="ru-RU" sz="1100" b="0" strike="noStrike" spc="-1">
                          <a:solidFill>
                            <a:srgbClr val="0033A0"/>
                          </a:solidFill>
                          <a:latin typeface="Montserrat"/>
                          <a:ea typeface="DejaVu Sans"/>
                        </a:rPr>
                        <a:t>Необходимое количество документов</a:t>
                      </a:r>
                      <a:endParaRPr lang="ru-RU" sz="1100" b="0" strike="noStrike" spc="-1">
                        <a:latin typeface="Arial"/>
                      </a:endParaRPr>
                    </a:p>
                  </a:txBody>
                  <a:tcPr marL="7560" marR="7560" anchor="ctr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924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buNone/>
                      </a:pPr>
                      <a:r>
                        <a:rPr lang="ru-RU" sz="1100" b="0" strike="noStrike" spc="-1">
                          <a:solidFill>
                            <a:srgbClr val="0033A0"/>
                          </a:solidFill>
                          <a:latin typeface="Montserrat"/>
                          <a:ea typeface="DejaVu Sans"/>
                        </a:rPr>
                        <a:t> Срок предоставления услуги</a:t>
                      </a:r>
                      <a:endParaRPr lang="ru-RU" sz="1100" b="0" strike="noStrike" spc="-1">
                        <a:latin typeface="Arial"/>
                      </a:endParaRPr>
                    </a:p>
                  </a:txBody>
                  <a:tcPr marL="7560" marR="7560" anchor="ctr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924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buNone/>
                      </a:pPr>
                      <a:r>
                        <a:rPr lang="ru-RU" sz="1100" b="0" strike="noStrike" spc="-1">
                          <a:solidFill>
                            <a:srgbClr val="0033A0"/>
                          </a:solidFill>
                          <a:latin typeface="Montserrat"/>
                          <a:ea typeface="DejaVu Sans"/>
                        </a:rPr>
                        <a:t>Простота процедур</a:t>
                      </a:r>
                      <a:endParaRPr lang="ru-RU" sz="1100" b="0" strike="noStrike" spc="-1">
                        <a:latin typeface="Arial"/>
                      </a:endParaRPr>
                    </a:p>
                  </a:txBody>
                  <a:tcPr marL="7560" marR="7560" anchor="ctr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924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buNone/>
                      </a:pPr>
                      <a:r>
                        <a:rPr lang="ru-RU" sz="1100" b="0" strike="noStrike" spc="-1">
                          <a:solidFill>
                            <a:srgbClr val="0033A0"/>
                          </a:solidFill>
                          <a:latin typeface="Montserrat"/>
                          <a:ea typeface="DejaVu Sans"/>
                        </a:rPr>
                        <a:t>Время ожидания в очереди</a:t>
                      </a:r>
                      <a:endParaRPr lang="ru-RU" sz="1100" b="0" strike="noStrike" spc="-1">
                        <a:latin typeface="Arial"/>
                      </a:endParaRPr>
                    </a:p>
                  </a:txBody>
                  <a:tcPr marL="7560" marR="756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924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buNone/>
                      </a:pPr>
                      <a:r>
                        <a:rPr lang="ru-RU" sz="1100" b="0" strike="noStrike" spc="-1">
                          <a:solidFill>
                            <a:srgbClr val="0033A0"/>
                          </a:solidFill>
                          <a:latin typeface="Montserrat"/>
                          <a:ea typeface="DejaVu Sans"/>
                        </a:rPr>
                        <a:t>Индивидуальный подход с учетом вашей жизненной ситуации</a:t>
                      </a:r>
                      <a:endParaRPr lang="ru-RU" sz="1100" b="0" strike="noStrike" spc="-1">
                        <a:latin typeface="Arial"/>
                      </a:endParaRPr>
                    </a:p>
                  </a:txBody>
                  <a:tcPr marL="7560" marR="7560" anchor="ctr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924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buNone/>
                      </a:pPr>
                      <a:r>
                        <a:rPr lang="ru-RU" sz="1100" b="0" strike="noStrike" spc="-1">
                          <a:solidFill>
                            <a:srgbClr val="0033A0"/>
                          </a:solidFill>
                          <a:latin typeface="Montserrat"/>
                          <a:ea typeface="DejaVu Sans"/>
                        </a:rPr>
                        <a:t>Наличие дополнительных сервисов</a:t>
                      </a:r>
                      <a:endParaRPr lang="ru-RU" sz="1100" b="0" strike="noStrike" spc="-1">
                        <a:latin typeface="Arial"/>
                      </a:endParaRPr>
                    </a:p>
                  </a:txBody>
                  <a:tcPr marL="7560" marR="7560" anchor="ctr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0284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buNone/>
                      </a:pPr>
                      <a:r>
                        <a:rPr lang="ru-RU" sz="1100" b="0" strike="noStrike" spc="-1">
                          <a:solidFill>
                            <a:srgbClr val="0033A0"/>
                          </a:solidFill>
                          <a:latin typeface="Montserrat"/>
                          <a:ea typeface="DejaVu Sans"/>
                        </a:rPr>
                        <a:t>Получение желаемого результата</a:t>
                      </a:r>
                      <a:endParaRPr lang="ru-RU" sz="1100" b="0" strike="noStrike" spc="-1">
                        <a:latin typeface="Arial"/>
                      </a:endParaRPr>
                    </a:p>
                  </a:txBody>
                  <a:tcPr marL="7560" marR="7560" anchor="ctr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266" name="Диаграмма 3"/>
          <p:cNvGraphicFramePr/>
          <p:nvPr>
            <p:extLst>
              <p:ext uri="{D42A27DB-BD31-4B8C-83A1-F6EECF244321}">
                <p14:modId xmlns:p14="http://schemas.microsoft.com/office/powerpoint/2010/main" val="3567226647"/>
              </p:ext>
            </p:extLst>
          </p:nvPr>
        </p:nvGraphicFramePr>
        <p:xfrm>
          <a:off x="3422160" y="1657800"/>
          <a:ext cx="2654640" cy="4421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67" name="TextBox 37"/>
          <p:cNvSpPr/>
          <p:nvPr/>
        </p:nvSpPr>
        <p:spPr>
          <a:xfrm>
            <a:off x="3545280" y="1245600"/>
            <a:ext cx="3719880" cy="302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1" strike="noStrike" spc="-1">
                <a:solidFill>
                  <a:srgbClr val="CF4520"/>
                </a:solidFill>
                <a:latin typeface="Montserrat"/>
                <a:ea typeface="DejaVu Sans"/>
              </a:rPr>
              <a:t>Опрос соискателей 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268" name="TextBox 38"/>
          <p:cNvSpPr/>
          <p:nvPr/>
        </p:nvSpPr>
        <p:spPr>
          <a:xfrm>
            <a:off x="9248040" y="1256760"/>
            <a:ext cx="2829960" cy="302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1400" b="1" strike="noStrike" spc="-1">
                <a:solidFill>
                  <a:srgbClr val="CF4520"/>
                </a:solidFill>
                <a:latin typeface="Montserrat"/>
                <a:ea typeface="DejaVu Sans"/>
              </a:rPr>
              <a:t>Опрос работодателей</a:t>
            </a:r>
            <a:endParaRPr lang="ru-RU" sz="1400" b="0" strike="noStrike" spc="-1">
              <a:latin typeface="Arial"/>
            </a:endParaRPr>
          </a:p>
        </p:txBody>
      </p:sp>
      <p:graphicFrame>
        <p:nvGraphicFramePr>
          <p:cNvPr id="269" name="Table 4"/>
          <p:cNvGraphicFramePr/>
          <p:nvPr>
            <p:extLst>
              <p:ext uri="{D42A27DB-BD31-4B8C-83A1-F6EECF244321}">
                <p14:modId xmlns:p14="http://schemas.microsoft.com/office/powerpoint/2010/main" val="649173842"/>
              </p:ext>
            </p:extLst>
          </p:nvPr>
        </p:nvGraphicFramePr>
        <p:xfrm>
          <a:off x="6157080" y="1661128"/>
          <a:ext cx="2908440" cy="4422720"/>
        </p:xfrm>
        <a:graphic>
          <a:graphicData uri="http://schemas.openxmlformats.org/drawingml/2006/table">
            <a:tbl>
              <a:tblPr/>
              <a:tblGrid>
                <a:gridCol w="29084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924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buNone/>
                      </a:pPr>
                      <a:r>
                        <a:rPr lang="ru-RU" sz="1100" b="0" strike="noStrike" spc="-1">
                          <a:solidFill>
                            <a:srgbClr val="0033A0"/>
                          </a:solidFill>
                          <a:latin typeface="Montserrat"/>
                          <a:ea typeface="DejaVu Sans"/>
                        </a:rPr>
                        <a:t> График работы с клиентами</a:t>
                      </a:r>
                      <a:endParaRPr lang="ru-RU" sz="1100" b="0" strike="noStrike" spc="-1">
                        <a:latin typeface="Arial"/>
                      </a:endParaRPr>
                    </a:p>
                  </a:txBody>
                  <a:tcPr marL="7560" marR="7560" anchor="ctr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924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buNone/>
                      </a:pPr>
                      <a:r>
                        <a:rPr lang="ru-RU" sz="1100" b="0" strike="noStrike" spc="-1" dirty="0">
                          <a:solidFill>
                            <a:srgbClr val="0033A0"/>
                          </a:solidFill>
                          <a:latin typeface="Montserrat"/>
                          <a:ea typeface="DejaVu Sans"/>
                        </a:rPr>
                        <a:t>Необходимое количество документов</a:t>
                      </a:r>
                      <a:endParaRPr lang="ru-RU" sz="1100" b="0" strike="noStrike" spc="-1" dirty="0">
                        <a:latin typeface="Arial"/>
                      </a:endParaRPr>
                    </a:p>
                  </a:txBody>
                  <a:tcPr marL="7560" marR="7560" anchor="ctr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924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buNone/>
                      </a:pPr>
                      <a:r>
                        <a:rPr lang="ru-RU" sz="1100" b="0" strike="noStrike" spc="-1">
                          <a:solidFill>
                            <a:srgbClr val="0033A0"/>
                          </a:solidFill>
                          <a:latin typeface="Montserrat"/>
                          <a:ea typeface="DejaVu Sans"/>
                        </a:rPr>
                        <a:t>Доступная и понятная информация</a:t>
                      </a:r>
                      <a:endParaRPr lang="ru-RU" sz="1100" b="0" strike="noStrike" spc="-1">
                        <a:latin typeface="Arial"/>
                      </a:endParaRPr>
                    </a:p>
                  </a:txBody>
                  <a:tcPr marL="7560" marR="7560" anchor="ctr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924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buNone/>
                      </a:pPr>
                      <a:r>
                        <a:rPr lang="ru-RU" sz="1100" b="0" strike="noStrike" spc="-1">
                          <a:solidFill>
                            <a:srgbClr val="0033A0"/>
                          </a:solidFill>
                          <a:latin typeface="Montserrat"/>
                          <a:ea typeface="DejaVu Sans"/>
                        </a:rPr>
                        <a:t>Скорость реагирования на обращение</a:t>
                      </a:r>
                      <a:endParaRPr lang="ru-RU" sz="1100" b="0" strike="noStrike" spc="-1">
                        <a:latin typeface="Arial"/>
                      </a:endParaRPr>
                    </a:p>
                  </a:txBody>
                  <a:tcPr marL="7560" marR="7560" anchor="ctr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924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buNone/>
                      </a:pPr>
                      <a:r>
                        <a:rPr lang="ru-RU" sz="1100" b="0" strike="noStrike" spc="-1">
                          <a:solidFill>
                            <a:srgbClr val="0033A0"/>
                          </a:solidFill>
                          <a:latin typeface="Montserrat"/>
                          <a:ea typeface="DejaVu Sans"/>
                        </a:rPr>
                        <a:t>Профессионализм сотрудников</a:t>
                      </a:r>
                      <a:endParaRPr lang="ru-RU" sz="1100" b="0" strike="noStrike" spc="-1">
                        <a:latin typeface="Arial"/>
                      </a:endParaRPr>
                    </a:p>
                  </a:txBody>
                  <a:tcPr marL="7560" marR="7560" anchor="ctr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924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buNone/>
                      </a:pPr>
                      <a:r>
                        <a:rPr lang="ru-RU" sz="1100" b="0" strike="noStrike" spc="-1">
                          <a:solidFill>
                            <a:srgbClr val="0033A0"/>
                          </a:solidFill>
                          <a:latin typeface="Montserrat"/>
                          <a:ea typeface="DejaVu Sans"/>
                        </a:rPr>
                        <a:t> Срок предоставления услуги</a:t>
                      </a:r>
                      <a:endParaRPr lang="ru-RU" sz="1100" b="0" strike="noStrike" spc="-1">
                        <a:latin typeface="Arial"/>
                      </a:endParaRPr>
                    </a:p>
                  </a:txBody>
                  <a:tcPr marL="7560" marR="7560" anchor="ctr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924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buNone/>
                      </a:pPr>
                      <a:r>
                        <a:rPr lang="ru-RU" sz="1100" b="0" strike="noStrike" spc="-1">
                          <a:solidFill>
                            <a:srgbClr val="0033A0"/>
                          </a:solidFill>
                          <a:latin typeface="Montserrat"/>
                          <a:ea typeface="DejaVu Sans"/>
                        </a:rPr>
                        <a:t> Транспортная доступность ЦЗН</a:t>
                      </a:r>
                      <a:endParaRPr lang="ru-RU" sz="1100" b="0" strike="noStrike" spc="-1">
                        <a:latin typeface="Arial"/>
                      </a:endParaRPr>
                    </a:p>
                  </a:txBody>
                  <a:tcPr marL="7560" marR="7560" anchor="ctr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924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buNone/>
                      </a:pPr>
                      <a:r>
                        <a:rPr lang="ru-RU" sz="1100" b="0" strike="noStrike" spc="-1">
                          <a:solidFill>
                            <a:srgbClr val="0033A0"/>
                          </a:solidFill>
                          <a:latin typeface="Montserrat"/>
                          <a:ea typeface="DejaVu Sans"/>
                        </a:rPr>
                        <a:t>Индивидуальный подход для решения вашей бизнес-ситуации</a:t>
                      </a:r>
                      <a:endParaRPr lang="ru-RU" sz="1100" b="0" strike="noStrike" spc="-1">
                        <a:latin typeface="Arial"/>
                      </a:endParaRPr>
                    </a:p>
                  </a:txBody>
                  <a:tcPr marL="7560" marR="7560" anchor="ctr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924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buNone/>
                      </a:pPr>
                      <a:r>
                        <a:rPr lang="ru-RU" sz="1100" b="0" strike="noStrike" spc="-1">
                          <a:solidFill>
                            <a:srgbClr val="0033A0"/>
                          </a:solidFill>
                          <a:latin typeface="Montserrat"/>
                          <a:ea typeface="DejaVu Sans"/>
                        </a:rPr>
                        <a:t> Комфортность помещения</a:t>
                      </a:r>
                      <a:endParaRPr lang="ru-RU" sz="1100" b="0" strike="noStrike" spc="-1">
                        <a:latin typeface="Arial"/>
                      </a:endParaRPr>
                    </a:p>
                  </a:txBody>
                  <a:tcPr marL="7560" marR="7560" anchor="ctr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924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buNone/>
                      </a:pPr>
                      <a:r>
                        <a:rPr lang="ru-RU" sz="1100" b="0" strike="noStrike" spc="-1">
                          <a:solidFill>
                            <a:srgbClr val="0033A0"/>
                          </a:solidFill>
                          <a:latin typeface="Montserrat"/>
                          <a:ea typeface="DejaVu Sans"/>
                        </a:rPr>
                        <a:t>Наличие дополнительных сервисов</a:t>
                      </a:r>
                      <a:endParaRPr lang="ru-RU" sz="1100" b="0" strike="noStrike" spc="-1">
                        <a:latin typeface="Arial"/>
                      </a:endParaRPr>
                    </a:p>
                  </a:txBody>
                  <a:tcPr marL="7560" marR="7560" anchor="ctr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0284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buNone/>
                      </a:pPr>
                      <a:r>
                        <a:rPr lang="ru-RU" sz="1100" b="0" strike="noStrike" spc="-1" dirty="0">
                          <a:solidFill>
                            <a:srgbClr val="0033A0"/>
                          </a:solidFill>
                          <a:latin typeface="Montserrat"/>
                          <a:ea typeface="DejaVu Sans"/>
                        </a:rPr>
                        <a:t>Наличие желаемого результата</a:t>
                      </a:r>
                      <a:endParaRPr lang="ru-RU" sz="1100" b="0" strike="noStrike" spc="-1" dirty="0">
                        <a:latin typeface="Arial"/>
                      </a:endParaRPr>
                    </a:p>
                  </a:txBody>
                  <a:tcPr marL="7560" marR="7560" anchor="ctr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270" name="Диаграмма 4"/>
          <p:cNvGraphicFramePr/>
          <p:nvPr>
            <p:extLst>
              <p:ext uri="{D42A27DB-BD31-4B8C-83A1-F6EECF244321}">
                <p14:modId xmlns:p14="http://schemas.microsoft.com/office/powerpoint/2010/main" val="3979605910"/>
              </p:ext>
            </p:extLst>
          </p:nvPr>
        </p:nvGraphicFramePr>
        <p:xfrm>
          <a:off x="9145800" y="1657800"/>
          <a:ext cx="2671560" cy="4421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71" name="TextBox 39"/>
          <p:cNvSpPr/>
          <p:nvPr/>
        </p:nvSpPr>
        <p:spPr>
          <a:xfrm>
            <a:off x="545040" y="158400"/>
            <a:ext cx="979740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2000" b="0" strike="noStrike" spc="-1">
                <a:solidFill>
                  <a:srgbClr val="0033A0"/>
                </a:solidFill>
                <a:latin typeface="Montserrat Medium"/>
                <a:ea typeface="DejaVu Sans"/>
              </a:rPr>
              <a:t>Итоги модернизации центров занятости населения в 2019-2021 годах</a:t>
            </a:r>
            <a:endParaRPr lang="ru-RU" sz="2000" b="0" strike="noStrike" spc="-1">
              <a:latin typeface="Arial"/>
            </a:endParaRP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1B8D08C4-E5A9-4A8C-A83E-CF9C8C1E5108}"/>
              </a:ext>
            </a:extLst>
          </p:cNvPr>
          <p:cNvCxnSpPr/>
          <p:nvPr/>
        </p:nvCxnSpPr>
        <p:spPr>
          <a:xfrm>
            <a:off x="0" y="2861187"/>
            <a:ext cx="12300155" cy="0"/>
          </a:xfrm>
          <a:prstGeom prst="line">
            <a:avLst/>
          </a:prstGeom>
          <a:ln>
            <a:solidFill>
              <a:srgbClr val="E5481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AAD246EF-B0A7-4534-9EBF-3E37DACF3619}"/>
              </a:ext>
            </a:extLst>
          </p:cNvPr>
          <p:cNvCxnSpPr/>
          <p:nvPr/>
        </p:nvCxnSpPr>
        <p:spPr>
          <a:xfrm>
            <a:off x="0" y="4866968"/>
            <a:ext cx="12300155" cy="0"/>
          </a:xfrm>
          <a:prstGeom prst="line">
            <a:avLst/>
          </a:prstGeom>
          <a:ln>
            <a:solidFill>
              <a:srgbClr val="E5481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" name="Фоновый рисунок 5"/>
          <p:cNvPicPr/>
          <p:nvPr/>
        </p:nvPicPr>
        <p:blipFill>
          <a:blip r:embed="rId3"/>
          <a:stretch/>
        </p:blipFill>
        <p:spPr>
          <a:xfrm>
            <a:off x="-51840" y="0"/>
            <a:ext cx="5783040" cy="603684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273" name="Table 6"/>
          <p:cNvGraphicFramePr/>
          <p:nvPr>
            <p:extLst>
              <p:ext uri="{D42A27DB-BD31-4B8C-83A1-F6EECF244321}">
                <p14:modId xmlns:p14="http://schemas.microsoft.com/office/powerpoint/2010/main" val="479749193"/>
              </p:ext>
            </p:extLst>
          </p:nvPr>
        </p:nvGraphicFramePr>
        <p:xfrm>
          <a:off x="357840" y="640080"/>
          <a:ext cx="11215324" cy="5576761"/>
        </p:xfrm>
        <a:graphic>
          <a:graphicData uri="http://schemas.openxmlformats.org/drawingml/2006/table">
            <a:tbl>
              <a:tblPr/>
              <a:tblGrid>
                <a:gridCol w="3842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61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9891">
                  <a:extLst>
                    <a:ext uri="{9D8B030D-6E8A-4147-A177-3AD203B41FA5}">
                      <a16:colId xmlns:a16="http://schemas.microsoft.com/office/drawing/2014/main" val="3473128400"/>
                    </a:ext>
                  </a:extLst>
                </a:gridCol>
                <a:gridCol w="10898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98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2349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1200" b="1" strike="noStrike" spc="-1" dirty="0">
                          <a:solidFill>
                            <a:srgbClr val="0033A0"/>
                          </a:solidFill>
                          <a:latin typeface="Montserrat"/>
                        </a:rPr>
                        <a:t>№</a:t>
                      </a:r>
                      <a:endParaRPr lang="ru-RU" sz="1200" b="0" strike="noStrike" spc="-1" dirty="0">
                        <a:solidFill>
                          <a:srgbClr val="0033A0"/>
                        </a:solidFill>
                        <a:latin typeface="Times New Roman"/>
                      </a:endParaRPr>
                    </a:p>
                  </a:txBody>
                  <a:tcPr marL="36000" marR="36000" anchor="ctr">
                    <a:lnL w="12240">
                      <a:noFill/>
                    </a:lnL>
                    <a:lnR w="2880">
                      <a:solidFill>
                        <a:srgbClr val="0033A0"/>
                      </a:solidFill>
                    </a:lnR>
                    <a:lnT w="2880">
                      <a:solidFill>
                        <a:srgbClr val="0033A0"/>
                      </a:solidFill>
                    </a:lnT>
                    <a:lnB w="2880">
                      <a:solidFill>
                        <a:srgbClr val="0033A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1200" b="1" strike="noStrike" spc="-1" dirty="0">
                          <a:solidFill>
                            <a:srgbClr val="0033A0"/>
                          </a:solidFill>
                          <a:latin typeface="Montserrat"/>
                        </a:rPr>
                        <a:t>Наименование показателя</a:t>
                      </a:r>
                      <a:endParaRPr lang="ru-RU" sz="1200" b="0" strike="noStrike" spc="-1" dirty="0">
                        <a:solidFill>
                          <a:srgbClr val="0033A0"/>
                        </a:solidFill>
                        <a:latin typeface="Times New Roman"/>
                      </a:endParaRPr>
                    </a:p>
                  </a:txBody>
                  <a:tcPr marL="36000" marR="36000" anchor="ctr">
                    <a:lnL w="2880">
                      <a:solidFill>
                        <a:srgbClr val="0033A0"/>
                      </a:solidFill>
                    </a:lnL>
                    <a:lnR w="2880">
                      <a:solidFill>
                        <a:srgbClr val="0033A0"/>
                      </a:solidFill>
                    </a:lnR>
                    <a:lnT w="2880">
                      <a:solidFill>
                        <a:srgbClr val="0033A0"/>
                      </a:solidFill>
                    </a:lnT>
                    <a:lnB w="2880">
                      <a:solidFill>
                        <a:srgbClr val="0033A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1200" b="1" strike="noStrike" kern="1200" spc="-1" dirty="0">
                          <a:solidFill>
                            <a:srgbClr val="0033A0"/>
                          </a:solidFill>
                          <a:latin typeface="Montserrat"/>
                          <a:ea typeface="+mn-ea"/>
                          <a:cs typeface="+mn-cs"/>
                        </a:rPr>
                        <a:t>Целевое изменение показателя</a:t>
                      </a:r>
                    </a:p>
                  </a:txBody>
                  <a:tcPr marL="36000" marR="36000" anchor="ctr">
                    <a:lnL w="2880">
                      <a:solidFill>
                        <a:srgbClr val="0033A0"/>
                      </a:solidFill>
                    </a:lnL>
                    <a:lnR w="288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>
                      <a:solidFill>
                        <a:srgbClr val="0033A0"/>
                      </a:solidFill>
                    </a:lnT>
                    <a:lnB w="288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1200" b="1" strike="noStrike" spc="-1" dirty="0">
                          <a:solidFill>
                            <a:srgbClr val="0033A0"/>
                          </a:solidFill>
                          <a:latin typeface="Montserrat"/>
                        </a:rPr>
                        <a:t>Лучший </a:t>
                      </a:r>
                    </a:p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1200" b="1" strike="noStrike" spc="-1" dirty="0">
                          <a:solidFill>
                            <a:srgbClr val="0033A0"/>
                          </a:solidFill>
                          <a:latin typeface="Montserrat"/>
                        </a:rPr>
                        <a:t>в группах</a:t>
                      </a:r>
                      <a:endParaRPr lang="ru-RU" sz="1200" b="0" strike="noStrike" spc="-1" dirty="0">
                        <a:solidFill>
                          <a:srgbClr val="0033A0"/>
                        </a:solidFill>
                        <a:latin typeface="Times New Roman"/>
                      </a:endParaRPr>
                    </a:p>
                  </a:txBody>
                  <a:tcPr marL="36000" marR="36000" anchor="ctr">
                    <a:lnL w="2880">
                      <a:solidFill>
                        <a:srgbClr val="0033A0"/>
                      </a:solidFill>
                    </a:lnL>
                    <a:lnR w="2880">
                      <a:solidFill>
                        <a:srgbClr val="0033A0"/>
                      </a:solidFill>
                    </a:lnR>
                    <a:lnT w="2880">
                      <a:solidFill>
                        <a:srgbClr val="0033A0"/>
                      </a:solidFill>
                    </a:lnT>
                    <a:lnB w="2880">
                      <a:solidFill>
                        <a:srgbClr val="0033A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1200" b="1" strike="noStrike" spc="-1" dirty="0">
                          <a:solidFill>
                            <a:srgbClr val="0033A0"/>
                          </a:solidFill>
                          <a:latin typeface="Montserrat"/>
                        </a:rPr>
                        <a:t>Средний </a:t>
                      </a:r>
                    </a:p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1200" b="1" strike="noStrike" spc="-1" dirty="0">
                          <a:solidFill>
                            <a:srgbClr val="0033A0"/>
                          </a:solidFill>
                          <a:latin typeface="Montserrat"/>
                        </a:rPr>
                        <a:t>по выборке</a:t>
                      </a:r>
                      <a:endParaRPr lang="ru-RU" sz="1200" b="0" strike="noStrike" spc="-1" dirty="0">
                        <a:solidFill>
                          <a:srgbClr val="0033A0"/>
                        </a:solidFill>
                        <a:latin typeface="Times New Roman"/>
                      </a:endParaRPr>
                    </a:p>
                  </a:txBody>
                  <a:tcPr marL="36000" marR="36000" anchor="ctr">
                    <a:lnL w="2880">
                      <a:solidFill>
                        <a:srgbClr val="0033A0"/>
                      </a:solidFill>
                    </a:lnL>
                    <a:lnR w="2880">
                      <a:solidFill>
                        <a:srgbClr val="0033A0"/>
                      </a:solidFill>
                    </a:lnR>
                    <a:lnT w="2880">
                      <a:solidFill>
                        <a:srgbClr val="0033A0"/>
                      </a:solidFill>
                    </a:lnT>
                    <a:lnB w="2880">
                      <a:solidFill>
                        <a:srgbClr val="0033A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392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1400" b="0" strike="noStrike" spc="-1" dirty="0">
                          <a:solidFill>
                            <a:srgbClr val="0033A0"/>
                          </a:solidFill>
                          <a:latin typeface="Montserrat"/>
                        </a:rPr>
                        <a:t>1</a:t>
                      </a:r>
                      <a:endParaRPr lang="ru-RU" sz="1400" b="0" strike="noStrike" spc="-1" dirty="0">
                        <a:solidFill>
                          <a:srgbClr val="0033A0"/>
                        </a:solidFill>
                        <a:latin typeface="Times New Roman"/>
                      </a:endParaRPr>
                    </a:p>
                  </a:txBody>
                  <a:tcPr marL="36000" marR="36000" anchor="ctr">
                    <a:lnL w="12240">
                      <a:noFill/>
                    </a:lnL>
                    <a:lnR w="288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>
                      <a:solidFill>
                        <a:srgbClr val="0033A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1400" b="0" strike="noStrike" spc="-1" dirty="0">
                          <a:solidFill>
                            <a:srgbClr val="0033A0"/>
                          </a:solidFill>
                          <a:latin typeface="Montserrat"/>
                        </a:rPr>
                        <a:t>Численность граждан, получивших услуги СЗН в целях поиска подходящей работы или развития карьеры, человек, изменение, %</a:t>
                      </a:r>
                      <a:endParaRPr lang="ru-RU" sz="1400" b="0" strike="noStrike" spc="-1" dirty="0">
                        <a:solidFill>
                          <a:srgbClr val="0033A0"/>
                        </a:solidFill>
                        <a:latin typeface="Times New Roman"/>
                      </a:endParaRPr>
                    </a:p>
                  </a:txBody>
                  <a:tcPr marL="36000" marR="36000" anchor="ctr">
                    <a:lnL w="288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>
                      <a:solidFill>
                        <a:srgbClr val="0033A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23" rtl="0" eaLnBrk="1" fontAlgn="b" latinLnBrk="0" hangingPunct="1"/>
                      <a:r>
                        <a:rPr lang="ru-RU" sz="1200" b="0" u="none" strike="noStrike" kern="1200" dirty="0">
                          <a:solidFill>
                            <a:srgbClr val="0033A0"/>
                          </a:solidFill>
                          <a:effectLst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рост</a:t>
                      </a:r>
                    </a:p>
                    <a:p>
                      <a:pPr marL="0" algn="ctr" defTabSz="914423" rtl="0" eaLnBrk="1" fontAlgn="b" latinLnBrk="0" hangingPunct="1"/>
                      <a:r>
                        <a:rPr lang="ru-RU" sz="1200" b="0" u="none" strike="noStrike" kern="1200" dirty="0">
                          <a:solidFill>
                            <a:srgbClr val="0033A0"/>
                          </a:solidFill>
                          <a:effectLst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на </a:t>
                      </a:r>
                      <a:r>
                        <a:rPr lang="en-US" sz="1200" b="0" u="none" strike="noStrike" kern="1200" dirty="0">
                          <a:solidFill>
                            <a:srgbClr val="0033A0"/>
                          </a:solidFill>
                          <a:effectLst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76%</a:t>
                      </a:r>
                    </a:p>
                  </a:txBody>
                  <a:tcPr marL="36000" marR="36000" anchor="ctr">
                    <a:lnL w="288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1200" b="0" strike="noStrike" spc="-1" dirty="0">
                          <a:solidFill>
                            <a:srgbClr val="C9211E"/>
                          </a:solidFill>
                          <a:latin typeface="Montserrat"/>
                        </a:rPr>
                        <a:t>30%</a:t>
                      </a:r>
                      <a:endParaRPr lang="ru-RU" sz="1200" b="0" strike="noStrike" spc="-1" dirty="0">
                        <a:solidFill>
                          <a:srgbClr val="C9211E"/>
                        </a:solidFill>
                        <a:latin typeface="Times New Roman"/>
                      </a:endParaRPr>
                    </a:p>
                  </a:txBody>
                  <a:tcPr marL="36000" marR="36000" anchor="ctr">
                    <a:lnL w="288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>
                      <a:solidFill>
                        <a:srgbClr val="0033A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1200" b="0" strike="noStrike" spc="-1" dirty="0">
                          <a:solidFill>
                            <a:srgbClr val="C9211E"/>
                          </a:solidFill>
                          <a:latin typeface="Montserrat"/>
                        </a:rPr>
                        <a:t>-0,59%</a:t>
                      </a:r>
                      <a:endParaRPr lang="ru-RU" sz="1200" b="0" strike="noStrike" spc="-1" dirty="0">
                        <a:solidFill>
                          <a:srgbClr val="C9211E"/>
                        </a:solidFill>
                        <a:latin typeface="Times New Roman"/>
                      </a:endParaRPr>
                    </a:p>
                  </a:txBody>
                  <a:tcPr marL="9360" marR="9360" anchor="ctr">
                    <a:lnL w="288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>
                      <a:solidFill>
                        <a:srgbClr val="0033A0"/>
                      </a:solidFill>
                    </a:lnR>
                    <a:lnT w="288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>
                      <a:solidFill>
                        <a:srgbClr val="0033A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392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1400" b="0" strike="noStrike" spc="-1" dirty="0">
                          <a:solidFill>
                            <a:srgbClr val="0033A0"/>
                          </a:solidFill>
                          <a:latin typeface="Montserrat"/>
                        </a:rPr>
                        <a:t>2</a:t>
                      </a:r>
                      <a:endParaRPr lang="ru-RU" sz="1400" b="0" strike="noStrike" spc="-1" dirty="0">
                        <a:solidFill>
                          <a:srgbClr val="0033A0"/>
                        </a:solidFill>
                        <a:latin typeface="Times New Roman"/>
                      </a:endParaRPr>
                    </a:p>
                  </a:txBody>
                  <a:tcPr marL="36000" marR="36000" anchor="ctr">
                    <a:lnL w="12240">
                      <a:noFill/>
                    </a:lnL>
                    <a:lnR w="2880">
                      <a:solidFill>
                        <a:srgbClr val="0033A0"/>
                      </a:solidFill>
                    </a:lnR>
                    <a:lnT w="2880">
                      <a:solidFill>
                        <a:srgbClr val="0033A0"/>
                      </a:solidFill>
                    </a:lnT>
                    <a:lnB w="2880">
                      <a:solidFill>
                        <a:srgbClr val="0033A0"/>
                      </a:solidFill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1400" b="1" strike="noStrike" spc="-1" dirty="0">
                          <a:solidFill>
                            <a:srgbClr val="0033A0"/>
                          </a:solidFill>
                          <a:latin typeface="Montserrat"/>
                        </a:rPr>
                        <a:t>Среднее время трудоустройства граждан, обратившихся за содействием </a:t>
                      </a: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1400" b="1" strike="noStrike" spc="-1" dirty="0">
                          <a:solidFill>
                            <a:srgbClr val="0033A0"/>
                          </a:solidFill>
                          <a:latin typeface="Montserrat"/>
                        </a:rPr>
                        <a:t>в СЗН в целях поиска подходящей работы(граждане, мотивированные к труду и востребованные на рынке), изменение, %</a:t>
                      </a:r>
                      <a:endParaRPr lang="ru-RU" sz="1400" b="1" strike="noStrike" spc="-1" dirty="0">
                        <a:solidFill>
                          <a:srgbClr val="0033A0"/>
                        </a:solidFill>
                        <a:latin typeface="Times New Roman"/>
                      </a:endParaRPr>
                    </a:p>
                  </a:txBody>
                  <a:tcPr marL="36000" marR="36000" anchor="ctr">
                    <a:lnL w="2880">
                      <a:solidFill>
                        <a:srgbClr val="0033A0"/>
                      </a:solidFill>
                    </a:lnL>
                    <a:lnR w="2880">
                      <a:solidFill>
                        <a:srgbClr val="0033A0"/>
                      </a:solidFill>
                    </a:lnR>
                    <a:lnT w="2880">
                      <a:solidFill>
                        <a:srgbClr val="0033A0"/>
                      </a:solidFill>
                    </a:lnT>
                    <a:lnB w="2880">
                      <a:solidFill>
                        <a:srgbClr val="0033A0"/>
                      </a:solidFill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none" strike="noStrike" dirty="0">
                          <a:solidFill>
                            <a:srgbClr val="0033A0"/>
                          </a:solidFill>
                          <a:effectLst/>
                          <a:latin typeface="Montserrat" panose="00000500000000000000" pitchFamily="2" charset="-52"/>
                        </a:rPr>
                        <a:t>снижение </a:t>
                      </a:r>
                      <a:r>
                        <a:rPr lang="ru-RU" sz="1200" b="1" u="none" strike="noStrike" kern="1200" dirty="0">
                          <a:solidFill>
                            <a:srgbClr val="0033A0"/>
                          </a:solidFill>
                          <a:effectLst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на </a:t>
                      </a:r>
                      <a:r>
                        <a:rPr lang="en-US" sz="1200" b="1" u="none" strike="noStrike" dirty="0">
                          <a:solidFill>
                            <a:srgbClr val="0033A0"/>
                          </a:solidFill>
                          <a:effectLst/>
                          <a:latin typeface="Montserrat" panose="00000500000000000000" pitchFamily="2" charset="-52"/>
                        </a:rPr>
                        <a:t>39%</a:t>
                      </a:r>
                      <a:endParaRPr lang="en-US" sz="1200" b="1" i="0" u="none" strike="noStrike" dirty="0">
                        <a:solidFill>
                          <a:srgbClr val="0033A0"/>
                        </a:solidFill>
                        <a:effectLst/>
                        <a:latin typeface="Montserrat" panose="00000500000000000000" pitchFamily="2" charset="-52"/>
                      </a:endParaRPr>
                    </a:p>
                  </a:txBody>
                  <a:tcPr marL="36000" marR="36000" anchor="ctr">
                    <a:lnL w="2880">
                      <a:solidFill>
                        <a:srgbClr val="0033A0"/>
                      </a:solidFill>
                    </a:lnL>
                    <a:lnR w="288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1200" b="1" strike="noStrike" spc="-1" dirty="0">
                          <a:solidFill>
                            <a:srgbClr val="C9211E"/>
                          </a:solidFill>
                          <a:latin typeface="Montserrat"/>
                        </a:rPr>
                        <a:t>-20%</a:t>
                      </a:r>
                      <a:endParaRPr lang="ru-RU" sz="1200" b="1" strike="noStrike" spc="-1" dirty="0">
                        <a:solidFill>
                          <a:srgbClr val="C9211E"/>
                        </a:solidFill>
                        <a:latin typeface="Times New Roman"/>
                      </a:endParaRPr>
                    </a:p>
                  </a:txBody>
                  <a:tcPr marL="36000" marR="36000" anchor="ctr">
                    <a:lnL w="2880">
                      <a:solidFill>
                        <a:srgbClr val="0033A0"/>
                      </a:solidFill>
                    </a:lnL>
                    <a:lnR w="2880">
                      <a:solidFill>
                        <a:srgbClr val="0033A0"/>
                      </a:solidFill>
                    </a:lnR>
                    <a:lnT w="2880">
                      <a:solidFill>
                        <a:srgbClr val="0033A0"/>
                      </a:solidFill>
                    </a:lnT>
                    <a:lnB w="2880">
                      <a:solidFill>
                        <a:srgbClr val="0033A0"/>
                      </a:solidFill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1200" b="1" strike="noStrike" spc="-1" dirty="0">
                          <a:solidFill>
                            <a:srgbClr val="C9211E"/>
                          </a:solidFill>
                          <a:latin typeface="Montserrat"/>
                        </a:rPr>
                        <a:t>24,56%</a:t>
                      </a:r>
                      <a:endParaRPr lang="ru-RU" sz="1200" b="1" strike="noStrike" spc="-1" dirty="0">
                        <a:solidFill>
                          <a:srgbClr val="C9211E"/>
                        </a:solidFill>
                        <a:latin typeface="Times New Roman"/>
                      </a:endParaRPr>
                    </a:p>
                  </a:txBody>
                  <a:tcPr marL="9360" marR="9360" anchor="ctr">
                    <a:lnL w="2880">
                      <a:solidFill>
                        <a:srgbClr val="0033A0"/>
                      </a:solidFill>
                    </a:lnL>
                    <a:lnR w="2880">
                      <a:solidFill>
                        <a:srgbClr val="0033A0"/>
                      </a:solidFill>
                    </a:lnR>
                    <a:lnT w="2880">
                      <a:solidFill>
                        <a:srgbClr val="0033A0"/>
                      </a:solidFill>
                    </a:lnT>
                    <a:lnB w="2880">
                      <a:solidFill>
                        <a:srgbClr val="0033A0"/>
                      </a:solidFill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9049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1400" b="0" strike="noStrike" spc="-1" dirty="0">
                          <a:solidFill>
                            <a:srgbClr val="0033A0"/>
                          </a:solidFill>
                          <a:latin typeface="Montserrat"/>
                        </a:rPr>
                        <a:t>3</a:t>
                      </a:r>
                      <a:endParaRPr lang="ru-RU" sz="1400" b="0" strike="noStrike" spc="-1" dirty="0">
                        <a:solidFill>
                          <a:srgbClr val="0033A0"/>
                        </a:solidFill>
                        <a:latin typeface="Times New Roman"/>
                      </a:endParaRPr>
                    </a:p>
                  </a:txBody>
                  <a:tcPr marL="36000" marR="36000" anchor="ctr">
                    <a:lnL w="12240">
                      <a:noFill/>
                    </a:lnL>
                    <a:lnR w="2880">
                      <a:solidFill>
                        <a:srgbClr val="0033A0"/>
                      </a:solidFill>
                    </a:lnR>
                    <a:lnT w="2880">
                      <a:solidFill>
                        <a:srgbClr val="0033A0"/>
                      </a:solidFill>
                    </a:lnT>
                    <a:lnB w="2880">
                      <a:solidFill>
                        <a:srgbClr val="0033A0"/>
                      </a:solidFill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1400" b="1" strike="noStrike" spc="-1" dirty="0">
                          <a:solidFill>
                            <a:srgbClr val="0033A0"/>
                          </a:solidFill>
                          <a:latin typeface="Montserrat"/>
                        </a:rPr>
                        <a:t>Среднее время состояния на учете(продолжительность безработицы), изменение, %</a:t>
                      </a:r>
                      <a:endParaRPr lang="ru-RU" sz="1400" b="1" strike="noStrike" spc="-1" dirty="0">
                        <a:solidFill>
                          <a:srgbClr val="0033A0"/>
                        </a:solidFill>
                        <a:latin typeface="Times New Roman"/>
                      </a:endParaRPr>
                    </a:p>
                  </a:txBody>
                  <a:tcPr marL="36000" marR="36000" anchor="ctr">
                    <a:lnL w="2880">
                      <a:solidFill>
                        <a:srgbClr val="0033A0"/>
                      </a:solidFill>
                    </a:lnL>
                    <a:lnR w="2880">
                      <a:solidFill>
                        <a:srgbClr val="0033A0"/>
                      </a:solidFill>
                    </a:lnR>
                    <a:lnT w="2880">
                      <a:solidFill>
                        <a:srgbClr val="0033A0"/>
                      </a:solidFill>
                    </a:lnT>
                    <a:lnB w="2880">
                      <a:solidFill>
                        <a:srgbClr val="0033A0"/>
                      </a:solidFill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rgbClr val="0033A0"/>
                          </a:solidFill>
                          <a:effectLst/>
                          <a:latin typeface="Montserrat" panose="00000500000000000000" pitchFamily="2" charset="-52"/>
                        </a:rPr>
                        <a:t>снижение</a:t>
                      </a:r>
                    </a:p>
                    <a:p>
                      <a:pPr algn="ctr" fontAlgn="b"/>
                      <a:r>
                        <a:rPr lang="ru-RU" sz="1200" b="1" u="none" strike="noStrike" kern="1200" dirty="0">
                          <a:solidFill>
                            <a:srgbClr val="0033A0"/>
                          </a:solidFill>
                          <a:effectLst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на </a:t>
                      </a:r>
                      <a:r>
                        <a:rPr lang="en-US" sz="1200" b="1" u="none" strike="noStrike" dirty="0">
                          <a:solidFill>
                            <a:srgbClr val="0033A0"/>
                          </a:solidFill>
                          <a:effectLst/>
                          <a:latin typeface="Montserrat" panose="00000500000000000000" pitchFamily="2" charset="-52"/>
                        </a:rPr>
                        <a:t>36%</a:t>
                      </a:r>
                      <a:endParaRPr lang="en-US" sz="1200" b="1" i="0" u="none" strike="noStrike" dirty="0">
                        <a:solidFill>
                          <a:srgbClr val="0033A0"/>
                        </a:solidFill>
                        <a:effectLst/>
                        <a:latin typeface="Montserrat" panose="00000500000000000000" pitchFamily="2" charset="-52"/>
                      </a:endParaRPr>
                    </a:p>
                  </a:txBody>
                  <a:tcPr marL="36000" marR="36000" anchor="ctr">
                    <a:lnL w="2880">
                      <a:solidFill>
                        <a:srgbClr val="0033A0"/>
                      </a:solidFill>
                    </a:lnL>
                    <a:lnR w="288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1200" b="1" strike="noStrike" spc="-1" dirty="0">
                          <a:solidFill>
                            <a:srgbClr val="C9211E"/>
                          </a:solidFill>
                          <a:latin typeface="Montserrat"/>
                        </a:rPr>
                        <a:t>-20%</a:t>
                      </a:r>
                      <a:endParaRPr lang="ru-RU" sz="1200" b="1" strike="noStrike" spc="-1" dirty="0">
                        <a:solidFill>
                          <a:srgbClr val="C9211E"/>
                        </a:solidFill>
                        <a:latin typeface="Times New Roman"/>
                      </a:endParaRPr>
                    </a:p>
                  </a:txBody>
                  <a:tcPr marL="36000" marR="36000" anchor="ctr">
                    <a:lnL w="2880">
                      <a:solidFill>
                        <a:srgbClr val="0033A0"/>
                      </a:solidFill>
                    </a:lnL>
                    <a:lnR w="2880">
                      <a:solidFill>
                        <a:srgbClr val="0033A0"/>
                      </a:solidFill>
                    </a:lnR>
                    <a:lnT w="2880">
                      <a:solidFill>
                        <a:srgbClr val="0033A0"/>
                      </a:solidFill>
                    </a:lnT>
                    <a:lnB w="2880">
                      <a:solidFill>
                        <a:srgbClr val="0033A0"/>
                      </a:solidFill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1200" b="1" strike="noStrike" spc="-1" dirty="0">
                          <a:solidFill>
                            <a:srgbClr val="C9211E"/>
                          </a:solidFill>
                          <a:latin typeface="Montserrat"/>
                        </a:rPr>
                        <a:t>-8,36%</a:t>
                      </a:r>
                      <a:endParaRPr lang="ru-RU" sz="1200" b="1" strike="noStrike" spc="-1" dirty="0">
                        <a:solidFill>
                          <a:srgbClr val="C9211E"/>
                        </a:solidFill>
                        <a:latin typeface="Times New Roman"/>
                      </a:endParaRPr>
                    </a:p>
                  </a:txBody>
                  <a:tcPr marL="9360" marR="9360" anchor="ctr">
                    <a:lnL w="2880">
                      <a:solidFill>
                        <a:srgbClr val="0033A0"/>
                      </a:solidFill>
                    </a:lnL>
                    <a:lnR w="2880">
                      <a:solidFill>
                        <a:srgbClr val="0033A0"/>
                      </a:solidFill>
                    </a:lnR>
                    <a:lnT w="2880">
                      <a:solidFill>
                        <a:srgbClr val="0033A0"/>
                      </a:solidFill>
                    </a:lnT>
                    <a:lnB w="2880">
                      <a:solidFill>
                        <a:srgbClr val="0033A0"/>
                      </a:solidFill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9392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1400" b="0" strike="noStrike" spc="-1" dirty="0">
                          <a:solidFill>
                            <a:srgbClr val="0033A0"/>
                          </a:solidFill>
                          <a:latin typeface="Montserrat"/>
                        </a:rPr>
                        <a:t>4</a:t>
                      </a:r>
                      <a:endParaRPr lang="ru-RU" sz="1400" b="0" strike="noStrike" spc="-1" dirty="0">
                        <a:solidFill>
                          <a:srgbClr val="0033A0"/>
                        </a:solidFill>
                        <a:latin typeface="Times New Roman"/>
                      </a:endParaRPr>
                    </a:p>
                  </a:txBody>
                  <a:tcPr marL="36000" marR="36000" anchor="ctr">
                    <a:lnL w="12240">
                      <a:noFill/>
                    </a:lnL>
                    <a:lnR w="2880">
                      <a:solidFill>
                        <a:srgbClr val="0033A0"/>
                      </a:solidFill>
                    </a:lnR>
                    <a:lnT w="2880">
                      <a:solidFill>
                        <a:srgbClr val="0033A0"/>
                      </a:solidFill>
                    </a:lnT>
                    <a:lnB w="2880">
                      <a:solidFill>
                        <a:srgbClr val="0033A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1400" b="0" strike="noStrike" spc="-1" dirty="0">
                          <a:solidFill>
                            <a:srgbClr val="0033A0"/>
                          </a:solidFill>
                          <a:latin typeface="Montserrat"/>
                        </a:rPr>
                        <a:t>Количество работодателей, получивших услуги СЗН в целях поиска подходящих работников или развития кадрового потенциала предприятия, изменение, %</a:t>
                      </a:r>
                      <a:endParaRPr lang="ru-RU" sz="1400" b="0" strike="noStrike" spc="-1" dirty="0">
                        <a:solidFill>
                          <a:srgbClr val="0033A0"/>
                        </a:solidFill>
                        <a:latin typeface="Times New Roman"/>
                      </a:endParaRPr>
                    </a:p>
                  </a:txBody>
                  <a:tcPr marL="36000" marR="36000" anchor="ctr">
                    <a:lnL w="2880">
                      <a:solidFill>
                        <a:srgbClr val="0033A0"/>
                      </a:solidFill>
                    </a:lnL>
                    <a:lnR w="2880">
                      <a:solidFill>
                        <a:srgbClr val="0033A0"/>
                      </a:solidFill>
                    </a:lnR>
                    <a:lnT w="2880">
                      <a:solidFill>
                        <a:srgbClr val="0033A0"/>
                      </a:solidFill>
                    </a:lnT>
                    <a:lnB w="2880">
                      <a:solidFill>
                        <a:srgbClr val="0033A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u="none" strike="noStrike" kern="1200" dirty="0">
                          <a:solidFill>
                            <a:srgbClr val="0033A0"/>
                          </a:solidFill>
                          <a:effectLst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рост</a:t>
                      </a:r>
                    </a:p>
                    <a:p>
                      <a:pPr algn="ctr" fontAlgn="b"/>
                      <a:r>
                        <a:rPr lang="ru-RU" sz="1200" b="0" u="none" strike="noStrike" kern="1200" dirty="0">
                          <a:solidFill>
                            <a:srgbClr val="0033A0"/>
                          </a:solidFill>
                          <a:effectLst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на </a:t>
                      </a:r>
                      <a:r>
                        <a:rPr lang="en-US" sz="1200" b="0" u="none" strike="noStrike" kern="1200" dirty="0">
                          <a:solidFill>
                            <a:srgbClr val="0033A0"/>
                          </a:solidFill>
                          <a:effectLst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76%</a:t>
                      </a:r>
                      <a:endParaRPr lang="ru-RU" sz="1200" b="0" strike="noStrike" spc="-1" dirty="0">
                        <a:solidFill>
                          <a:srgbClr val="0033A0"/>
                        </a:solidFill>
                        <a:latin typeface="Times New Roman"/>
                      </a:endParaRPr>
                    </a:p>
                  </a:txBody>
                  <a:tcPr marL="36000" marR="36000" anchor="ctr">
                    <a:lnL w="2880">
                      <a:solidFill>
                        <a:srgbClr val="0033A0"/>
                      </a:solidFill>
                    </a:lnL>
                    <a:lnR w="288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1200" b="0" strike="noStrike" spc="-1" dirty="0">
                          <a:solidFill>
                            <a:srgbClr val="C9211E"/>
                          </a:solidFill>
                          <a:latin typeface="Montserrat"/>
                        </a:rPr>
                        <a:t>31</a:t>
                      </a:r>
                      <a:r>
                        <a:rPr lang="en-US" sz="1200" b="0" strike="noStrike" spc="-1" dirty="0">
                          <a:solidFill>
                            <a:srgbClr val="C9211E"/>
                          </a:solidFill>
                          <a:latin typeface="Montserrat"/>
                        </a:rPr>
                        <a:t>%</a:t>
                      </a:r>
                      <a:endParaRPr lang="ru-RU" sz="1200" b="0" strike="noStrike" spc="-1" dirty="0">
                        <a:solidFill>
                          <a:srgbClr val="C9211E"/>
                        </a:solidFill>
                        <a:latin typeface="Times New Roman"/>
                      </a:endParaRPr>
                    </a:p>
                  </a:txBody>
                  <a:tcPr marL="36000" marR="36000" anchor="ctr">
                    <a:lnL w="2880">
                      <a:solidFill>
                        <a:srgbClr val="0033A0"/>
                      </a:solidFill>
                    </a:lnL>
                    <a:lnR w="2880">
                      <a:solidFill>
                        <a:srgbClr val="0033A0"/>
                      </a:solidFill>
                    </a:lnR>
                    <a:lnT w="2880">
                      <a:solidFill>
                        <a:srgbClr val="0033A0"/>
                      </a:solidFill>
                    </a:lnT>
                    <a:lnB w="2880">
                      <a:solidFill>
                        <a:srgbClr val="0033A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1200" b="0" strike="noStrike" spc="-1" dirty="0">
                          <a:solidFill>
                            <a:srgbClr val="C9211E"/>
                          </a:solidFill>
                          <a:latin typeface="Montserrat"/>
                        </a:rPr>
                        <a:t>20,22%</a:t>
                      </a:r>
                      <a:endParaRPr lang="ru-RU" sz="1200" b="0" strike="noStrike" spc="-1" dirty="0">
                        <a:solidFill>
                          <a:srgbClr val="C9211E"/>
                        </a:solidFill>
                        <a:latin typeface="Times New Roman"/>
                      </a:endParaRPr>
                    </a:p>
                  </a:txBody>
                  <a:tcPr marL="9360" marR="9360" anchor="ctr">
                    <a:lnL w="2880">
                      <a:solidFill>
                        <a:srgbClr val="0033A0"/>
                      </a:solidFill>
                    </a:lnL>
                    <a:lnR w="2880">
                      <a:solidFill>
                        <a:srgbClr val="0033A0"/>
                      </a:solidFill>
                    </a:lnR>
                    <a:lnT w="2880">
                      <a:solidFill>
                        <a:srgbClr val="0033A0"/>
                      </a:solidFill>
                    </a:lnT>
                    <a:lnB w="2880">
                      <a:solidFill>
                        <a:srgbClr val="0033A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9049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1400" b="0" strike="noStrike" spc="-1" dirty="0">
                          <a:solidFill>
                            <a:srgbClr val="0033A0"/>
                          </a:solidFill>
                          <a:latin typeface="Montserrat"/>
                        </a:rPr>
                        <a:t>5</a:t>
                      </a:r>
                      <a:endParaRPr lang="ru-RU" sz="1400" b="0" strike="noStrike" spc="-1" dirty="0">
                        <a:solidFill>
                          <a:srgbClr val="0033A0"/>
                        </a:solidFill>
                        <a:latin typeface="Times New Roman"/>
                      </a:endParaRPr>
                    </a:p>
                  </a:txBody>
                  <a:tcPr marL="36000" marR="36000" anchor="ctr">
                    <a:lnL w="12240">
                      <a:noFill/>
                    </a:lnL>
                    <a:lnR w="2880">
                      <a:solidFill>
                        <a:srgbClr val="0033A0"/>
                      </a:solidFill>
                    </a:lnR>
                    <a:lnT w="2880">
                      <a:solidFill>
                        <a:srgbClr val="0033A0"/>
                      </a:solidFill>
                    </a:lnT>
                    <a:lnB w="2880">
                      <a:solidFill>
                        <a:srgbClr val="0033A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1400" b="0" strike="noStrike" spc="-1" dirty="0">
                          <a:solidFill>
                            <a:srgbClr val="0033A0"/>
                          </a:solidFill>
                          <a:latin typeface="Montserrat"/>
                        </a:rPr>
                        <a:t>Среднее время закрытия вакансий работодателями, обратившимися за содействием в СЗН, изменение, %</a:t>
                      </a:r>
                      <a:endParaRPr lang="ru-RU" sz="1400" b="0" strike="noStrike" spc="-1" dirty="0">
                        <a:solidFill>
                          <a:srgbClr val="0033A0"/>
                        </a:solidFill>
                        <a:latin typeface="Times New Roman"/>
                      </a:endParaRPr>
                    </a:p>
                  </a:txBody>
                  <a:tcPr marL="36000" marR="36000" anchor="ctr">
                    <a:lnL w="2880">
                      <a:solidFill>
                        <a:srgbClr val="0033A0"/>
                      </a:solidFill>
                    </a:lnL>
                    <a:lnR w="2880">
                      <a:solidFill>
                        <a:srgbClr val="0033A0"/>
                      </a:solidFill>
                    </a:lnR>
                    <a:lnT w="2880">
                      <a:solidFill>
                        <a:srgbClr val="0033A0"/>
                      </a:solidFill>
                    </a:lnT>
                    <a:lnB w="2880">
                      <a:solidFill>
                        <a:srgbClr val="0033A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u="none" strike="noStrike" dirty="0">
                          <a:solidFill>
                            <a:srgbClr val="0033A0"/>
                          </a:solidFill>
                          <a:effectLst/>
                          <a:latin typeface="Montserrat" panose="00000500000000000000" pitchFamily="2" charset="-52"/>
                        </a:rPr>
                        <a:t>снижение</a:t>
                      </a:r>
                    </a:p>
                    <a:p>
                      <a:pPr algn="ctr" fontAlgn="b"/>
                      <a:r>
                        <a:rPr lang="ru-RU" sz="1200" b="0" u="none" strike="noStrike" kern="1200" dirty="0">
                          <a:solidFill>
                            <a:srgbClr val="0033A0"/>
                          </a:solidFill>
                          <a:effectLst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на </a:t>
                      </a:r>
                      <a:r>
                        <a:rPr lang="en-US" sz="1200" b="0" u="none" strike="noStrike" dirty="0">
                          <a:solidFill>
                            <a:srgbClr val="0033A0"/>
                          </a:solidFill>
                          <a:effectLst/>
                          <a:latin typeface="Montserrat" panose="00000500000000000000" pitchFamily="2" charset="-52"/>
                        </a:rPr>
                        <a:t>36%</a:t>
                      </a:r>
                      <a:endParaRPr lang="en-US" sz="1200" b="0" i="0" u="none" strike="noStrike" dirty="0">
                        <a:solidFill>
                          <a:srgbClr val="0033A0"/>
                        </a:solidFill>
                        <a:effectLst/>
                        <a:latin typeface="Montserrat" panose="00000500000000000000" pitchFamily="2" charset="-52"/>
                      </a:endParaRPr>
                    </a:p>
                  </a:txBody>
                  <a:tcPr marL="36000" marR="36000" anchor="ctr">
                    <a:lnL w="2880">
                      <a:solidFill>
                        <a:srgbClr val="0033A0"/>
                      </a:solidFill>
                    </a:lnL>
                    <a:lnR w="288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1200" b="0" strike="noStrike" spc="-1" dirty="0">
                          <a:solidFill>
                            <a:srgbClr val="C9211E"/>
                          </a:solidFill>
                          <a:latin typeface="Montserrat"/>
                        </a:rPr>
                        <a:t>-20%</a:t>
                      </a:r>
                      <a:endParaRPr lang="ru-RU" sz="1200" b="0" strike="noStrike" spc="-1" dirty="0">
                        <a:solidFill>
                          <a:srgbClr val="C9211E"/>
                        </a:solidFill>
                        <a:latin typeface="Times New Roman"/>
                      </a:endParaRPr>
                    </a:p>
                  </a:txBody>
                  <a:tcPr marL="36000" marR="36000" anchor="ctr">
                    <a:lnL w="2880">
                      <a:solidFill>
                        <a:srgbClr val="0033A0"/>
                      </a:solidFill>
                    </a:lnL>
                    <a:lnR w="2880">
                      <a:solidFill>
                        <a:srgbClr val="0033A0"/>
                      </a:solidFill>
                    </a:lnR>
                    <a:lnT w="2880">
                      <a:solidFill>
                        <a:srgbClr val="0033A0"/>
                      </a:solidFill>
                    </a:lnT>
                    <a:lnB w="2880">
                      <a:solidFill>
                        <a:srgbClr val="0033A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1200" b="0" strike="noStrike" spc="-1" dirty="0">
                          <a:solidFill>
                            <a:srgbClr val="C9211E"/>
                          </a:solidFill>
                          <a:latin typeface="Montserrat"/>
                        </a:rPr>
                        <a:t>5,60%</a:t>
                      </a:r>
                      <a:endParaRPr lang="ru-RU" sz="1200" b="0" strike="noStrike" spc="-1" dirty="0">
                        <a:solidFill>
                          <a:srgbClr val="C9211E"/>
                        </a:solidFill>
                        <a:latin typeface="Times New Roman"/>
                      </a:endParaRPr>
                    </a:p>
                  </a:txBody>
                  <a:tcPr marL="9360" marR="9360" anchor="ctr">
                    <a:lnL w="2880">
                      <a:solidFill>
                        <a:srgbClr val="0033A0"/>
                      </a:solidFill>
                    </a:lnL>
                    <a:lnR w="2880">
                      <a:solidFill>
                        <a:srgbClr val="0033A0"/>
                      </a:solidFill>
                    </a:lnR>
                    <a:lnT w="2880">
                      <a:solidFill>
                        <a:srgbClr val="0033A0"/>
                      </a:solidFill>
                    </a:lnT>
                    <a:lnB w="2880">
                      <a:solidFill>
                        <a:srgbClr val="0033A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9049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1400" b="0" strike="noStrike" spc="-1" dirty="0">
                          <a:solidFill>
                            <a:srgbClr val="0033A0"/>
                          </a:solidFill>
                          <a:latin typeface="Montserrat"/>
                        </a:rPr>
                        <a:t>6</a:t>
                      </a:r>
                      <a:endParaRPr lang="ru-RU" sz="1400" b="0" strike="noStrike" spc="-1" dirty="0">
                        <a:solidFill>
                          <a:srgbClr val="0033A0"/>
                        </a:solidFill>
                        <a:latin typeface="Times New Roman"/>
                      </a:endParaRPr>
                    </a:p>
                  </a:txBody>
                  <a:tcPr marL="36000" marR="36000" anchor="ctr">
                    <a:lnL w="12240">
                      <a:noFill/>
                    </a:lnL>
                    <a:lnR w="288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>
                      <a:solidFill>
                        <a:srgbClr val="0033A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1400" b="0" strike="noStrike" spc="-1" dirty="0">
                          <a:solidFill>
                            <a:srgbClr val="0033A0"/>
                          </a:solidFill>
                          <a:latin typeface="Montserrat"/>
                        </a:rPr>
                        <a:t>Производительность труда, количество услуг на сотрудника, изменение, %</a:t>
                      </a:r>
                      <a:endParaRPr lang="ru-RU" sz="1400" b="0" strike="noStrike" spc="-1" dirty="0">
                        <a:solidFill>
                          <a:srgbClr val="0033A0"/>
                        </a:solidFill>
                        <a:latin typeface="Times New Roman"/>
                      </a:endParaRPr>
                    </a:p>
                  </a:txBody>
                  <a:tcPr marL="36000" marR="36000" anchor="ctr">
                    <a:lnL w="288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>
                      <a:solidFill>
                        <a:srgbClr val="0033A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23" rtl="0" eaLnBrk="1" fontAlgn="b" latinLnBrk="0" hangingPunct="1"/>
                      <a:r>
                        <a:rPr lang="ru-RU" sz="1200" b="0" u="none" strike="noStrike" kern="1200" dirty="0">
                          <a:solidFill>
                            <a:srgbClr val="0033A0"/>
                          </a:solidFill>
                          <a:effectLst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рост</a:t>
                      </a:r>
                    </a:p>
                    <a:p>
                      <a:pPr marL="0" algn="ctr" defTabSz="914423" rtl="0" eaLnBrk="1" fontAlgn="b" latinLnBrk="0" hangingPunct="1"/>
                      <a:r>
                        <a:rPr lang="ru-RU" sz="1200" b="0" u="none" strike="noStrike" kern="1200" dirty="0">
                          <a:solidFill>
                            <a:srgbClr val="0033A0"/>
                          </a:solidFill>
                          <a:effectLst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на </a:t>
                      </a:r>
                      <a:r>
                        <a:rPr lang="en-US" sz="1200" b="0" u="none" strike="noStrike" kern="1200" dirty="0">
                          <a:solidFill>
                            <a:srgbClr val="0033A0"/>
                          </a:solidFill>
                          <a:effectLst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70%</a:t>
                      </a:r>
                    </a:p>
                  </a:txBody>
                  <a:tcPr marL="36000" marR="36000" anchor="ctr">
                    <a:lnL w="288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1200" b="0" strike="noStrike" spc="-1" dirty="0">
                          <a:solidFill>
                            <a:srgbClr val="0033A0"/>
                          </a:solidFill>
                          <a:latin typeface="Montserrat"/>
                        </a:rPr>
                        <a:t>20%</a:t>
                      </a:r>
                      <a:endParaRPr lang="ru-RU" sz="1200" b="0" strike="noStrike" spc="-1" dirty="0">
                        <a:solidFill>
                          <a:srgbClr val="0033A0"/>
                        </a:solidFill>
                        <a:latin typeface="Times New Roman"/>
                      </a:endParaRPr>
                    </a:p>
                  </a:txBody>
                  <a:tcPr marL="36000" marR="36000" anchor="ctr">
                    <a:lnL w="288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>
                      <a:solidFill>
                        <a:srgbClr val="0033A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1200" b="0" strike="noStrike" spc="-1" dirty="0">
                          <a:solidFill>
                            <a:srgbClr val="0033A0"/>
                          </a:solidFill>
                          <a:latin typeface="Montserrat"/>
                        </a:rPr>
                        <a:t>-4,40%</a:t>
                      </a:r>
                      <a:endParaRPr lang="ru-RU" sz="1200" b="0" strike="noStrike" spc="-1" dirty="0">
                        <a:solidFill>
                          <a:srgbClr val="0033A0"/>
                        </a:solidFill>
                        <a:latin typeface="Times New Roman"/>
                      </a:endParaRPr>
                    </a:p>
                  </a:txBody>
                  <a:tcPr marL="9360" marR="9360" anchor="ctr">
                    <a:lnL w="288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>
                      <a:solidFill>
                        <a:srgbClr val="0033A0"/>
                      </a:solidFill>
                    </a:lnR>
                    <a:lnT w="288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>
                      <a:solidFill>
                        <a:srgbClr val="0033A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74" name="TextBox 31"/>
          <p:cNvSpPr/>
          <p:nvPr/>
        </p:nvSpPr>
        <p:spPr>
          <a:xfrm>
            <a:off x="321840" y="180000"/>
            <a:ext cx="10872207" cy="30777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 anchor="t">
            <a:sp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2000" spc="-1" dirty="0">
                <a:solidFill>
                  <a:srgbClr val="0033A0"/>
                </a:solidFill>
                <a:latin typeface="Montserrat Medium"/>
              </a:rPr>
              <a:t>Показатели эффективности деятельности ЦЗН. Проблемы реализации проекта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Фоновый рисунок 2"/>
          <p:cNvPicPr/>
          <p:nvPr/>
        </p:nvPicPr>
        <p:blipFill>
          <a:blip r:embed="rId3"/>
          <a:stretch/>
        </p:blipFill>
        <p:spPr>
          <a:xfrm>
            <a:off x="-51840" y="0"/>
            <a:ext cx="5782320" cy="6036120"/>
          </a:xfrm>
          <a:prstGeom prst="rect">
            <a:avLst/>
          </a:prstGeom>
          <a:ln w="0">
            <a:noFill/>
          </a:ln>
        </p:spPr>
      </p:pic>
      <p:sp>
        <p:nvSpPr>
          <p:cNvPr id="184" name="TextBox 10"/>
          <p:cNvSpPr/>
          <p:nvPr/>
        </p:nvSpPr>
        <p:spPr>
          <a:xfrm>
            <a:off x="569880" y="158400"/>
            <a:ext cx="11286000" cy="30777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2000" spc="-1" dirty="0">
                <a:solidFill>
                  <a:srgbClr val="0033A0"/>
                </a:solidFill>
                <a:latin typeface="Montserrat Medium"/>
              </a:rPr>
              <a:t>ЦЗН 2.0 - новый облик и технологии работы. Комплексная модернизация СЗН</a:t>
            </a:r>
            <a:endParaRPr lang="ru-RU" sz="2000" b="0" strike="noStrike" spc="-1" dirty="0">
              <a:latin typeface="Arial"/>
            </a:endParaRPr>
          </a:p>
        </p:txBody>
      </p:sp>
      <p:sp>
        <p:nvSpPr>
          <p:cNvPr id="187" name="Прямоугольник: скругленные углы 7"/>
          <p:cNvSpPr/>
          <p:nvPr/>
        </p:nvSpPr>
        <p:spPr>
          <a:xfrm>
            <a:off x="2054132" y="726595"/>
            <a:ext cx="3496721" cy="1660336"/>
          </a:xfrm>
          <a:prstGeom prst="roundRect">
            <a:avLst>
              <a:gd name="adj" fmla="val 16667"/>
            </a:avLst>
          </a:prstGeom>
          <a:solidFill>
            <a:schemeClr val="lt1">
              <a:hueOff val="0"/>
              <a:satOff val="0"/>
              <a:lumOff val="0"/>
            </a:schemeClr>
          </a:solidFill>
          <a:ln w="22225">
            <a:solidFill>
              <a:srgbClr val="C8E5F4"/>
            </a:solidFill>
          </a:ln>
        </p:spPr>
        <p:style>
          <a:lnRef idx="1">
            <a:scrgbClr r="0" g="0" b="0"/>
          </a:lnRef>
          <a:fillRef idx="0">
            <a:scrgbClr r="0" g="0" b="0"/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 lIns="468000" tIns="53280" rIns="180000" bIns="53280" numCol="1" spcCol="1440" anchor="ctr">
            <a:noAutofit/>
          </a:bodyPr>
          <a:lstStyle/>
          <a:p>
            <a:pPr>
              <a:lnSpc>
                <a:spcPct val="100000"/>
              </a:lnSpc>
              <a:spcAft>
                <a:spcPts val="420"/>
              </a:spcAft>
              <a:buNone/>
            </a:pPr>
            <a:r>
              <a:rPr lang="ru-RU" spc="-1" dirty="0">
                <a:solidFill>
                  <a:srgbClr val="0033A0"/>
                </a:solidFill>
                <a:latin typeface="Montserrat"/>
              </a:rPr>
              <a:t>О комплексной модернизации региональных служб занятости населения</a:t>
            </a:r>
            <a:endParaRPr lang="ru-RU" b="0" strike="noStrike" spc="-1" dirty="0">
              <a:latin typeface="Arial"/>
            </a:endParaRPr>
          </a:p>
        </p:txBody>
      </p:sp>
      <p:sp>
        <p:nvSpPr>
          <p:cNvPr id="188" name="Прямоугольник: скругленные углы 8"/>
          <p:cNvSpPr/>
          <p:nvPr/>
        </p:nvSpPr>
        <p:spPr>
          <a:xfrm>
            <a:off x="2054132" y="2595813"/>
            <a:ext cx="3496721" cy="1659586"/>
          </a:xfrm>
          <a:prstGeom prst="roundRect">
            <a:avLst>
              <a:gd name="adj" fmla="val 16667"/>
            </a:avLst>
          </a:prstGeom>
          <a:solidFill>
            <a:schemeClr val="lt1">
              <a:hueOff val="0"/>
              <a:satOff val="0"/>
              <a:lumOff val="0"/>
            </a:schemeClr>
          </a:solidFill>
          <a:ln w="22225">
            <a:solidFill>
              <a:srgbClr val="C8E5F4"/>
            </a:solidFill>
          </a:ln>
        </p:spPr>
        <p:style>
          <a:lnRef idx="1">
            <a:scrgbClr r="0" g="0" b="0"/>
          </a:lnRef>
          <a:fillRef idx="0">
            <a:scrgbClr r="0" g="0" b="0"/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 lIns="468000" tIns="53280" rIns="180000" bIns="53280" numCol="1" spcCol="1440" anchor="ctr">
            <a:noAutofit/>
          </a:bodyPr>
          <a:lstStyle/>
          <a:p>
            <a:pPr>
              <a:lnSpc>
                <a:spcPct val="100000"/>
              </a:lnSpc>
              <a:spcAft>
                <a:spcPts val="420"/>
              </a:spcAft>
              <a:buNone/>
            </a:pPr>
            <a:r>
              <a:rPr lang="ru-RU" spc="-1" dirty="0">
                <a:solidFill>
                  <a:srgbClr val="0033A0"/>
                </a:solidFill>
                <a:latin typeface="Montserrat"/>
              </a:rPr>
              <a:t>АИС ЦМП/ЦМО —цифровая среда службы занятости нового формата</a:t>
            </a:r>
            <a:endParaRPr lang="ru-RU" b="0" strike="noStrike" spc="-1" dirty="0">
              <a:latin typeface="Arial"/>
            </a:endParaRPr>
          </a:p>
        </p:txBody>
      </p:sp>
      <p:sp>
        <p:nvSpPr>
          <p:cNvPr id="189" name="Прямоугольник: скругленные углы 9"/>
          <p:cNvSpPr/>
          <p:nvPr/>
        </p:nvSpPr>
        <p:spPr>
          <a:xfrm>
            <a:off x="2054131" y="4483346"/>
            <a:ext cx="3496721" cy="1652840"/>
          </a:xfrm>
          <a:prstGeom prst="roundRect">
            <a:avLst>
              <a:gd name="adj" fmla="val 16667"/>
            </a:avLst>
          </a:prstGeom>
          <a:solidFill>
            <a:schemeClr val="lt1">
              <a:hueOff val="0"/>
              <a:satOff val="0"/>
              <a:lumOff val="0"/>
            </a:schemeClr>
          </a:solidFill>
          <a:ln w="22225">
            <a:solidFill>
              <a:srgbClr val="C8E5F4"/>
            </a:solidFill>
          </a:ln>
        </p:spPr>
        <p:style>
          <a:lnRef idx="1">
            <a:scrgbClr r="0" g="0" b="0"/>
          </a:lnRef>
          <a:fillRef idx="0">
            <a:scrgbClr r="0" g="0" b="0"/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 lIns="468000" tIns="53280" rIns="180000" bIns="53280" numCol="1" spcCol="1440" anchor="ctr">
            <a:noAutofit/>
          </a:bodyPr>
          <a:lstStyle/>
          <a:p>
            <a:pPr>
              <a:spcAft>
                <a:spcPts val="420"/>
              </a:spcAft>
            </a:pPr>
            <a:r>
              <a:rPr lang="ru-RU" spc="-1" dirty="0">
                <a:solidFill>
                  <a:srgbClr val="0033A0"/>
                </a:solidFill>
                <a:latin typeface="Montserrat"/>
              </a:rPr>
              <a:t>Создание единого образа модернизированной службы занятости</a:t>
            </a:r>
          </a:p>
        </p:txBody>
      </p:sp>
      <p:sp>
        <p:nvSpPr>
          <p:cNvPr id="190" name="Прямоугольник: скругленные углы 10"/>
          <p:cNvSpPr/>
          <p:nvPr/>
        </p:nvSpPr>
        <p:spPr>
          <a:xfrm>
            <a:off x="7015845" y="737819"/>
            <a:ext cx="3476391" cy="1652840"/>
          </a:xfrm>
          <a:prstGeom prst="roundRect">
            <a:avLst>
              <a:gd name="adj" fmla="val 16667"/>
            </a:avLst>
          </a:prstGeom>
          <a:solidFill>
            <a:schemeClr val="lt1">
              <a:hueOff val="0"/>
              <a:satOff val="0"/>
              <a:lumOff val="0"/>
            </a:schemeClr>
          </a:solidFill>
          <a:ln w="22225">
            <a:solidFill>
              <a:srgbClr val="C8E5F4"/>
            </a:solidFill>
          </a:ln>
        </p:spPr>
        <p:style>
          <a:lnRef idx="1">
            <a:scrgbClr r="0" g="0" b="0"/>
          </a:lnRef>
          <a:fillRef idx="0">
            <a:scrgbClr r="0" g="0" b="0"/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 lIns="468000" tIns="0" rIns="0" bIns="0" numCol="1" spcCol="1440" anchor="ctr">
            <a:noAutofit/>
          </a:bodyPr>
          <a:lstStyle/>
          <a:p>
            <a:pPr>
              <a:lnSpc>
                <a:spcPct val="100000"/>
              </a:lnSpc>
              <a:spcAft>
                <a:spcPts val="420"/>
              </a:spcAft>
              <a:buNone/>
            </a:pPr>
            <a:r>
              <a:rPr lang="ru-RU" spc="-1" dirty="0">
                <a:solidFill>
                  <a:srgbClr val="0033A0"/>
                </a:solidFill>
                <a:latin typeface="Montserrat"/>
              </a:rPr>
              <a:t>О концепции целевой модели организации и стандарте ЦМО</a:t>
            </a:r>
            <a:endParaRPr lang="ru-RU" b="0" strike="noStrike" spc="-1" dirty="0">
              <a:latin typeface="Arial"/>
            </a:endParaRPr>
          </a:p>
        </p:txBody>
      </p:sp>
      <p:sp>
        <p:nvSpPr>
          <p:cNvPr id="191" name="Прямоугольник: скругленные углы 11"/>
          <p:cNvSpPr/>
          <p:nvPr/>
        </p:nvSpPr>
        <p:spPr>
          <a:xfrm>
            <a:off x="7015845" y="2572762"/>
            <a:ext cx="3517051" cy="1652840"/>
          </a:xfrm>
          <a:prstGeom prst="roundRect">
            <a:avLst>
              <a:gd name="adj" fmla="val 16667"/>
            </a:avLst>
          </a:prstGeom>
          <a:solidFill>
            <a:schemeClr val="lt1">
              <a:hueOff val="0"/>
              <a:satOff val="0"/>
              <a:lumOff val="0"/>
            </a:schemeClr>
          </a:solidFill>
          <a:ln w="22225">
            <a:solidFill>
              <a:srgbClr val="C8E5F4"/>
            </a:solidFill>
          </a:ln>
        </p:spPr>
        <p:style>
          <a:lnRef idx="1">
            <a:scrgbClr r="0" g="0" b="0"/>
          </a:lnRef>
          <a:fillRef idx="0">
            <a:scrgbClr r="0" g="0" b="0"/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 lIns="468000" tIns="0" rIns="0" bIns="0" numCol="1" spcCol="1440" anchor="ctr">
            <a:noAutofit/>
          </a:bodyPr>
          <a:lstStyle/>
          <a:p>
            <a:pPr>
              <a:lnSpc>
                <a:spcPct val="100000"/>
              </a:lnSpc>
              <a:spcAft>
                <a:spcPts val="386"/>
              </a:spcAft>
              <a:buNone/>
            </a:pPr>
            <a:r>
              <a:rPr lang="ru-RU" spc="-1" dirty="0">
                <a:solidFill>
                  <a:srgbClr val="0033A0"/>
                </a:solidFill>
                <a:latin typeface="Montserrat"/>
              </a:rPr>
              <a:t>Корпоративный университет и система дистанционного обучения в системе управления знаниями</a:t>
            </a:r>
          </a:p>
        </p:txBody>
      </p:sp>
      <p:sp>
        <p:nvSpPr>
          <p:cNvPr id="2" name="Ромб 1">
            <a:extLst>
              <a:ext uri="{FF2B5EF4-FFF2-40B4-BE49-F238E27FC236}">
                <a16:creationId xmlns:a16="http://schemas.microsoft.com/office/drawing/2014/main" id="{D81E4565-9E31-4918-A791-68C82E3634B1}"/>
              </a:ext>
            </a:extLst>
          </p:cNvPr>
          <p:cNvSpPr/>
          <p:nvPr/>
        </p:nvSpPr>
        <p:spPr>
          <a:xfrm>
            <a:off x="1670823" y="1212494"/>
            <a:ext cx="766618" cy="688537"/>
          </a:xfrm>
          <a:prstGeom prst="diamond">
            <a:avLst/>
          </a:prstGeom>
          <a:solidFill>
            <a:srgbClr val="D76B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1</a:t>
            </a:r>
            <a:endParaRPr lang="ru-RU" dirty="0"/>
          </a:p>
        </p:txBody>
      </p:sp>
      <p:sp>
        <p:nvSpPr>
          <p:cNvPr id="65" name="Ромб 64">
            <a:extLst>
              <a:ext uri="{FF2B5EF4-FFF2-40B4-BE49-F238E27FC236}">
                <a16:creationId xmlns:a16="http://schemas.microsoft.com/office/drawing/2014/main" id="{EAB1B8C9-C415-43DC-B95F-DE83ECD43E64}"/>
              </a:ext>
            </a:extLst>
          </p:cNvPr>
          <p:cNvSpPr/>
          <p:nvPr/>
        </p:nvSpPr>
        <p:spPr>
          <a:xfrm>
            <a:off x="6632536" y="1219970"/>
            <a:ext cx="766618" cy="688537"/>
          </a:xfrm>
          <a:prstGeom prst="diamond">
            <a:avLst/>
          </a:prstGeom>
          <a:solidFill>
            <a:srgbClr val="D76B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2</a:t>
            </a:r>
            <a:endParaRPr lang="ru-RU" dirty="0"/>
          </a:p>
        </p:txBody>
      </p:sp>
      <p:sp>
        <p:nvSpPr>
          <p:cNvPr id="66" name="Ромб 65">
            <a:extLst>
              <a:ext uri="{FF2B5EF4-FFF2-40B4-BE49-F238E27FC236}">
                <a16:creationId xmlns:a16="http://schemas.microsoft.com/office/drawing/2014/main" id="{F2AAA6DA-5825-467C-9985-A40598DFF0D3}"/>
              </a:ext>
            </a:extLst>
          </p:cNvPr>
          <p:cNvSpPr/>
          <p:nvPr/>
        </p:nvSpPr>
        <p:spPr>
          <a:xfrm>
            <a:off x="1670823" y="3081337"/>
            <a:ext cx="766618" cy="688537"/>
          </a:xfrm>
          <a:prstGeom prst="diamond">
            <a:avLst/>
          </a:prstGeom>
          <a:solidFill>
            <a:srgbClr val="D76B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3</a:t>
            </a:r>
            <a:endParaRPr lang="ru-RU" dirty="0"/>
          </a:p>
        </p:txBody>
      </p:sp>
      <p:sp>
        <p:nvSpPr>
          <p:cNvPr id="67" name="Ромб 66">
            <a:extLst>
              <a:ext uri="{FF2B5EF4-FFF2-40B4-BE49-F238E27FC236}">
                <a16:creationId xmlns:a16="http://schemas.microsoft.com/office/drawing/2014/main" id="{5D4C6116-0403-4B25-A64B-5132523F864F}"/>
              </a:ext>
            </a:extLst>
          </p:cNvPr>
          <p:cNvSpPr/>
          <p:nvPr/>
        </p:nvSpPr>
        <p:spPr>
          <a:xfrm>
            <a:off x="1670823" y="4968871"/>
            <a:ext cx="766618" cy="688537"/>
          </a:xfrm>
          <a:prstGeom prst="diamond">
            <a:avLst/>
          </a:prstGeom>
          <a:solidFill>
            <a:srgbClr val="D76B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5</a:t>
            </a:r>
            <a:endParaRPr lang="ru-RU" dirty="0"/>
          </a:p>
        </p:txBody>
      </p:sp>
      <p:sp>
        <p:nvSpPr>
          <p:cNvPr id="68" name="Ромб 67">
            <a:extLst>
              <a:ext uri="{FF2B5EF4-FFF2-40B4-BE49-F238E27FC236}">
                <a16:creationId xmlns:a16="http://schemas.microsoft.com/office/drawing/2014/main" id="{922F175D-E70D-4F24-A47E-F2392491E985}"/>
              </a:ext>
            </a:extLst>
          </p:cNvPr>
          <p:cNvSpPr/>
          <p:nvPr/>
        </p:nvSpPr>
        <p:spPr>
          <a:xfrm>
            <a:off x="6632536" y="3054913"/>
            <a:ext cx="766618" cy="688537"/>
          </a:xfrm>
          <a:prstGeom prst="diamond">
            <a:avLst/>
          </a:prstGeom>
          <a:solidFill>
            <a:srgbClr val="D76B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58278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3572</TotalTime>
  <Words>664</Words>
  <Application>Microsoft Macintosh PowerPoint</Application>
  <PresentationFormat>Широкоэкранный</PresentationFormat>
  <Paragraphs>164</Paragraphs>
  <Slides>6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6</vt:i4>
      </vt:variant>
    </vt:vector>
  </HeadingPairs>
  <TitlesOfParts>
    <vt:vector size="17" baseType="lpstr">
      <vt:lpstr>Montserrat</vt:lpstr>
      <vt:lpstr>Montserrat Medium</vt:lpstr>
      <vt:lpstr>Symbol</vt:lpstr>
      <vt:lpstr>Times New Roman</vt:lpstr>
      <vt:lpstr>Calibri</vt:lpstr>
      <vt:lpstr>Arial</vt:lpstr>
      <vt:lpstr>Wingdings</vt:lpstr>
      <vt:lpstr>Montserrat SemiBold</vt:lpstr>
      <vt:lpstr>Office Theme</vt:lpstr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Олег Кириллов</dc:creator>
  <dc:description/>
  <cp:lastModifiedBy>Максим Максим</cp:lastModifiedBy>
  <cp:revision>285</cp:revision>
  <cp:lastPrinted>2022-07-28T08:26:46Z</cp:lastPrinted>
  <dcterms:created xsi:type="dcterms:W3CDTF">2021-06-29T09:30:44Z</dcterms:created>
  <dcterms:modified xsi:type="dcterms:W3CDTF">2022-09-28T15:58:00Z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4</vt:i4>
  </property>
  <property fmtid="{D5CDD505-2E9C-101B-9397-08002B2CF9AE}" pid="3" name="PresentationFormat">
    <vt:lpwstr>Широкоэкранный</vt:lpwstr>
  </property>
  <property fmtid="{D5CDD505-2E9C-101B-9397-08002B2CF9AE}" pid="4" name="Slides">
    <vt:i4>6</vt:i4>
  </property>
</Properties>
</file>