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70" r:id="rId4"/>
    <p:sldId id="257" r:id="rId5"/>
    <p:sldId id="262" r:id="rId6"/>
    <p:sldId id="265" r:id="rId7"/>
    <p:sldId id="264" r:id="rId8"/>
    <p:sldId id="266" r:id="rId9"/>
    <p:sldId id="267" r:id="rId10"/>
    <p:sldId id="268" r:id="rId11"/>
  </p:sldIdLst>
  <p:sldSz cx="17068800" cy="9601200"/>
  <p:notesSz cx="7559675" cy="10691813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itchFamily="2" charset="0"/>
      <p:regular r:id="rId17"/>
      <p:bold r:id="rId18"/>
      <p:italic r:id="rId19"/>
      <p:boldItalic r:id="rId20"/>
    </p:embeddedFont>
    <p:embeddedFont>
      <p:font typeface="Montserrat Light" pitchFamily="2" charset="0"/>
      <p:regular r:id="rId21"/>
      <p:italic r:id="rId22"/>
    </p:embeddedFont>
    <p:embeddedFont>
      <p:font typeface="Montserrat Medium" panose="020F0502020204030204" pitchFamily="34" charset="0"/>
      <p:regular r:id="rId23"/>
      <p:italic r:id="rId24"/>
    </p:embeddedFont>
    <p:embeddedFont>
      <p:font typeface="Montserrat SemiBold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565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132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2697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263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7828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5393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2960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0525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" userDrawn="1">
          <p15:clr>
            <a:srgbClr val="A4A3A4"/>
          </p15:clr>
        </p15:guide>
        <p15:guide id="2" pos="3471" userDrawn="1">
          <p15:clr>
            <a:srgbClr val="A4A3A4"/>
          </p15:clr>
        </p15:guide>
        <p15:guide id="3" orient="horz" pos="650" userDrawn="1">
          <p15:clr>
            <a:srgbClr val="A4A3A4"/>
          </p15:clr>
        </p15:guide>
        <p15:guide id="4" pos="265" userDrawn="1">
          <p15:clr>
            <a:srgbClr val="A4A3A4"/>
          </p15:clr>
        </p15:guide>
        <p15:guide id="5" pos="10487" userDrawn="1">
          <p15:clr>
            <a:srgbClr val="A4A3A4"/>
          </p15:clr>
        </p15:guide>
        <p15:guide id="6" pos="3763" userDrawn="1">
          <p15:clr>
            <a:srgbClr val="A4A3A4"/>
          </p15:clr>
        </p15:guide>
        <p15:guide id="7" pos="6977" userDrawn="1">
          <p15:clr>
            <a:srgbClr val="A4A3A4"/>
          </p15:clr>
        </p15:guide>
        <p15:guide id="8" pos="7263" userDrawn="1">
          <p15:clr>
            <a:srgbClr val="A4A3A4"/>
          </p15:clr>
        </p15:guide>
        <p15:guide id="9" orient="horz" pos="2074" userDrawn="1">
          <p15:clr>
            <a:srgbClr val="A4A3A4"/>
          </p15:clr>
        </p15:guide>
        <p15:guide id="10" orient="horz" pos="2213" userDrawn="1">
          <p15:clr>
            <a:srgbClr val="A4A3A4"/>
          </p15:clr>
        </p15:guide>
        <p15:guide id="11" orient="horz" pos="3892" userDrawn="1">
          <p15:clr>
            <a:srgbClr val="A4A3A4"/>
          </p15:clr>
        </p15:guide>
        <p15:guide id="12" orient="horz" pos="4016" userDrawn="1">
          <p15:clr>
            <a:srgbClr val="A4A3A4"/>
          </p15:clr>
        </p15:guide>
        <p15:guide id="13" pos="428" userDrawn="1">
          <p15:clr>
            <a:srgbClr val="A4A3A4"/>
          </p15:clr>
        </p15:guide>
        <p15:guide id="14" orient="horz" pos="56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CF4520"/>
    <a:srgbClr val="6AB3E7"/>
    <a:srgbClr val="E14A20"/>
    <a:srgbClr val="034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2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08" y="224"/>
      </p:cViewPr>
      <p:guideLst>
        <p:guide orient="horz" pos="420"/>
        <p:guide pos="3471"/>
        <p:guide orient="horz" pos="650"/>
        <p:guide pos="265"/>
        <p:guide pos="10487"/>
        <p:guide pos="3763"/>
        <p:guide pos="6977"/>
        <p:guide pos="7263"/>
        <p:guide orient="horz" pos="2074"/>
        <p:guide orient="horz" pos="2213"/>
        <p:guide orient="horz" pos="3892"/>
        <p:guide orient="horz" pos="4016"/>
        <p:guide pos="428"/>
        <p:guide orient="horz" pos="56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003BED-706F-4821-99EC-1902CBE7C51C}" type="doc">
      <dgm:prSet loTypeId="urn:microsoft.com/office/officeart/2005/8/layout/chevron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8C7D35E-2E87-4D07-84E1-065363746EFD}">
      <dgm:prSet phldrT="[Текст]" custT="1"/>
      <dgm:spPr/>
      <dgm:t>
        <a:bodyPr/>
        <a:lstStyle/>
        <a:p>
          <a:endParaRPr lang="ru-RU" sz="1800" dirty="0">
            <a:latin typeface="Montserrat "/>
          </a:endParaRPr>
        </a:p>
        <a:p>
          <a:r>
            <a:rPr lang="ru-RU" sz="1800" dirty="0">
              <a:latin typeface="Montserrat "/>
            </a:rPr>
            <a:t>Исправительные колонии (ИК)</a:t>
          </a:r>
        </a:p>
      </dgm:t>
    </dgm:pt>
    <dgm:pt modelId="{E1550855-EC30-4F7D-A398-1BF77D1FDF6D}" type="parTrans" cxnId="{EB89B721-4D50-4110-9AF8-F2F2F72EC26E}">
      <dgm:prSet/>
      <dgm:spPr/>
      <dgm:t>
        <a:bodyPr/>
        <a:lstStyle/>
        <a:p>
          <a:endParaRPr lang="ru-RU"/>
        </a:p>
      </dgm:t>
    </dgm:pt>
    <dgm:pt modelId="{4D4D358A-5B26-4578-976F-8851475E45F9}" type="sibTrans" cxnId="{EB89B721-4D50-4110-9AF8-F2F2F72EC26E}">
      <dgm:prSet/>
      <dgm:spPr/>
      <dgm:t>
        <a:bodyPr/>
        <a:lstStyle/>
        <a:p>
          <a:endParaRPr lang="ru-RU"/>
        </a:p>
      </dgm:t>
    </dgm:pt>
    <dgm:pt modelId="{0CA1267F-A9CC-48A5-AA9E-10256EDAB2EC}">
      <dgm:prSet phldrT="[Текст]" custT="1"/>
      <dgm:spPr/>
      <dgm:t>
        <a:bodyPr/>
        <a:lstStyle/>
        <a:p>
          <a:endParaRPr lang="ru-RU" sz="1800" dirty="0">
            <a:latin typeface="Montserrat "/>
          </a:endParaRPr>
        </a:p>
        <a:p>
          <a:r>
            <a:rPr lang="ru-RU" sz="1800" dirty="0">
              <a:latin typeface="Montserrat "/>
            </a:rPr>
            <a:t>Уголовно-исполнительные инспекции (УИИ)</a:t>
          </a:r>
        </a:p>
      </dgm:t>
    </dgm:pt>
    <dgm:pt modelId="{D6517C62-E538-45E8-9A91-FD9104EBB807}" type="parTrans" cxnId="{42E9BA4E-ED35-4127-A3E7-5CF76D516935}">
      <dgm:prSet/>
      <dgm:spPr/>
      <dgm:t>
        <a:bodyPr/>
        <a:lstStyle/>
        <a:p>
          <a:endParaRPr lang="ru-RU"/>
        </a:p>
      </dgm:t>
    </dgm:pt>
    <dgm:pt modelId="{5FCA9ABB-C126-468B-AF2C-D6F5E6CCC938}" type="sibTrans" cxnId="{42E9BA4E-ED35-4127-A3E7-5CF76D516935}">
      <dgm:prSet/>
      <dgm:spPr/>
      <dgm:t>
        <a:bodyPr/>
        <a:lstStyle/>
        <a:p>
          <a:endParaRPr lang="ru-RU"/>
        </a:p>
      </dgm:t>
    </dgm:pt>
    <dgm:pt modelId="{99758D49-F682-4D09-BF61-48D310BAA9FD}">
      <dgm:prSet phldrT="[Текст]" custT="1"/>
      <dgm:spPr/>
      <dgm:t>
        <a:bodyPr/>
        <a:lstStyle/>
        <a:p>
          <a:r>
            <a:rPr lang="ru-RU" sz="1600" kern="1200" spc="-1">
              <a:latin typeface="Montserrat" panose="00000500000000000000" pitchFamily="2" charset="-52"/>
              <a:ea typeface="+mn-ea"/>
              <a:cs typeface="+mn-cs"/>
            </a:rPr>
            <a:t>для граждан, отбывающих наказание без изоляции от общества, проводятся информационные встречи с разъяснением порядка обращения в службу занятости, порядка получения профобучения и иных услуг и сервисов службы занятости, с разъяснением возможности оформить соцконтакт на трудоустройство или открытие собственного дела, обсуждаются выгоды официального трудоустройства</a:t>
          </a:r>
          <a:endParaRPr lang="ru-RU" sz="1600" kern="1200" spc="-1" dirty="0">
            <a:latin typeface="Montserrat" panose="00000500000000000000" pitchFamily="2" charset="-52"/>
            <a:ea typeface="+mn-ea"/>
            <a:cs typeface="+mn-cs"/>
          </a:endParaRPr>
        </a:p>
      </dgm:t>
    </dgm:pt>
    <dgm:pt modelId="{9964D31E-D4B0-45CF-B157-2C497E6D248D}" type="parTrans" cxnId="{D89C6B73-7A22-4EF0-ABD6-B8D6F0BB9AEF}">
      <dgm:prSet/>
      <dgm:spPr/>
      <dgm:t>
        <a:bodyPr/>
        <a:lstStyle/>
        <a:p>
          <a:endParaRPr lang="ru-RU"/>
        </a:p>
      </dgm:t>
    </dgm:pt>
    <dgm:pt modelId="{5F8E9970-68CB-4545-AB58-AF0B8B10F0A9}" type="sibTrans" cxnId="{D89C6B73-7A22-4EF0-ABD6-B8D6F0BB9AEF}">
      <dgm:prSet/>
      <dgm:spPr/>
      <dgm:t>
        <a:bodyPr/>
        <a:lstStyle/>
        <a:p>
          <a:endParaRPr lang="ru-RU"/>
        </a:p>
      </dgm:t>
    </dgm:pt>
    <dgm:pt modelId="{6ABC4645-1C4A-43D4-BF87-7131610AD633}">
      <dgm:prSet phldrT="[Текст]" custT="1"/>
      <dgm:spPr/>
      <dgm:t>
        <a:bodyPr/>
        <a:lstStyle/>
        <a:p>
          <a:endParaRPr lang="ru-RU" sz="1800" dirty="0">
            <a:latin typeface="Montserrat "/>
          </a:endParaRPr>
        </a:p>
        <a:p>
          <a:r>
            <a:rPr lang="ru-RU" sz="1800" dirty="0">
              <a:latin typeface="Montserrat "/>
            </a:rPr>
            <a:t>Исправительные центры (ИЦ)</a:t>
          </a:r>
        </a:p>
      </dgm:t>
    </dgm:pt>
    <dgm:pt modelId="{B35B831C-EEB0-4A5C-B5BB-9A38D0C0AF0D}" type="parTrans" cxnId="{78AB44BF-33C4-4AF4-8B08-75B704560433}">
      <dgm:prSet/>
      <dgm:spPr/>
      <dgm:t>
        <a:bodyPr/>
        <a:lstStyle/>
        <a:p>
          <a:endParaRPr lang="ru-RU"/>
        </a:p>
      </dgm:t>
    </dgm:pt>
    <dgm:pt modelId="{537ACA88-3507-4C1A-B744-D1AD31071682}" type="sibTrans" cxnId="{78AB44BF-33C4-4AF4-8B08-75B704560433}">
      <dgm:prSet/>
      <dgm:spPr/>
      <dgm:t>
        <a:bodyPr/>
        <a:lstStyle/>
        <a:p>
          <a:endParaRPr lang="ru-RU"/>
        </a:p>
      </dgm:t>
    </dgm:pt>
    <dgm:pt modelId="{76A2064C-9524-4E5E-BA9C-079F9DCC7188}">
      <dgm:prSet phldrT="[Текст]" custT="1"/>
      <dgm:spPr/>
      <dgm:t>
        <a:bodyPr/>
        <a:lstStyle/>
        <a:p>
          <a:r>
            <a:rPr lang="ru-RU" sz="1600" kern="1200" spc="-1">
              <a:latin typeface="Montserrat" panose="00000500000000000000" pitchFamily="2" charset="-52"/>
              <a:ea typeface="+mn-ea"/>
              <a:cs typeface="+mn-cs"/>
            </a:rPr>
            <a:t>предложение гражданам, осужденным к принудительным работам и проживающим на территории Исправительного центра, вариантов профессионального обучения (переобучения) по направлению службы занятости либо в рамках нацпроекта «Демография», а также информирование о возможности регистрации собственного дела</a:t>
          </a:r>
          <a:endParaRPr lang="ru-RU" sz="1600" kern="1200" spc="-1" dirty="0">
            <a:latin typeface="Montserrat" panose="00000500000000000000" pitchFamily="2" charset="-52"/>
            <a:ea typeface="+mn-ea"/>
            <a:cs typeface="+mn-cs"/>
          </a:endParaRPr>
        </a:p>
      </dgm:t>
    </dgm:pt>
    <dgm:pt modelId="{CEABE85A-C791-4A40-8AF1-C39B816F6DBF}" type="parTrans" cxnId="{7EACEDA7-69FE-41D1-AE56-D9F44364B388}">
      <dgm:prSet/>
      <dgm:spPr/>
      <dgm:t>
        <a:bodyPr/>
        <a:lstStyle/>
        <a:p>
          <a:endParaRPr lang="ru-RU"/>
        </a:p>
      </dgm:t>
    </dgm:pt>
    <dgm:pt modelId="{80110E2E-F8A0-49F0-90D3-975333F501DF}" type="sibTrans" cxnId="{7EACEDA7-69FE-41D1-AE56-D9F44364B388}">
      <dgm:prSet/>
      <dgm:spPr/>
      <dgm:t>
        <a:bodyPr/>
        <a:lstStyle/>
        <a:p>
          <a:endParaRPr lang="ru-RU"/>
        </a:p>
      </dgm:t>
    </dgm:pt>
    <dgm:pt modelId="{8C36F102-6801-457C-B0EA-B5BAA4A1CAB6}">
      <dgm:prSet phldrT="[Текст]" custT="1"/>
      <dgm:spPr/>
      <dgm:t>
        <a:bodyPr/>
        <a:lstStyle/>
        <a:p>
          <a:r>
            <a:rPr lang="ru-RU" sz="1600" kern="1200" spc="-1">
              <a:latin typeface="Montserrat" panose="00000500000000000000" pitchFamily="2" charset="-52"/>
              <a:ea typeface="+mn-ea"/>
              <a:cs typeface="+mn-cs"/>
            </a:rPr>
            <a:t>с гражданами, отбывающими наказание лишением свободы, работа начинается за 6 месяцев до освобождения,  карьерные консультанты проводят профессиональное тестирование с целью повышения мотивации к трудоустройству, в том числе через обучение на востребованную профессию, проводят тренинги по составлению резюме, прохождению собеседования с будущим работодателем</a:t>
          </a:r>
          <a:endParaRPr lang="ru-RU" sz="1600" kern="1200" spc="-1" dirty="0">
            <a:latin typeface="Montserrat" panose="00000500000000000000" pitchFamily="2" charset="-52"/>
            <a:ea typeface="+mn-ea"/>
            <a:cs typeface="+mn-cs"/>
          </a:endParaRPr>
        </a:p>
      </dgm:t>
    </dgm:pt>
    <dgm:pt modelId="{2DA9415A-64B2-444B-82B9-7039AB37FE7D}" type="sibTrans" cxnId="{DC03E671-EE9E-4870-9596-4DF873F658E0}">
      <dgm:prSet/>
      <dgm:spPr/>
      <dgm:t>
        <a:bodyPr/>
        <a:lstStyle/>
        <a:p>
          <a:endParaRPr lang="ru-RU"/>
        </a:p>
      </dgm:t>
    </dgm:pt>
    <dgm:pt modelId="{20AB3754-A398-4AB9-8FFB-E09160AFE3D8}" type="parTrans" cxnId="{DC03E671-EE9E-4870-9596-4DF873F658E0}">
      <dgm:prSet/>
      <dgm:spPr/>
      <dgm:t>
        <a:bodyPr/>
        <a:lstStyle/>
        <a:p>
          <a:endParaRPr lang="ru-RU"/>
        </a:p>
      </dgm:t>
    </dgm:pt>
    <dgm:pt modelId="{A5244ECE-81CA-4356-BDC5-42EF65B3CCCA}" type="pres">
      <dgm:prSet presAssocID="{57003BED-706F-4821-99EC-1902CBE7C51C}" presName="linearFlow" presStyleCnt="0">
        <dgm:presLayoutVars>
          <dgm:dir/>
          <dgm:animLvl val="lvl"/>
          <dgm:resizeHandles val="exact"/>
        </dgm:presLayoutVars>
      </dgm:prSet>
      <dgm:spPr/>
    </dgm:pt>
    <dgm:pt modelId="{736C236D-2B4E-4F55-81EC-4C9DAE288943}" type="pres">
      <dgm:prSet presAssocID="{58C7D35E-2E87-4D07-84E1-065363746EFD}" presName="composite" presStyleCnt="0"/>
      <dgm:spPr/>
    </dgm:pt>
    <dgm:pt modelId="{83FBCEA9-346F-46CF-9CEF-9967B97DB46C}" type="pres">
      <dgm:prSet presAssocID="{58C7D35E-2E87-4D07-84E1-065363746EF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FB4F668-9362-4A0D-99EB-A50E8BE888C7}" type="pres">
      <dgm:prSet presAssocID="{58C7D35E-2E87-4D07-84E1-065363746EFD}" presName="descendantText" presStyleLbl="alignAcc1" presStyleIdx="0" presStyleCnt="3">
        <dgm:presLayoutVars>
          <dgm:bulletEnabled val="1"/>
        </dgm:presLayoutVars>
      </dgm:prSet>
      <dgm:spPr/>
    </dgm:pt>
    <dgm:pt modelId="{27D8D425-E579-4E5B-9F61-9BC1D7C15AE0}" type="pres">
      <dgm:prSet presAssocID="{4D4D358A-5B26-4578-976F-8851475E45F9}" presName="sp" presStyleCnt="0"/>
      <dgm:spPr/>
    </dgm:pt>
    <dgm:pt modelId="{2465C7A4-3E1E-45A5-986E-229275E5E242}" type="pres">
      <dgm:prSet presAssocID="{0CA1267F-A9CC-48A5-AA9E-10256EDAB2EC}" presName="composite" presStyleCnt="0"/>
      <dgm:spPr/>
    </dgm:pt>
    <dgm:pt modelId="{99624805-9082-42DF-BF9D-B6ED3ECEEDE4}" type="pres">
      <dgm:prSet presAssocID="{0CA1267F-A9CC-48A5-AA9E-10256EDAB2E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C2B5A81-F97A-4195-A6E1-9CA4D77EDEF6}" type="pres">
      <dgm:prSet presAssocID="{0CA1267F-A9CC-48A5-AA9E-10256EDAB2EC}" presName="descendantText" presStyleLbl="alignAcc1" presStyleIdx="1" presStyleCnt="3">
        <dgm:presLayoutVars>
          <dgm:bulletEnabled val="1"/>
        </dgm:presLayoutVars>
      </dgm:prSet>
      <dgm:spPr/>
    </dgm:pt>
    <dgm:pt modelId="{EDB19018-59F0-4709-99F1-8C5F23E2827B}" type="pres">
      <dgm:prSet presAssocID="{5FCA9ABB-C126-468B-AF2C-D6F5E6CCC938}" presName="sp" presStyleCnt="0"/>
      <dgm:spPr/>
    </dgm:pt>
    <dgm:pt modelId="{A80B885C-EFA0-4516-9188-D2857A787BBD}" type="pres">
      <dgm:prSet presAssocID="{6ABC4645-1C4A-43D4-BF87-7131610AD633}" presName="composite" presStyleCnt="0"/>
      <dgm:spPr/>
    </dgm:pt>
    <dgm:pt modelId="{3E051041-A594-4EA2-97A3-E2DBA514A527}" type="pres">
      <dgm:prSet presAssocID="{6ABC4645-1C4A-43D4-BF87-7131610AD63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B852E24-E6C3-4FD1-8BB3-84626DE0D7FC}" type="pres">
      <dgm:prSet presAssocID="{6ABC4645-1C4A-43D4-BF87-7131610AD63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B89B721-4D50-4110-9AF8-F2F2F72EC26E}" srcId="{57003BED-706F-4821-99EC-1902CBE7C51C}" destId="{58C7D35E-2E87-4D07-84E1-065363746EFD}" srcOrd="0" destOrd="0" parTransId="{E1550855-EC30-4F7D-A398-1BF77D1FDF6D}" sibTransId="{4D4D358A-5B26-4578-976F-8851475E45F9}"/>
    <dgm:cxn modelId="{42E9BA4E-ED35-4127-A3E7-5CF76D516935}" srcId="{57003BED-706F-4821-99EC-1902CBE7C51C}" destId="{0CA1267F-A9CC-48A5-AA9E-10256EDAB2EC}" srcOrd="1" destOrd="0" parTransId="{D6517C62-E538-45E8-9A91-FD9104EBB807}" sibTransId="{5FCA9ABB-C126-468B-AF2C-D6F5E6CCC938}"/>
    <dgm:cxn modelId="{14656C50-6A6B-4007-8C07-11912FC23E0A}" type="presOf" srcId="{6ABC4645-1C4A-43D4-BF87-7131610AD633}" destId="{3E051041-A594-4EA2-97A3-E2DBA514A527}" srcOrd="0" destOrd="0" presId="urn:microsoft.com/office/officeart/2005/8/layout/chevron2"/>
    <dgm:cxn modelId="{1E1B7B63-666B-4F70-AB99-D03469FF0CC9}" type="presOf" srcId="{8C36F102-6801-457C-B0EA-B5BAA4A1CAB6}" destId="{7FB4F668-9362-4A0D-99EB-A50E8BE888C7}" srcOrd="0" destOrd="0" presId="urn:microsoft.com/office/officeart/2005/8/layout/chevron2"/>
    <dgm:cxn modelId="{6C544868-B1E4-420F-8514-863CBB5BAFAC}" type="presOf" srcId="{99758D49-F682-4D09-BF61-48D310BAA9FD}" destId="{1C2B5A81-F97A-4195-A6E1-9CA4D77EDEF6}" srcOrd="0" destOrd="0" presId="urn:microsoft.com/office/officeart/2005/8/layout/chevron2"/>
    <dgm:cxn modelId="{24831D69-59B3-4991-A9E2-0B02DAEDD33C}" type="presOf" srcId="{58C7D35E-2E87-4D07-84E1-065363746EFD}" destId="{83FBCEA9-346F-46CF-9CEF-9967B97DB46C}" srcOrd="0" destOrd="0" presId="urn:microsoft.com/office/officeart/2005/8/layout/chevron2"/>
    <dgm:cxn modelId="{B16FAE6E-DF08-4FAD-9423-08199DDDB9FE}" type="presOf" srcId="{57003BED-706F-4821-99EC-1902CBE7C51C}" destId="{A5244ECE-81CA-4356-BDC5-42EF65B3CCCA}" srcOrd="0" destOrd="0" presId="urn:microsoft.com/office/officeart/2005/8/layout/chevron2"/>
    <dgm:cxn modelId="{DC03E671-EE9E-4870-9596-4DF873F658E0}" srcId="{58C7D35E-2E87-4D07-84E1-065363746EFD}" destId="{8C36F102-6801-457C-B0EA-B5BAA4A1CAB6}" srcOrd="0" destOrd="0" parTransId="{20AB3754-A398-4AB9-8FFB-E09160AFE3D8}" sibTransId="{2DA9415A-64B2-444B-82B9-7039AB37FE7D}"/>
    <dgm:cxn modelId="{D89C6B73-7A22-4EF0-ABD6-B8D6F0BB9AEF}" srcId="{0CA1267F-A9CC-48A5-AA9E-10256EDAB2EC}" destId="{99758D49-F682-4D09-BF61-48D310BAA9FD}" srcOrd="0" destOrd="0" parTransId="{9964D31E-D4B0-45CF-B157-2C497E6D248D}" sibTransId="{5F8E9970-68CB-4545-AB58-AF0B8B10F0A9}"/>
    <dgm:cxn modelId="{B8F54C9A-283D-4844-9EC4-5C0A23ABBB69}" type="presOf" srcId="{76A2064C-9524-4E5E-BA9C-079F9DCC7188}" destId="{EB852E24-E6C3-4FD1-8BB3-84626DE0D7FC}" srcOrd="0" destOrd="0" presId="urn:microsoft.com/office/officeart/2005/8/layout/chevron2"/>
    <dgm:cxn modelId="{7EACEDA7-69FE-41D1-AE56-D9F44364B388}" srcId="{6ABC4645-1C4A-43D4-BF87-7131610AD633}" destId="{76A2064C-9524-4E5E-BA9C-079F9DCC7188}" srcOrd="0" destOrd="0" parTransId="{CEABE85A-C791-4A40-8AF1-C39B816F6DBF}" sibTransId="{80110E2E-F8A0-49F0-90D3-975333F501DF}"/>
    <dgm:cxn modelId="{78AB44BF-33C4-4AF4-8B08-75B704560433}" srcId="{57003BED-706F-4821-99EC-1902CBE7C51C}" destId="{6ABC4645-1C4A-43D4-BF87-7131610AD633}" srcOrd="2" destOrd="0" parTransId="{B35B831C-EEB0-4A5C-B5BB-9A38D0C0AF0D}" sibTransId="{537ACA88-3507-4C1A-B744-D1AD31071682}"/>
    <dgm:cxn modelId="{E0F99CD4-930F-4CE8-8117-2E68AAB33923}" type="presOf" srcId="{0CA1267F-A9CC-48A5-AA9E-10256EDAB2EC}" destId="{99624805-9082-42DF-BF9D-B6ED3ECEEDE4}" srcOrd="0" destOrd="0" presId="urn:microsoft.com/office/officeart/2005/8/layout/chevron2"/>
    <dgm:cxn modelId="{73895A30-8B9D-4E8F-BBD6-6C408BC1365E}" type="presParOf" srcId="{A5244ECE-81CA-4356-BDC5-42EF65B3CCCA}" destId="{736C236D-2B4E-4F55-81EC-4C9DAE288943}" srcOrd="0" destOrd="0" presId="urn:microsoft.com/office/officeart/2005/8/layout/chevron2"/>
    <dgm:cxn modelId="{CA12804A-1281-414A-9ECA-FCE48878A2DB}" type="presParOf" srcId="{736C236D-2B4E-4F55-81EC-4C9DAE288943}" destId="{83FBCEA9-346F-46CF-9CEF-9967B97DB46C}" srcOrd="0" destOrd="0" presId="urn:microsoft.com/office/officeart/2005/8/layout/chevron2"/>
    <dgm:cxn modelId="{44A7D1DF-327C-4BAD-8E59-D7B0F4278863}" type="presParOf" srcId="{736C236D-2B4E-4F55-81EC-4C9DAE288943}" destId="{7FB4F668-9362-4A0D-99EB-A50E8BE888C7}" srcOrd="1" destOrd="0" presId="urn:microsoft.com/office/officeart/2005/8/layout/chevron2"/>
    <dgm:cxn modelId="{FB9F8986-181E-44F9-97B6-794087B6E9F8}" type="presParOf" srcId="{A5244ECE-81CA-4356-BDC5-42EF65B3CCCA}" destId="{27D8D425-E579-4E5B-9F61-9BC1D7C15AE0}" srcOrd="1" destOrd="0" presId="urn:microsoft.com/office/officeart/2005/8/layout/chevron2"/>
    <dgm:cxn modelId="{0CD75382-06DE-4E7C-893E-E6B2F6741307}" type="presParOf" srcId="{A5244ECE-81CA-4356-BDC5-42EF65B3CCCA}" destId="{2465C7A4-3E1E-45A5-986E-229275E5E242}" srcOrd="2" destOrd="0" presId="urn:microsoft.com/office/officeart/2005/8/layout/chevron2"/>
    <dgm:cxn modelId="{69EE1800-AD70-4A27-89C6-AE514AAA195B}" type="presParOf" srcId="{2465C7A4-3E1E-45A5-986E-229275E5E242}" destId="{99624805-9082-42DF-BF9D-B6ED3ECEEDE4}" srcOrd="0" destOrd="0" presId="urn:microsoft.com/office/officeart/2005/8/layout/chevron2"/>
    <dgm:cxn modelId="{188D9DE6-804A-49F0-A6E0-3346ADD211EF}" type="presParOf" srcId="{2465C7A4-3E1E-45A5-986E-229275E5E242}" destId="{1C2B5A81-F97A-4195-A6E1-9CA4D77EDEF6}" srcOrd="1" destOrd="0" presId="urn:microsoft.com/office/officeart/2005/8/layout/chevron2"/>
    <dgm:cxn modelId="{53ACEA4F-CE74-478C-BC29-E49A86C7239B}" type="presParOf" srcId="{A5244ECE-81CA-4356-BDC5-42EF65B3CCCA}" destId="{EDB19018-59F0-4709-99F1-8C5F23E2827B}" srcOrd="3" destOrd="0" presId="urn:microsoft.com/office/officeart/2005/8/layout/chevron2"/>
    <dgm:cxn modelId="{242ADC9D-5D8B-4BDC-BCB1-5790DA7E160E}" type="presParOf" srcId="{A5244ECE-81CA-4356-BDC5-42EF65B3CCCA}" destId="{A80B885C-EFA0-4516-9188-D2857A787BBD}" srcOrd="4" destOrd="0" presId="urn:microsoft.com/office/officeart/2005/8/layout/chevron2"/>
    <dgm:cxn modelId="{B66AE5BF-86C2-4F2F-903D-6D87B3B994D8}" type="presParOf" srcId="{A80B885C-EFA0-4516-9188-D2857A787BBD}" destId="{3E051041-A594-4EA2-97A3-E2DBA514A527}" srcOrd="0" destOrd="0" presId="urn:microsoft.com/office/officeart/2005/8/layout/chevron2"/>
    <dgm:cxn modelId="{C2C220CC-02CC-481E-AF95-F9ABE03F4FAB}" type="presParOf" srcId="{A80B885C-EFA0-4516-9188-D2857A787BBD}" destId="{EB852E24-E6C3-4FD1-8BB3-84626DE0D7F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BCEA9-346F-46CF-9CEF-9967B97DB46C}">
      <dsp:nvSpPr>
        <dsp:cNvPr id="0" name=""/>
        <dsp:cNvSpPr/>
      </dsp:nvSpPr>
      <dsp:spPr>
        <a:xfrm rot="5400000">
          <a:off x="-339970" y="346566"/>
          <a:ext cx="2266471" cy="158653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Montserrat 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Montserrat "/>
            </a:rPr>
            <a:t>Исправительные колонии (ИК)</a:t>
          </a:r>
        </a:p>
      </dsp:txBody>
      <dsp:txXfrm rot="-5400000">
        <a:off x="1" y="799860"/>
        <a:ext cx="1586530" cy="679941"/>
      </dsp:txXfrm>
    </dsp:sp>
    <dsp:sp modelId="{7FB4F668-9362-4A0D-99EB-A50E8BE888C7}">
      <dsp:nvSpPr>
        <dsp:cNvPr id="0" name=""/>
        <dsp:cNvSpPr/>
      </dsp:nvSpPr>
      <dsp:spPr>
        <a:xfrm rot="5400000">
          <a:off x="6190338" y="-4597212"/>
          <a:ext cx="1473981" cy="106815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spc="-1">
              <a:latin typeface="Montserrat" panose="00000500000000000000" pitchFamily="2" charset="-52"/>
              <a:ea typeface="+mn-ea"/>
              <a:cs typeface="+mn-cs"/>
            </a:rPr>
            <a:t>с гражданами, отбывающими наказание лишением свободы, работа начинается за 6 месяцев до освобождения,  карьерные консультанты проводят профессиональное тестирование с целью повышения мотивации к трудоустройству, в том числе через обучение на востребованную профессию, проводят тренинги по составлению резюме, прохождению собеседования с будущим работодателем</a:t>
          </a:r>
          <a:endParaRPr lang="ru-RU" sz="1600" kern="1200" spc="-1" dirty="0">
            <a:latin typeface="Montserrat" panose="00000500000000000000" pitchFamily="2" charset="-52"/>
            <a:ea typeface="+mn-ea"/>
            <a:cs typeface="+mn-cs"/>
          </a:endParaRPr>
        </a:p>
      </dsp:txBody>
      <dsp:txXfrm rot="-5400000">
        <a:off x="1586530" y="78550"/>
        <a:ext cx="10609643" cy="1330073"/>
      </dsp:txXfrm>
    </dsp:sp>
    <dsp:sp modelId="{99624805-9082-42DF-BF9D-B6ED3ECEEDE4}">
      <dsp:nvSpPr>
        <dsp:cNvPr id="0" name=""/>
        <dsp:cNvSpPr/>
      </dsp:nvSpPr>
      <dsp:spPr>
        <a:xfrm rot="5400000">
          <a:off x="-339970" y="2424374"/>
          <a:ext cx="2266471" cy="158653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Montserrat 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Montserrat "/>
            </a:rPr>
            <a:t>Уголовно-исполнительные инспекции (УИИ)</a:t>
          </a:r>
        </a:p>
      </dsp:txBody>
      <dsp:txXfrm rot="-5400000">
        <a:off x="1" y="2877668"/>
        <a:ext cx="1586530" cy="679941"/>
      </dsp:txXfrm>
    </dsp:sp>
    <dsp:sp modelId="{1C2B5A81-F97A-4195-A6E1-9CA4D77EDEF6}">
      <dsp:nvSpPr>
        <dsp:cNvPr id="0" name=""/>
        <dsp:cNvSpPr/>
      </dsp:nvSpPr>
      <dsp:spPr>
        <a:xfrm rot="5400000">
          <a:off x="6190725" y="-2519791"/>
          <a:ext cx="1473206" cy="106815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spc="-1">
              <a:latin typeface="Montserrat" panose="00000500000000000000" pitchFamily="2" charset="-52"/>
              <a:ea typeface="+mn-ea"/>
              <a:cs typeface="+mn-cs"/>
            </a:rPr>
            <a:t>для граждан, отбывающих наказание без изоляции от общества, проводятся информационные встречи с разъяснением порядка обращения в службу занятости, порядка получения профобучения и иных услуг и сервисов службы занятости, с разъяснением возможности оформить соцконтакт на трудоустройство или открытие собственного дела, обсуждаются выгоды официального трудоустройства</a:t>
          </a:r>
          <a:endParaRPr lang="ru-RU" sz="1600" kern="1200" spc="-1" dirty="0">
            <a:latin typeface="Montserrat" panose="00000500000000000000" pitchFamily="2" charset="-52"/>
            <a:ea typeface="+mn-ea"/>
            <a:cs typeface="+mn-cs"/>
          </a:endParaRPr>
        </a:p>
      </dsp:txBody>
      <dsp:txXfrm rot="-5400000">
        <a:off x="1586530" y="2156320"/>
        <a:ext cx="10609681" cy="1329374"/>
      </dsp:txXfrm>
    </dsp:sp>
    <dsp:sp modelId="{3E051041-A594-4EA2-97A3-E2DBA514A527}">
      <dsp:nvSpPr>
        <dsp:cNvPr id="0" name=""/>
        <dsp:cNvSpPr/>
      </dsp:nvSpPr>
      <dsp:spPr>
        <a:xfrm rot="5400000">
          <a:off x="-339970" y="4502182"/>
          <a:ext cx="2266471" cy="158653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Montserrat 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Montserrat "/>
            </a:rPr>
            <a:t>Исправительные центры (ИЦ)</a:t>
          </a:r>
        </a:p>
      </dsp:txBody>
      <dsp:txXfrm rot="-5400000">
        <a:off x="1" y="4955476"/>
        <a:ext cx="1586530" cy="679941"/>
      </dsp:txXfrm>
    </dsp:sp>
    <dsp:sp modelId="{EB852E24-E6C3-4FD1-8BB3-84626DE0D7FC}">
      <dsp:nvSpPr>
        <dsp:cNvPr id="0" name=""/>
        <dsp:cNvSpPr/>
      </dsp:nvSpPr>
      <dsp:spPr>
        <a:xfrm rot="5400000">
          <a:off x="6190725" y="-441983"/>
          <a:ext cx="1473206" cy="106815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spc="-1">
              <a:latin typeface="Montserrat" panose="00000500000000000000" pitchFamily="2" charset="-52"/>
              <a:ea typeface="+mn-ea"/>
              <a:cs typeface="+mn-cs"/>
            </a:rPr>
            <a:t>предложение гражданам, осужденным к принудительным работам и проживающим на территории Исправительного центра, вариантов профессионального обучения (переобучения) по направлению службы занятости либо в рамках нацпроекта «Демография», а также информирование о возможности регистрации собственного дела</a:t>
          </a:r>
          <a:endParaRPr lang="ru-RU" sz="1600" kern="1200" spc="-1" dirty="0">
            <a:latin typeface="Montserrat" panose="00000500000000000000" pitchFamily="2" charset="-52"/>
            <a:ea typeface="+mn-ea"/>
            <a:cs typeface="+mn-cs"/>
          </a:endParaRPr>
        </a:p>
      </dsp:txBody>
      <dsp:txXfrm rot="-5400000">
        <a:off x="1586530" y="4234128"/>
        <a:ext cx="10609681" cy="1329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A5A6F1AE-E804-4F27-A3E7-3F6C77C334A9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808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565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132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697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263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7828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393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2960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525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sldNum" idx="16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85DA1AA-C518-4102-BA38-542043F41B1C}" type="slidenum">
              <a:rPr lang="ru-RU" sz="1200" b="0" strike="noStrike" spc="-1">
                <a:latin typeface="Times New Roman"/>
              </a:rPr>
              <a:t>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17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E744E56-8DB5-4A84-AC68-2FA7A284C759}" type="slidenum">
              <a:rPr lang="ru-RU" sz="1200" b="0" strike="noStrike" spc="-1">
                <a:latin typeface="Times New Roman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17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E744E56-8DB5-4A84-AC68-2FA7A284C759}" type="slidenum">
              <a:rPr lang="ru-RU" sz="1200" b="0" strike="noStrike" spc="-1">
                <a:latin typeface="Times New Roman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17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E744E56-8DB5-4A84-AC68-2FA7A284C759}" type="slidenum">
              <a:rPr lang="ru-RU" sz="1200" b="0" strike="noStrike" spc="-1">
                <a:latin typeface="Times New Roman"/>
              </a:rPr>
              <a:t>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17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E744E56-8DB5-4A84-AC68-2FA7A284C759}" type="slidenum">
              <a:rPr lang="ru-RU" sz="1200" b="0" strike="noStrike" spc="-1">
                <a:latin typeface="Times New Roman"/>
              </a:r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17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E744E56-8DB5-4A84-AC68-2FA7A284C759}" type="slidenum">
              <a:rPr lang="ru-RU" sz="1200" b="0" strike="noStrike" spc="-1">
                <a:latin typeface="Times New Roman"/>
              </a:rPr>
              <a:t>7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17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E744E56-8DB5-4A84-AC68-2FA7A284C759}" type="slidenum">
              <a:rPr lang="ru-RU" sz="1200" b="0" strike="noStrike" spc="-1">
                <a:latin typeface="Times New Roman"/>
              </a:rPr>
              <a:t>8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17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E744E56-8DB5-4A84-AC68-2FA7A284C759}" type="slidenum">
              <a:rPr lang="ru-RU" sz="1200" b="0" strike="noStrike" spc="-1">
                <a:latin typeface="Times New Roman"/>
              </a:rPr>
              <a:t>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17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E744E56-8DB5-4A84-AC68-2FA7A284C759}" type="slidenum">
              <a:rPr lang="ru-RU" sz="1200" b="0" strike="noStrike" spc="-1">
                <a:latin typeface="Times New Roman"/>
              </a:rPr>
              <a:t>10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лайд с названием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8">
            <a:extLst>
              <a:ext uri="{FF2B5EF4-FFF2-40B4-BE49-F238E27FC236}">
                <a16:creationId xmlns:a16="http://schemas.microsoft.com/office/drawing/2014/main" id="{45A0ABD6-F78F-4578-A535-8507E4C7C760}"/>
              </a:ext>
            </a:extLst>
          </p:cNvPr>
          <p:cNvPicPr/>
          <p:nvPr userDrawn="1"/>
        </p:nvPicPr>
        <p:blipFill>
          <a:blip r:embed="rId2">
            <a:alphaModFix amt="5000"/>
          </a:blip>
          <a:stretch/>
        </p:blipFill>
        <p:spPr>
          <a:xfrm>
            <a:off x="0" y="7301935"/>
            <a:ext cx="3143040" cy="2466000"/>
          </a:xfrm>
          <a:prstGeom prst="rect">
            <a:avLst/>
          </a:prstGeom>
          <a:ln w="0">
            <a:noFill/>
          </a:ln>
        </p:spPr>
      </p:pic>
      <p:pic>
        <p:nvPicPr>
          <p:cNvPr id="6" name="Рисунок 4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0AD69284-1264-497F-A072-7D33DAD5A89C}"/>
              </a:ext>
            </a:extLst>
          </p:cNvPr>
          <p:cNvPicPr/>
          <p:nvPr userDrawn="1"/>
        </p:nvPicPr>
        <p:blipFill>
          <a:blip r:embed="rId3">
            <a:alphaModFix amt="5000"/>
          </a:blip>
          <a:stretch/>
        </p:blipFill>
        <p:spPr>
          <a:xfrm>
            <a:off x="13676720" y="39242"/>
            <a:ext cx="3457920" cy="185148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>
            <a:extLst>
              <a:ext uri="{FF2B5EF4-FFF2-40B4-BE49-F238E27FC236}">
                <a16:creationId xmlns:a16="http://schemas.microsoft.com/office/drawing/2014/main" id="{3D0F7AEF-1CBB-4012-A538-35E480D1ED2A}"/>
              </a:ext>
            </a:extLst>
          </p:cNvPr>
          <p:cNvSpPr txBox="1">
            <a:spLocks/>
          </p:cNvSpPr>
          <p:nvPr userDrawn="1"/>
        </p:nvSpPr>
        <p:spPr>
          <a:xfrm>
            <a:off x="12780816" y="9092664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n-US"/>
            </a:defPPr>
            <a:lvl1pPr marL="0" algn="r" defTabSz="1075132" rtl="0" eaLnBrk="1" latinLnBrk="0" hangingPunct="1">
              <a:lnSpc>
                <a:spcPct val="100000"/>
              </a:lnSpc>
              <a:buNone/>
              <a:defRPr lang="ru-RU" sz="1200" b="0" strike="noStrike" kern="1200" spc="-1">
                <a:solidFill>
                  <a:srgbClr val="CF4520"/>
                </a:solidFill>
                <a:latin typeface="Montserrat"/>
                <a:ea typeface="DejaVu Sans"/>
                <a:cs typeface="+mn-cs"/>
              </a:defRPr>
            </a:lvl1pPr>
            <a:lvl2pPr marL="53756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132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697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26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7828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39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960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52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8B1ADB-329F-4CCD-A9BA-E615BCF3DF4C}" type="slidenum">
              <a:rPr lang="ru-RU" sz="1200" smtClean="0"/>
              <a:pPr/>
              <a:t>‹#›</a:t>
            </a:fld>
            <a:endParaRPr lang="ru-RU" sz="1200" dirty="0">
              <a:latin typeface="Times New Roman"/>
            </a:endParaRPr>
          </a:p>
        </p:txBody>
      </p:sp>
      <p:sp>
        <p:nvSpPr>
          <p:cNvPr id="11" name="Номер слайда 18">
            <a:extLst>
              <a:ext uri="{FF2B5EF4-FFF2-40B4-BE49-F238E27FC236}">
                <a16:creationId xmlns:a16="http://schemas.microsoft.com/office/drawing/2014/main" id="{D60DA14F-14D5-4082-8ED5-BF467340CF1C}"/>
              </a:ext>
            </a:extLst>
          </p:cNvPr>
          <p:cNvSpPr txBox="1">
            <a:spLocks/>
          </p:cNvSpPr>
          <p:nvPr userDrawn="1"/>
        </p:nvSpPr>
        <p:spPr>
          <a:xfrm>
            <a:off x="550581" y="9215475"/>
            <a:ext cx="2041879" cy="311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50" dirty="0">
                <a:solidFill>
                  <a:srgbClr val="44546A"/>
                </a:solidFill>
                <a:latin typeface="Montserrat" panose="00000500000000000000" pitchFamily="2" charset="-52"/>
              </a:rPr>
              <a:t>Название раздела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27" userDrawn="1">
          <p15:clr>
            <a:srgbClr val="FBAE40"/>
          </p15:clr>
        </p15:guide>
        <p15:guide id="2" pos="53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53272" y="5154912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F20A0A7-D794-4D2C-9CD8-75B8B32E101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8724744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0CC652D-FB2D-4331-A132-AB8591064F9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047496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1241720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53272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047496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1241720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EBFEBB6-758F-415E-BF7A-EADA5CEFEFC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лайд_Работа Росс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>
            <a:extLst>
              <a:ext uri="{FF2B5EF4-FFF2-40B4-BE49-F238E27FC236}">
                <a16:creationId xmlns:a16="http://schemas.microsoft.com/office/drawing/2014/main" id="{3D0F7AEF-1CBB-4012-A538-35E480D1ED2A}"/>
              </a:ext>
            </a:extLst>
          </p:cNvPr>
          <p:cNvSpPr txBox="1">
            <a:spLocks/>
          </p:cNvSpPr>
          <p:nvPr userDrawn="1"/>
        </p:nvSpPr>
        <p:spPr>
          <a:xfrm>
            <a:off x="12780816" y="9092664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n-US"/>
            </a:defPPr>
            <a:lvl1pPr marL="0" algn="r" defTabSz="1075132" rtl="0" eaLnBrk="1" latinLnBrk="0" hangingPunct="1">
              <a:lnSpc>
                <a:spcPct val="100000"/>
              </a:lnSpc>
              <a:buNone/>
              <a:defRPr lang="ru-RU" sz="1200" b="0" strike="noStrike" kern="1200" spc="-1">
                <a:solidFill>
                  <a:srgbClr val="CF4520"/>
                </a:solidFill>
                <a:latin typeface="Montserrat"/>
                <a:ea typeface="DejaVu Sans"/>
                <a:cs typeface="+mn-cs"/>
              </a:defRPr>
            </a:lvl1pPr>
            <a:lvl2pPr marL="53756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132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697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26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7828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39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960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52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8B1ADB-329F-4CCD-A9BA-E615BCF3DF4C}" type="slidenum">
              <a:rPr lang="ru-RU" sz="1200" smtClean="0"/>
              <a:pPr/>
              <a:t>‹#›</a:t>
            </a:fld>
            <a:endParaRPr lang="ru-RU" sz="1200" dirty="0">
              <a:latin typeface="Times New Roman"/>
            </a:endParaRP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57A6726A-3AEE-466D-AF35-9160BE828B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15520086" y="339099"/>
            <a:ext cx="1098690" cy="432000"/>
          </a:xfrm>
          <a:prstGeom prst="rect">
            <a:avLst/>
          </a:prstGeom>
          <a:ln w="0">
            <a:noFill/>
          </a:ln>
        </p:spPr>
      </p:pic>
      <p:pic>
        <p:nvPicPr>
          <p:cNvPr id="10" name="Рисунок 38">
            <a:extLst>
              <a:ext uri="{FF2B5EF4-FFF2-40B4-BE49-F238E27FC236}">
                <a16:creationId xmlns:a16="http://schemas.microsoft.com/office/drawing/2014/main" id="{1AECCC80-4F1C-4878-9359-16F9140D64AB}"/>
              </a:ext>
            </a:extLst>
          </p:cNvPr>
          <p:cNvPicPr/>
          <p:nvPr userDrawn="1"/>
        </p:nvPicPr>
        <p:blipFill>
          <a:blip r:embed="rId3">
            <a:alphaModFix amt="5000"/>
          </a:blip>
          <a:stretch/>
        </p:blipFill>
        <p:spPr>
          <a:xfrm>
            <a:off x="0" y="7301935"/>
            <a:ext cx="2357280" cy="2466000"/>
          </a:xfrm>
          <a:prstGeom prst="rect">
            <a:avLst/>
          </a:prstGeom>
          <a:ln w="0">
            <a:noFill/>
          </a:ln>
        </p:spPr>
      </p:pic>
      <p:pic>
        <p:nvPicPr>
          <p:cNvPr id="11" name="Рисунок 4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4F785A62-BDAB-4AC2-B1A2-2131968E2D81}"/>
              </a:ext>
            </a:extLst>
          </p:cNvPr>
          <p:cNvPicPr/>
          <p:nvPr userDrawn="1"/>
        </p:nvPicPr>
        <p:blipFill>
          <a:blip r:embed="rId4">
            <a:alphaModFix amt="5000"/>
          </a:blip>
          <a:stretch/>
        </p:blipFill>
        <p:spPr>
          <a:xfrm>
            <a:off x="14699796" y="0"/>
            <a:ext cx="2593440" cy="1851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799570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27" userDrawn="1">
          <p15:clr>
            <a:srgbClr val="FBAE40"/>
          </p15:clr>
        </p15:guide>
        <p15:guide id="2" pos="537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15361416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6DFEE45-8121-43F5-AAC7-AC7A45CD955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D4EC36E-1C1E-445D-ADEC-4E769887CD9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A737923-D5E6-4D05-9FAC-D7B2408D61D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53272" y="383040"/>
            <a:ext cx="15361416" cy="74309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A767A5F-3911-4F38-B80B-217E2F60AFF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8DA2AB1-0568-4D78-AB4A-6C486C200DD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8724744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6B7D903-8C42-4BA2-AC06-83C7F487F5C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B8A28CD-CB63-4DB9-A827-6B07ADF0B1A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0912" cy="160221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5653872" y="8899128"/>
            <a:ext cx="575820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12054672" y="8899128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E6A3B1B-D473-4D1D-8618-6A2AA5F55C4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1173312" y="8899128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853272" y="2246328"/>
            <a:ext cx="15361416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34" lvl="1" indent="-324012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52" lvl="2" indent="-288011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70" lvl="3" indent="-216008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86" lvl="4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104" lvl="5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120" lvl="6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36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8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6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4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82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01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8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37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56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91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1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4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5.png"/><Relationship Id="rId10" Type="http://schemas.openxmlformats.org/officeDocument/2006/relationships/image" Target="../media/image11.sv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9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1.jpeg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hidden="1">
            <a:extLst>
              <a:ext uri="{FF2B5EF4-FFF2-40B4-BE49-F238E27FC236}">
                <a16:creationId xmlns:a16="http://schemas.microsoft.com/office/drawing/2014/main" id="{137675A6-00F2-4070-8A39-62A97E14E4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8" b="8401"/>
          <a:stretch/>
        </p:blipFill>
        <p:spPr>
          <a:xfrm>
            <a:off x="1039620" y="1371600"/>
            <a:ext cx="7257240" cy="7326360"/>
          </a:xfrm>
          <a:prstGeom prst="rect">
            <a:avLst/>
          </a:prstGeom>
        </p:spPr>
      </p:pic>
      <p:pic>
        <p:nvPicPr>
          <p:cNvPr id="129" name="Рисунок 9" hidden="1"/>
          <p:cNvPicPr/>
          <p:nvPr/>
        </p:nvPicPr>
        <p:blipFill>
          <a:blip r:embed="rId4"/>
          <a:srcRect l="66099"/>
          <a:stretch/>
        </p:blipFill>
        <p:spPr>
          <a:xfrm>
            <a:off x="1406640" y="1371600"/>
            <a:ext cx="7315200" cy="6857640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6" hidden="1">
            <a:extLst>
              <a:ext uri="{FF2B5EF4-FFF2-40B4-BE49-F238E27FC236}">
                <a16:creationId xmlns:a16="http://schemas.microsoft.com/office/drawing/2014/main" id="{FDF9548E-39B4-45AB-A270-E9679FD9A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" y="1093395"/>
            <a:ext cx="11406851" cy="7604567"/>
          </a:xfrm>
          <a:prstGeom prst="rect">
            <a:avLst/>
          </a:prstGeom>
        </p:spPr>
      </p:pic>
      <p:pic>
        <p:nvPicPr>
          <p:cNvPr id="11" name="Рисунок 10" hidden="1">
            <a:extLst>
              <a:ext uri="{FF2B5EF4-FFF2-40B4-BE49-F238E27FC236}">
                <a16:creationId xmlns:a16="http://schemas.microsoft.com/office/drawing/2014/main" id="{4AB9A26C-F6F0-4985-9D07-FBD023FF62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0184" y="1371600"/>
            <a:ext cx="10564904" cy="7040518"/>
          </a:xfrm>
          <a:prstGeom prst="rect">
            <a:avLst/>
          </a:prstGeom>
        </p:spPr>
      </p:pic>
      <p:pic>
        <p:nvPicPr>
          <p:cNvPr id="13" name="Рисунок 12" hidden="1">
            <a:extLst>
              <a:ext uri="{FF2B5EF4-FFF2-40B4-BE49-F238E27FC236}">
                <a16:creationId xmlns:a16="http://schemas.microsoft.com/office/drawing/2014/main" id="{C1F97A5C-7773-48E1-AFD0-A89C1EFC53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618" y="1371600"/>
            <a:ext cx="10287000" cy="6858000"/>
          </a:xfrm>
          <a:prstGeom prst="rect">
            <a:avLst/>
          </a:prstGeom>
        </p:spPr>
      </p:pic>
      <p:pic>
        <p:nvPicPr>
          <p:cNvPr id="5" name="минтруд лого" hidden="1">
            <a:extLst>
              <a:ext uri="{FF2B5EF4-FFF2-40B4-BE49-F238E27FC236}">
                <a16:creationId xmlns:a16="http://schemas.microsoft.com/office/drawing/2014/main" id="{CFB3B070-81CB-441B-8817-E9233A675C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672" y="1799280"/>
            <a:ext cx="1481488" cy="612000"/>
          </a:xfrm>
          <a:prstGeom prst="rect">
            <a:avLst/>
          </a:prstGeom>
        </p:spPr>
      </p:pic>
      <p:pic>
        <p:nvPicPr>
          <p:cNvPr id="23" name="Рисунок 22" hidden="1">
            <a:extLst>
              <a:ext uri="{FF2B5EF4-FFF2-40B4-BE49-F238E27FC236}">
                <a16:creationId xmlns:a16="http://schemas.microsoft.com/office/drawing/2014/main" id="{43A201E2-65F4-4A92-80FD-9BA09231D3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76862" y="753213"/>
            <a:ext cx="2562896" cy="2678342"/>
          </a:xfrm>
          <a:prstGeom prst="rect">
            <a:avLst/>
          </a:prstGeom>
        </p:spPr>
      </p:pic>
      <p:pic>
        <p:nvPicPr>
          <p:cNvPr id="24" name="Picture 4" descr="A group of people sitting around a tab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A6F9A60E-B08E-47EA-A23A-F1E0B47A3F7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765"/>
          <a:stretch/>
        </p:blipFill>
        <p:spPr>
          <a:xfrm>
            <a:off x="0" y="0"/>
            <a:ext cx="15426342" cy="9601200"/>
          </a:xfrm>
          <a:prstGeom prst="rect">
            <a:avLst/>
          </a:prstGeom>
        </p:spPr>
      </p:pic>
      <p:pic>
        <p:nvPicPr>
          <p:cNvPr id="130" name="Рукописный ввод 30"/>
          <p:cNvPicPr/>
          <p:nvPr/>
        </p:nvPicPr>
        <p:blipFill>
          <a:blip r:embed="rId12"/>
          <a:stretch/>
        </p:blipFill>
        <p:spPr>
          <a:xfrm>
            <a:off x="5179787" y="2324932"/>
            <a:ext cx="21230" cy="2123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8" descr="A picture containing building, indoor, bathroom, white&#10;&#10;Description automatically generated"/>
          <p:cNvPicPr/>
          <p:nvPr/>
        </p:nvPicPr>
        <p:blipFill rotWithShape="1">
          <a:blip r:embed="rId13"/>
          <a:srcRect r="120"/>
          <a:stretch/>
        </p:blipFill>
        <p:spPr>
          <a:xfrm>
            <a:off x="3643057" y="-1"/>
            <a:ext cx="13425743" cy="9601201"/>
          </a:xfrm>
          <a:prstGeom prst="rect">
            <a:avLst/>
          </a:prstGeom>
          <a:ln w="0">
            <a:noFill/>
          </a:ln>
        </p:spPr>
      </p:pic>
      <p:sp>
        <p:nvSpPr>
          <p:cNvPr id="133" name="TextBox 1"/>
          <p:cNvSpPr/>
          <p:nvPr/>
        </p:nvSpPr>
        <p:spPr>
          <a:xfrm>
            <a:off x="8276351" y="3061495"/>
            <a:ext cx="9354459" cy="3077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spc="-1" dirty="0">
                <a:solidFill>
                  <a:srgbClr val="0033A0"/>
                </a:solidFill>
                <a:latin typeface="Montserrat"/>
                <a:ea typeface="DejaVu Sans"/>
              </a:rPr>
              <a:t>Всероссийская неделя охраны труда</a:t>
            </a:r>
            <a:endParaRPr lang="ru-RU" sz="2000" spc="-1" dirty="0">
              <a:latin typeface="Arial"/>
            </a:endParaRPr>
          </a:p>
        </p:txBody>
      </p:sp>
      <p:sp>
        <p:nvSpPr>
          <p:cNvPr id="134" name="TextBox 22"/>
          <p:cNvSpPr/>
          <p:nvPr/>
        </p:nvSpPr>
        <p:spPr>
          <a:xfrm>
            <a:off x="8276351" y="3621499"/>
            <a:ext cx="8851541" cy="21222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300" b="1" spc="-1" dirty="0">
                <a:solidFill>
                  <a:srgbClr val="0033A0"/>
                </a:solidFill>
                <a:latin typeface="Montserrat Medium" panose="00000600000000000000" pitchFamily="2" charset="-52"/>
              </a:rPr>
              <a:t>Внедрение нового механизма взаимодействия Центра занятости населения </a:t>
            </a:r>
          </a:p>
          <a:p>
            <a:pPr>
              <a:lnSpc>
                <a:spcPct val="100000"/>
              </a:lnSpc>
              <a:buNone/>
            </a:pPr>
            <a:r>
              <a:rPr lang="ru-RU" sz="3300" b="1" spc="-1" dirty="0">
                <a:solidFill>
                  <a:srgbClr val="0033A0"/>
                </a:solidFill>
                <a:latin typeface="Montserrat Medium" panose="00000600000000000000" pitchFamily="2" charset="-52"/>
              </a:rPr>
              <a:t>с исправительными учреждениями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EFCA19-B387-4272-9BD1-E60D6602BCA5}"/>
              </a:ext>
            </a:extLst>
          </p:cNvPr>
          <p:cNvSpPr txBox="1"/>
          <p:nvPr/>
        </p:nvSpPr>
        <p:spPr>
          <a:xfrm>
            <a:off x="8276351" y="8854559"/>
            <a:ext cx="16133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200" spc="-1" dirty="0">
                <a:solidFill>
                  <a:srgbClr val="CF4520"/>
                </a:solidFill>
                <a:latin typeface="Montserrat"/>
              </a:rPr>
              <a:t>Сентябрь  2022 года</a:t>
            </a:r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id="{4B090DD0-62CF-4B79-AA32-D7330B307D0C}"/>
              </a:ext>
            </a:extLst>
          </p:cNvPr>
          <p:cNvPicPr/>
          <p:nvPr/>
        </p:nvPicPr>
        <p:blipFill>
          <a:blip r:embed="rId14"/>
          <a:stretch/>
        </p:blipFill>
        <p:spPr>
          <a:xfrm>
            <a:off x="15423120" y="628882"/>
            <a:ext cx="1216474" cy="478312"/>
          </a:xfrm>
          <a:prstGeom prst="rect">
            <a:avLst/>
          </a:prstGeom>
          <a:ln w="0">
            <a:noFill/>
          </a:ln>
        </p:spPr>
      </p:pic>
      <p:pic>
        <p:nvPicPr>
          <p:cNvPr id="21" name="Рисунок 6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2972D086-A8A4-46CF-8195-FB0A848510F1}"/>
              </a:ext>
            </a:extLst>
          </p:cNvPr>
          <p:cNvPicPr/>
          <p:nvPr/>
        </p:nvPicPr>
        <p:blipFill>
          <a:blip r:embed="rId15"/>
          <a:stretch/>
        </p:blipFill>
        <p:spPr>
          <a:xfrm>
            <a:off x="12717992" y="566695"/>
            <a:ext cx="1268044" cy="588161"/>
          </a:xfrm>
          <a:prstGeom prst="rect">
            <a:avLst/>
          </a:prstGeom>
          <a:ln w="0">
            <a:noFill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145FBF0-9414-45CF-B4B3-A8E85CB6C1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88" y="680019"/>
            <a:ext cx="2073721" cy="41509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794175C-EB44-4552-A25C-D0E6282F7BDE}"/>
              </a:ext>
            </a:extLst>
          </p:cNvPr>
          <p:cNvSpPr txBox="1"/>
          <p:nvPr/>
        </p:nvSpPr>
        <p:spPr>
          <a:xfrm>
            <a:off x="8276351" y="6529681"/>
            <a:ext cx="7401799" cy="8463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spc="-1" dirty="0">
                <a:solidFill>
                  <a:srgbClr val="57B6E7"/>
                </a:solidFill>
                <a:latin typeface="Montserrat Medium"/>
              </a:rPr>
              <a:t>Мария Никонова</a:t>
            </a:r>
            <a:endParaRPr lang="ru-RU" sz="2400" spc="-1" dirty="0">
              <a:solidFill>
                <a:srgbClr val="57B6E7"/>
              </a:solidFill>
              <a:latin typeface="Montserrat Medium"/>
            </a:endParaRPr>
          </a:p>
          <a:p>
            <a:r>
              <a:rPr lang="ru-RU" sz="2000" spc="-1" dirty="0">
                <a:solidFill>
                  <a:srgbClr val="57B6E7"/>
                </a:solidFill>
                <a:latin typeface="Montserrat" panose="00000500000000000000" pitchFamily="2" charset="-52"/>
              </a:rPr>
              <a:t>Директор Центра занятости населения г. Челябинска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058" y="2145960"/>
            <a:ext cx="12265158" cy="174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сетка" hidden="1">
            <a:extLst>
              <a:ext uri="{FF2B5EF4-FFF2-40B4-BE49-F238E27FC236}">
                <a16:creationId xmlns:a16="http://schemas.microsoft.com/office/drawing/2014/main" id="{629CA93D-9679-4779-8DA4-58E14EFAC2CA}"/>
              </a:ext>
            </a:extLst>
          </p:cNvPr>
          <p:cNvGrpSpPr/>
          <p:nvPr/>
        </p:nvGrpSpPr>
        <p:grpSpPr>
          <a:xfrm>
            <a:off x="2449514" y="666750"/>
            <a:ext cx="12169775" cy="8359684"/>
            <a:chOff x="334963" y="260350"/>
            <a:chExt cx="11511597" cy="619125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44F0E505-58E8-4856-B777-AC6093A9C477}"/>
                </a:ext>
              </a:extLst>
            </p:cNvPr>
            <p:cNvGrpSpPr/>
            <p:nvPr/>
          </p:nvGrpSpPr>
          <p:grpSpPr>
            <a:xfrm>
              <a:off x="334963" y="260350"/>
              <a:ext cx="11511597" cy="1947356"/>
              <a:chOff x="334963" y="260350"/>
              <a:chExt cx="11511597" cy="633349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F1DCF651-41F1-4041-BA11-012A650D2229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7C9D92A-BD72-4DDA-86A3-285DB84DBA90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38A7F6E9-A7EE-41A5-A8C4-C215A74CB34F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586F99BA-0C82-4D51-AD36-7AD29D4BEBCA}"/>
                </a:ext>
              </a:extLst>
            </p:cNvPr>
            <p:cNvGrpSpPr/>
            <p:nvPr/>
          </p:nvGrpSpPr>
          <p:grpSpPr>
            <a:xfrm>
              <a:off x="334963" y="2382297"/>
              <a:ext cx="11511597" cy="1947356"/>
              <a:chOff x="334963" y="260350"/>
              <a:chExt cx="11511597" cy="6333490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DD8015E3-68A9-45C8-8F8F-BCCB420ECB7D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D1794DE9-620D-4CCB-83C4-CFEA55C027D3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B54E66CB-6725-422F-AA25-A2E2905B9B75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7F81AA20-2B2E-4E8C-914B-7FBD23E9E922}"/>
                </a:ext>
              </a:extLst>
            </p:cNvPr>
            <p:cNvGrpSpPr/>
            <p:nvPr/>
          </p:nvGrpSpPr>
          <p:grpSpPr>
            <a:xfrm>
              <a:off x="334963" y="4504244"/>
              <a:ext cx="11511597" cy="1947356"/>
              <a:chOff x="334963" y="260350"/>
              <a:chExt cx="11511597" cy="633349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907CDF5-DF00-4601-9507-26683ABE26CE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20A986CF-C6D5-4717-B7B5-AFFE599B1347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7DF5B581-EB52-41CB-82E2-BE2CBDD2701A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7" name="TextBox 96"/>
          <p:cNvSpPr/>
          <p:nvPr/>
        </p:nvSpPr>
        <p:spPr>
          <a:xfrm>
            <a:off x="10501320" y="2145960"/>
            <a:ext cx="377964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8" name="Рисунок 6" descr="Изображение выглядит как в позе&#10;&#10;Автоматически созданное описание" hidden="1"/>
          <p:cNvPicPr/>
          <p:nvPr/>
        </p:nvPicPr>
        <p:blipFill>
          <a:blip r:embed="rId4"/>
          <a:stretch/>
        </p:blipFill>
        <p:spPr>
          <a:xfrm>
            <a:off x="2448120" y="2839320"/>
            <a:ext cx="5836320" cy="4601520"/>
          </a:xfrm>
          <a:prstGeom prst="rect">
            <a:avLst/>
          </a:prstGeom>
          <a:ln w="0">
            <a:noFill/>
          </a:ln>
        </p:spPr>
      </p:pic>
      <p:sp>
        <p:nvSpPr>
          <p:cNvPr id="149" name="TextBox 38"/>
          <p:cNvSpPr/>
          <p:nvPr/>
        </p:nvSpPr>
        <p:spPr>
          <a:xfrm>
            <a:off x="679450" y="380634"/>
            <a:ext cx="13732586" cy="10114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spc="-1" dirty="0">
                <a:solidFill>
                  <a:srgbClr val="0033A0"/>
                </a:solidFill>
                <a:latin typeface="Montserrat SemiBold" panose="00000700000000000000" pitchFamily="2" charset="-52"/>
              </a:rPr>
              <a:t>Результаты внедрения новых механизмов </a:t>
            </a:r>
          </a:p>
          <a:p>
            <a:pPr>
              <a:lnSpc>
                <a:spcPct val="90000"/>
              </a:lnSpc>
              <a:buNone/>
            </a:pPr>
            <a:r>
              <a:rPr lang="ru-RU" sz="3200" spc="-1" dirty="0">
                <a:solidFill>
                  <a:srgbClr val="0033A0"/>
                </a:solidFill>
                <a:latin typeface="Montserrat SemiBold" panose="00000700000000000000" pitchFamily="2" charset="-52"/>
              </a:rPr>
              <a:t>взаимодействия ФСИН-ЦЗН</a:t>
            </a:r>
          </a:p>
        </p:txBody>
      </p:sp>
      <p:sp>
        <p:nvSpPr>
          <p:cNvPr id="7" name="TextBox 38">
            <a:extLst>
              <a:ext uri="{FF2B5EF4-FFF2-40B4-BE49-F238E27FC236}">
                <a16:creationId xmlns:a16="http://schemas.microsoft.com/office/drawing/2014/main" id="{95438848-D8A1-466E-A139-1F2ABB0DD520}"/>
              </a:ext>
            </a:extLst>
          </p:cNvPr>
          <p:cNvSpPr/>
          <p:nvPr/>
        </p:nvSpPr>
        <p:spPr>
          <a:xfrm>
            <a:off x="6262869" y="5823451"/>
            <a:ext cx="11532359" cy="46150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ru-RU" sz="2000" spc="-1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ru-RU" sz="2000" spc="-1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ru-RU" sz="2000" spc="-1" dirty="0">
              <a:solidFill>
                <a:srgbClr val="0033A0"/>
              </a:solidFill>
              <a:latin typeface="Montserrat" panose="00000500000000000000" pitchFamily="2" charset="-52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AF5DB62-815D-40E0-BF66-DB7C94626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904" y="2932208"/>
            <a:ext cx="2344990" cy="38287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E840808-E5D8-4B74-A32C-9DF0C6D4B6C4}"/>
              </a:ext>
            </a:extLst>
          </p:cNvPr>
          <p:cNvSpPr txBox="1"/>
          <p:nvPr/>
        </p:nvSpPr>
        <p:spPr>
          <a:xfrm>
            <a:off x="3686522" y="4418524"/>
            <a:ext cx="17043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 Medium" panose="00000600000000000000" pitchFamily="2" charset="-52"/>
              </a:rPr>
              <a:t>ранний,  до освобождения, охват граждан ЦА информированием, методиками </a:t>
            </a:r>
            <a:r>
              <a:rPr lang="ru-RU" sz="1400" dirty="0" err="1">
                <a:latin typeface="Montserrat Medium" panose="00000600000000000000" pitchFamily="2" charset="-52"/>
              </a:rPr>
              <a:t>профтестирования</a:t>
            </a:r>
            <a:r>
              <a:rPr lang="ru-RU" sz="1400" dirty="0">
                <a:latin typeface="Montserrat Medium" panose="00000600000000000000" pitchFamily="2" charset="-52"/>
              </a:rPr>
              <a:t> и самоопределения на рынке труда после освобождения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840808-E5D8-4B74-A32C-9DF0C6D4B6C4}"/>
              </a:ext>
            </a:extLst>
          </p:cNvPr>
          <p:cNvSpPr txBox="1"/>
          <p:nvPr/>
        </p:nvSpPr>
        <p:spPr>
          <a:xfrm>
            <a:off x="5872474" y="4420796"/>
            <a:ext cx="17702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 Medium" panose="00000600000000000000" pitchFamily="2" charset="-52"/>
              </a:rPr>
              <a:t>осознание гражданами ЦА своих возможностей и навыков в профессиях, повышение правовой грамотности в сфере занятости и развитие мотивации к </a:t>
            </a:r>
            <a:r>
              <a:rPr lang="ru-RU" sz="1400" dirty="0" err="1">
                <a:latin typeface="Montserrat Medium" panose="00000600000000000000" pitchFamily="2" charset="-52"/>
              </a:rPr>
              <a:t>ресоциализации</a:t>
            </a:r>
            <a:r>
              <a:rPr lang="ru-RU" sz="1400" dirty="0">
                <a:latin typeface="Montserrat Medium" panose="00000600000000000000" pitchFamily="2" charset="-52"/>
              </a:rPr>
              <a:t> в обществе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840808-E5D8-4B74-A32C-9DF0C6D4B6C4}"/>
              </a:ext>
            </a:extLst>
          </p:cNvPr>
          <p:cNvSpPr txBox="1"/>
          <p:nvPr/>
        </p:nvSpPr>
        <p:spPr>
          <a:xfrm>
            <a:off x="8072073" y="4423068"/>
            <a:ext cx="19453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 Medium" panose="00000600000000000000" pitchFamily="2" charset="-52"/>
              </a:rPr>
              <a:t>создание взаимовыгодного сотрудничества с органами системы ФСИН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840808-E5D8-4B74-A32C-9DF0C6D4B6C4}"/>
              </a:ext>
            </a:extLst>
          </p:cNvPr>
          <p:cNvSpPr txBox="1"/>
          <p:nvPr/>
        </p:nvSpPr>
        <p:spPr>
          <a:xfrm>
            <a:off x="10189786" y="4425340"/>
            <a:ext cx="1574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 Medium" panose="00000600000000000000" pitchFamily="2" charset="-52"/>
              </a:rPr>
              <a:t>создание эффективного социального партнерства с некоммерческими организациями Челябинской области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840808-E5D8-4B74-A32C-9DF0C6D4B6C4}"/>
              </a:ext>
            </a:extLst>
          </p:cNvPr>
          <p:cNvSpPr txBox="1"/>
          <p:nvPr/>
        </p:nvSpPr>
        <p:spPr>
          <a:xfrm>
            <a:off x="12362090" y="4413964"/>
            <a:ext cx="17633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 Medium" panose="00000600000000000000" pitchFamily="2" charset="-52"/>
              </a:rPr>
              <a:t>оттачивание навыков общения и налаживания контакта с гражданами ЦА на практическом опыте, совершенствование профессиональных компетенций карьерных консультантов службы занятости по оказанию </a:t>
            </a:r>
            <a:r>
              <a:rPr lang="ru-RU" sz="1400" dirty="0" err="1">
                <a:latin typeface="Montserrat Medium" panose="00000600000000000000" pitchFamily="2" charset="-52"/>
              </a:rPr>
              <a:t>госуслуг</a:t>
            </a:r>
            <a:endParaRPr lang="ru-RU" sz="1400" dirty="0">
              <a:latin typeface="Montserrat Medium" panose="00000600000000000000" pitchFamily="2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074DC0-9652-4A27-B26D-71D48D03795B}"/>
              </a:ext>
            </a:extLst>
          </p:cNvPr>
          <p:cNvSpPr txBox="1"/>
          <p:nvPr/>
        </p:nvSpPr>
        <p:spPr>
          <a:xfrm>
            <a:off x="3804538" y="2543524"/>
            <a:ext cx="1103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Montserrat Medium" panose="00000600000000000000" pitchFamily="2" charset="-52"/>
              </a:rPr>
              <a:t>01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37C8CA-F8C9-4F2D-AE6D-CE42724ED18D}"/>
              </a:ext>
            </a:extLst>
          </p:cNvPr>
          <p:cNvSpPr txBox="1"/>
          <p:nvPr/>
        </p:nvSpPr>
        <p:spPr>
          <a:xfrm>
            <a:off x="5926684" y="2538118"/>
            <a:ext cx="140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Montserrat Medium" panose="00000600000000000000" pitchFamily="2" charset="-52"/>
              </a:rPr>
              <a:t>02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37C8CA-F8C9-4F2D-AE6D-CE42724ED18D}"/>
              </a:ext>
            </a:extLst>
          </p:cNvPr>
          <p:cNvSpPr txBox="1"/>
          <p:nvPr/>
        </p:nvSpPr>
        <p:spPr>
          <a:xfrm>
            <a:off x="8129925" y="2516228"/>
            <a:ext cx="140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Montserrat Medium" panose="00000600000000000000" pitchFamily="2" charset="-52"/>
              </a:rPr>
              <a:t>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37C8CA-F8C9-4F2D-AE6D-CE42724ED18D}"/>
              </a:ext>
            </a:extLst>
          </p:cNvPr>
          <p:cNvSpPr txBox="1"/>
          <p:nvPr/>
        </p:nvSpPr>
        <p:spPr>
          <a:xfrm>
            <a:off x="10266295" y="2516228"/>
            <a:ext cx="140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Montserrat Medium" panose="00000600000000000000" pitchFamily="2" charset="-52"/>
              </a:rPr>
              <a:t>04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5D14D9-37DE-4659-8E4A-24C127D7DB5A}"/>
              </a:ext>
            </a:extLst>
          </p:cNvPr>
          <p:cNvSpPr txBox="1"/>
          <p:nvPr/>
        </p:nvSpPr>
        <p:spPr>
          <a:xfrm>
            <a:off x="12391140" y="2522526"/>
            <a:ext cx="140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Montserrat Medium" panose="00000600000000000000" pitchFamily="2" charset="-52"/>
              </a:rPr>
              <a:t>05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5D14D9-37DE-4659-8E4A-24C127D7DB5A}"/>
              </a:ext>
            </a:extLst>
          </p:cNvPr>
          <p:cNvSpPr txBox="1"/>
          <p:nvPr/>
        </p:nvSpPr>
        <p:spPr>
          <a:xfrm>
            <a:off x="14563444" y="2538446"/>
            <a:ext cx="140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Montserrat Medium" panose="00000600000000000000" pitchFamily="2" charset="-52"/>
              </a:rPr>
              <a:t>06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840808-E5D8-4B74-A32C-9DF0C6D4B6C4}"/>
              </a:ext>
            </a:extLst>
          </p:cNvPr>
          <p:cNvSpPr txBox="1"/>
          <p:nvPr/>
        </p:nvSpPr>
        <p:spPr>
          <a:xfrm>
            <a:off x="14479802" y="4416236"/>
            <a:ext cx="196575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 Medium" panose="00000600000000000000" pitchFamily="2" charset="-52"/>
              </a:rPr>
              <a:t>увеличение доли трудоустроенных от числа обратившихся в ЦЗН с 21,8 до 39,1%, увеличение доли получивших новую профессию по направлению ЦЗН с 3,9 до 13%, увеличение доли оформивших </a:t>
            </a:r>
            <a:r>
              <a:rPr lang="ru-RU" sz="1400" dirty="0" err="1">
                <a:latin typeface="Montserrat Medium" panose="00000600000000000000" pitchFamily="2" charset="-52"/>
              </a:rPr>
              <a:t>самозанятость</a:t>
            </a:r>
            <a:r>
              <a:rPr lang="ru-RU" sz="1400" dirty="0">
                <a:latin typeface="Montserrat Medium" panose="00000600000000000000" pitchFamily="2" charset="-52"/>
              </a:rPr>
              <a:t> (иной вид деятельности) с 1 до 4,3%, рост на 10% показателя клиентской лояльности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53642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02" descr="A picture containing indoor, building, bathroom, white&#10;&#10;Description automatically generated">
            <a:extLst>
              <a:ext uri="{FF2B5EF4-FFF2-40B4-BE49-F238E27FC236}">
                <a16:creationId xmlns:a16="http://schemas.microsoft.com/office/drawing/2014/main" id="{0EFD85B4-BAD5-4DCB-BC39-805873813E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" r="216"/>
          <a:stretch/>
        </p:blipFill>
        <p:spPr>
          <a:xfrm>
            <a:off x="0" y="0"/>
            <a:ext cx="17068800" cy="9618376"/>
          </a:xfrm>
          <a:prstGeom prst="rect">
            <a:avLst/>
          </a:prstGeom>
        </p:spPr>
      </p:pic>
      <p:sp>
        <p:nvSpPr>
          <p:cNvPr id="3" name="TextBox 22">
            <a:extLst>
              <a:ext uri="{FF2B5EF4-FFF2-40B4-BE49-F238E27FC236}">
                <a16:creationId xmlns:a16="http://schemas.microsoft.com/office/drawing/2014/main" id="{0ADE11C7-D833-4E80-A23D-4B09FA302F7D}"/>
              </a:ext>
            </a:extLst>
          </p:cNvPr>
          <p:cNvSpPr/>
          <p:nvPr/>
        </p:nvSpPr>
        <p:spPr>
          <a:xfrm>
            <a:off x="679450" y="3292476"/>
            <a:ext cx="8851541" cy="24915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400" b="1" spc="-1" dirty="0">
                <a:solidFill>
                  <a:srgbClr val="CF4520"/>
                </a:solidFill>
                <a:latin typeface="Montserrat Medium" panose="00000600000000000000" pitchFamily="2" charset="-52"/>
              </a:rPr>
              <a:t>Новые сервисы </a:t>
            </a:r>
          </a:p>
          <a:p>
            <a:pPr>
              <a:lnSpc>
                <a:spcPct val="100000"/>
              </a:lnSpc>
              <a:buNone/>
            </a:pPr>
            <a:r>
              <a:rPr lang="ru-RU" sz="2800" b="1" spc="-1" dirty="0">
                <a:solidFill>
                  <a:srgbClr val="0033A0"/>
                </a:solidFill>
                <a:latin typeface="Montserrat Medium" panose="00000600000000000000" pitchFamily="2" charset="-52"/>
              </a:rPr>
              <a:t>в рамках реализации проекта </a:t>
            </a:r>
          </a:p>
          <a:p>
            <a:pPr>
              <a:lnSpc>
                <a:spcPct val="100000"/>
              </a:lnSpc>
              <a:buNone/>
            </a:pPr>
            <a:r>
              <a:rPr lang="ru-RU" sz="2800" b="1" spc="-1" dirty="0">
                <a:solidFill>
                  <a:srgbClr val="0033A0"/>
                </a:solidFill>
                <a:latin typeface="Montserrat Medium" panose="00000600000000000000" pitchFamily="2" charset="-52"/>
              </a:rPr>
              <a:t>«Сопровождение содействия в трудоустройстве и иной занятости граждан, освободившихся из мест лишения свободы»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694" y="7835913"/>
            <a:ext cx="4397429" cy="77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70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сетка" hidden="1">
            <a:extLst>
              <a:ext uri="{FF2B5EF4-FFF2-40B4-BE49-F238E27FC236}">
                <a16:creationId xmlns:a16="http://schemas.microsoft.com/office/drawing/2014/main" id="{629CA93D-9679-4779-8DA4-58E14EFAC2CA}"/>
              </a:ext>
            </a:extLst>
          </p:cNvPr>
          <p:cNvGrpSpPr/>
          <p:nvPr/>
        </p:nvGrpSpPr>
        <p:grpSpPr>
          <a:xfrm>
            <a:off x="2449514" y="666750"/>
            <a:ext cx="12169775" cy="8359684"/>
            <a:chOff x="334963" y="260350"/>
            <a:chExt cx="11511597" cy="619125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44F0E505-58E8-4856-B777-AC6093A9C477}"/>
                </a:ext>
              </a:extLst>
            </p:cNvPr>
            <p:cNvGrpSpPr/>
            <p:nvPr/>
          </p:nvGrpSpPr>
          <p:grpSpPr>
            <a:xfrm>
              <a:off x="334963" y="260350"/>
              <a:ext cx="11511597" cy="1947356"/>
              <a:chOff x="334963" y="260350"/>
              <a:chExt cx="11511597" cy="633349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F1DCF651-41F1-4041-BA11-012A650D2229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7C9D92A-BD72-4DDA-86A3-285DB84DBA90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38A7F6E9-A7EE-41A5-A8C4-C215A74CB34F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586F99BA-0C82-4D51-AD36-7AD29D4BEBCA}"/>
                </a:ext>
              </a:extLst>
            </p:cNvPr>
            <p:cNvGrpSpPr/>
            <p:nvPr/>
          </p:nvGrpSpPr>
          <p:grpSpPr>
            <a:xfrm>
              <a:off x="334963" y="2382297"/>
              <a:ext cx="11511597" cy="1947356"/>
              <a:chOff x="334963" y="260350"/>
              <a:chExt cx="11511597" cy="6333490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DD8015E3-68A9-45C8-8F8F-BCCB420ECB7D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D1794DE9-620D-4CCB-83C4-CFEA55C027D3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B54E66CB-6725-422F-AA25-A2E2905B9B75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7F81AA20-2B2E-4E8C-914B-7FBD23E9E922}"/>
                </a:ext>
              </a:extLst>
            </p:cNvPr>
            <p:cNvGrpSpPr/>
            <p:nvPr/>
          </p:nvGrpSpPr>
          <p:grpSpPr>
            <a:xfrm>
              <a:off x="334963" y="4504244"/>
              <a:ext cx="11511597" cy="1947356"/>
              <a:chOff x="334963" y="260350"/>
              <a:chExt cx="11511597" cy="633349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907CDF5-DF00-4601-9507-26683ABE26CE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20A986CF-C6D5-4717-B7B5-AFFE599B1347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7DF5B581-EB52-41CB-82E2-BE2CBDD2701A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7" name="TextBox 96"/>
          <p:cNvSpPr/>
          <p:nvPr/>
        </p:nvSpPr>
        <p:spPr>
          <a:xfrm>
            <a:off x="10501320" y="2145960"/>
            <a:ext cx="377964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8" name="Рисунок 6" descr="Изображение выглядит как в позе&#10;&#10;Автоматически созданное описание" hidden="1"/>
          <p:cNvPicPr/>
          <p:nvPr/>
        </p:nvPicPr>
        <p:blipFill>
          <a:blip r:embed="rId3"/>
          <a:stretch/>
        </p:blipFill>
        <p:spPr>
          <a:xfrm>
            <a:off x="2448120" y="2839320"/>
            <a:ext cx="5836320" cy="4601520"/>
          </a:xfrm>
          <a:prstGeom prst="rect">
            <a:avLst/>
          </a:prstGeom>
          <a:ln w="0">
            <a:noFill/>
          </a:ln>
        </p:spPr>
      </p:pic>
      <p:sp>
        <p:nvSpPr>
          <p:cNvPr id="149" name="TextBox 38"/>
          <p:cNvSpPr/>
          <p:nvPr/>
        </p:nvSpPr>
        <p:spPr>
          <a:xfrm>
            <a:off x="679450" y="380635"/>
            <a:ext cx="13732586" cy="7161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spc="-1" dirty="0">
                <a:solidFill>
                  <a:srgbClr val="0033A0"/>
                </a:solidFill>
                <a:latin typeface="Montserrat SemiBold" panose="00000700000000000000" pitchFamily="2" charset="-52"/>
              </a:rPr>
              <a:t>Сегментирование получателей услуг</a:t>
            </a:r>
          </a:p>
        </p:txBody>
      </p:sp>
      <p:sp>
        <p:nvSpPr>
          <p:cNvPr id="22" name="TextBox 38">
            <a:extLst>
              <a:ext uri="{FF2B5EF4-FFF2-40B4-BE49-F238E27FC236}">
                <a16:creationId xmlns:a16="http://schemas.microsoft.com/office/drawing/2014/main" id="{95438848-D8A1-466E-A139-1F2ABB0DD520}"/>
              </a:ext>
            </a:extLst>
          </p:cNvPr>
          <p:cNvSpPr/>
          <p:nvPr/>
        </p:nvSpPr>
        <p:spPr>
          <a:xfrm>
            <a:off x="4912561" y="1506565"/>
            <a:ext cx="11177517" cy="64675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spc="-1" dirty="0">
                <a:solidFill>
                  <a:srgbClr val="0033A0"/>
                </a:solidFill>
                <a:latin typeface="Montserrat" panose="00000500000000000000" pitchFamily="2" charset="-52"/>
              </a:rPr>
              <a:t>Сегментирование получателей услуг, обращающихся в службу занятости – это разделение на группы по нескольким признакам схожих потребностей (демографический, социально-экономический, </a:t>
            </a:r>
            <a:r>
              <a:rPr lang="ru-RU" sz="2000" spc="-1" dirty="0" err="1">
                <a:solidFill>
                  <a:srgbClr val="0033A0"/>
                </a:solidFill>
                <a:latin typeface="Montserrat" panose="00000500000000000000" pitchFamily="2" charset="-52"/>
              </a:rPr>
              <a:t>психографический</a:t>
            </a:r>
            <a:r>
              <a:rPr lang="ru-RU" sz="2000" spc="-1" dirty="0">
                <a:solidFill>
                  <a:srgbClr val="0033A0"/>
                </a:solidFill>
                <a:latin typeface="Montserrat" panose="00000500000000000000" pitchFamily="2" charset="-52"/>
              </a:rPr>
              <a:t> и др.). </a:t>
            </a:r>
          </a:p>
          <a:p>
            <a:pPr>
              <a:lnSpc>
                <a:spcPct val="90000"/>
              </a:lnSpc>
            </a:pPr>
            <a:endParaRPr lang="ru-RU" sz="2000" spc="-1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pPr>
              <a:lnSpc>
                <a:spcPct val="90000"/>
              </a:lnSpc>
            </a:pPr>
            <a:endParaRPr lang="ru-RU" sz="2000" spc="-1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pPr>
              <a:lnSpc>
                <a:spcPct val="90000"/>
              </a:lnSpc>
            </a:pPr>
            <a:r>
              <a:rPr lang="ru-RU" sz="2000" spc="-1" dirty="0">
                <a:solidFill>
                  <a:srgbClr val="0033A0"/>
                </a:solidFill>
                <a:latin typeface="Montserrat" panose="00000500000000000000" pitchFamily="2" charset="-52"/>
              </a:rPr>
              <a:t>В Законе РФ №1032-1 «О занятости населения в Российской Федерации» выделяется клиентская группа – граждане, испытывающие трудности в поиске работы. Среди них присутствует целевая аудитория нашего проекта – </a:t>
            </a:r>
            <a:r>
              <a:rPr lang="ru-RU" sz="2000" b="1" spc="-1" dirty="0">
                <a:solidFill>
                  <a:srgbClr val="FF0000"/>
                </a:solidFill>
                <a:latin typeface="Montserrat Medium" panose="00000600000000000000" pitchFamily="2" charset="-52"/>
              </a:rPr>
              <a:t>освобожденные из учреждений, исполняющих наказание в виде лишения свободы</a:t>
            </a:r>
            <a:r>
              <a:rPr lang="ru-RU" sz="2000" spc="-1" dirty="0">
                <a:solidFill>
                  <a:srgbClr val="0033A0"/>
                </a:solidFill>
                <a:latin typeface="Montserrat" panose="00000500000000000000" pitchFamily="2" charset="-52"/>
              </a:rPr>
              <a:t>.</a:t>
            </a:r>
          </a:p>
          <a:p>
            <a:pPr>
              <a:lnSpc>
                <a:spcPct val="90000"/>
              </a:lnSpc>
            </a:pPr>
            <a:endParaRPr lang="ru-RU" sz="2000" spc="-1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pPr>
              <a:lnSpc>
                <a:spcPct val="90000"/>
              </a:lnSpc>
            </a:pPr>
            <a:endParaRPr lang="ru-RU" sz="2000" spc="-1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pPr>
              <a:lnSpc>
                <a:spcPct val="90000"/>
              </a:lnSpc>
            </a:pPr>
            <a:endParaRPr lang="ru-RU" sz="2000" spc="-1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pPr>
              <a:lnSpc>
                <a:spcPct val="90000"/>
              </a:lnSpc>
            </a:pPr>
            <a:endParaRPr lang="ru-RU" sz="2000" spc="-1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pPr>
              <a:lnSpc>
                <a:spcPct val="90000"/>
              </a:lnSpc>
            </a:pPr>
            <a:r>
              <a:rPr lang="ru-RU" sz="2000" spc="-1" dirty="0">
                <a:solidFill>
                  <a:srgbClr val="0033A0"/>
                </a:solidFill>
                <a:latin typeface="Montserrat SemiBold" pitchFamily="2" charset="-52"/>
              </a:rPr>
              <a:t>Почему мы выбрали для проекта именно эту категорию? </a:t>
            </a:r>
          </a:p>
          <a:p>
            <a:pPr>
              <a:lnSpc>
                <a:spcPct val="90000"/>
              </a:lnSpc>
            </a:pPr>
            <a:endParaRPr lang="ru-RU" sz="2000" spc="-1" dirty="0">
              <a:solidFill>
                <a:srgbClr val="0033A0"/>
              </a:solidFill>
              <a:latin typeface="Montserrat SemiBold" pitchFamily="2" charset="-52"/>
            </a:endParaRPr>
          </a:p>
          <a:p>
            <a:pPr>
              <a:lnSpc>
                <a:spcPct val="90000"/>
              </a:lnSpc>
            </a:pPr>
            <a:r>
              <a:rPr lang="ru-RU" sz="2000" spc="-1" dirty="0">
                <a:solidFill>
                  <a:srgbClr val="0033A0"/>
                </a:solidFill>
                <a:latin typeface="Montserrat" panose="00000500000000000000" pitchFamily="2" charset="-52"/>
              </a:rPr>
              <a:t>Граждане, освобожденные из мест лишения свободы, часто имеют действительно тяжелую жизненную и социальную историю, они психологически уязвимы в социуме и не защищены на рынке труда.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95438848-D8A1-466E-A139-1F2ABB0DD520}"/>
              </a:ext>
            </a:extLst>
          </p:cNvPr>
          <p:cNvSpPr/>
          <p:nvPr/>
        </p:nvSpPr>
        <p:spPr>
          <a:xfrm>
            <a:off x="679449" y="998883"/>
            <a:ext cx="10836360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spc="-1" dirty="0">
                <a:solidFill>
                  <a:srgbClr val="0033A0"/>
                </a:solidFill>
                <a:latin typeface="Montserrat" panose="00000500000000000000" pitchFamily="2" charset="-52"/>
              </a:rPr>
              <a:t>Клиентские группы</a:t>
            </a:r>
            <a:endParaRPr lang="ru-RU" sz="2000" spc="-1" dirty="0">
              <a:latin typeface="Montserrat" panose="00000500000000000000" pitchFamily="2" charset="-5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45" y="3231557"/>
            <a:ext cx="3173495" cy="316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180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сетка" hidden="1">
            <a:extLst>
              <a:ext uri="{FF2B5EF4-FFF2-40B4-BE49-F238E27FC236}">
                <a16:creationId xmlns:a16="http://schemas.microsoft.com/office/drawing/2014/main" id="{629CA93D-9679-4779-8DA4-58E14EFAC2CA}"/>
              </a:ext>
            </a:extLst>
          </p:cNvPr>
          <p:cNvGrpSpPr/>
          <p:nvPr/>
        </p:nvGrpSpPr>
        <p:grpSpPr>
          <a:xfrm>
            <a:off x="2449514" y="666750"/>
            <a:ext cx="12169775" cy="8359684"/>
            <a:chOff x="334963" y="260350"/>
            <a:chExt cx="11511597" cy="619125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44F0E505-58E8-4856-B777-AC6093A9C477}"/>
                </a:ext>
              </a:extLst>
            </p:cNvPr>
            <p:cNvGrpSpPr/>
            <p:nvPr/>
          </p:nvGrpSpPr>
          <p:grpSpPr>
            <a:xfrm>
              <a:off x="334963" y="260350"/>
              <a:ext cx="11511597" cy="1947356"/>
              <a:chOff x="334963" y="260350"/>
              <a:chExt cx="11511597" cy="633349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F1DCF651-41F1-4041-BA11-012A650D2229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7C9D92A-BD72-4DDA-86A3-285DB84DBA90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38A7F6E9-A7EE-41A5-A8C4-C215A74CB34F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586F99BA-0C82-4D51-AD36-7AD29D4BEBCA}"/>
                </a:ext>
              </a:extLst>
            </p:cNvPr>
            <p:cNvGrpSpPr/>
            <p:nvPr/>
          </p:nvGrpSpPr>
          <p:grpSpPr>
            <a:xfrm>
              <a:off x="334963" y="2382297"/>
              <a:ext cx="11511597" cy="1947356"/>
              <a:chOff x="334963" y="260350"/>
              <a:chExt cx="11511597" cy="6333490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DD8015E3-68A9-45C8-8F8F-BCCB420ECB7D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D1794DE9-620D-4CCB-83C4-CFEA55C027D3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B54E66CB-6725-422F-AA25-A2E2905B9B75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7F81AA20-2B2E-4E8C-914B-7FBD23E9E922}"/>
                </a:ext>
              </a:extLst>
            </p:cNvPr>
            <p:cNvGrpSpPr/>
            <p:nvPr/>
          </p:nvGrpSpPr>
          <p:grpSpPr>
            <a:xfrm>
              <a:off x="334963" y="4504244"/>
              <a:ext cx="11511597" cy="1947356"/>
              <a:chOff x="334963" y="260350"/>
              <a:chExt cx="11511597" cy="633349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907CDF5-DF00-4601-9507-26683ABE26CE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20A986CF-C6D5-4717-B7B5-AFFE599B1347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7DF5B581-EB52-41CB-82E2-BE2CBDD2701A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7" name="TextBox 96"/>
          <p:cNvSpPr/>
          <p:nvPr/>
        </p:nvSpPr>
        <p:spPr>
          <a:xfrm>
            <a:off x="10501320" y="2145960"/>
            <a:ext cx="377964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8" name="Рисунок 6" descr="Изображение выглядит как в позе&#10;&#10;Автоматически созданное описание" hidden="1"/>
          <p:cNvPicPr/>
          <p:nvPr/>
        </p:nvPicPr>
        <p:blipFill>
          <a:blip r:embed="rId3"/>
          <a:stretch/>
        </p:blipFill>
        <p:spPr>
          <a:xfrm>
            <a:off x="2448120" y="2839320"/>
            <a:ext cx="5836320" cy="4601520"/>
          </a:xfrm>
          <a:prstGeom prst="rect">
            <a:avLst/>
          </a:prstGeom>
          <a:ln w="0">
            <a:noFill/>
          </a:ln>
        </p:spPr>
      </p:pic>
      <p:sp>
        <p:nvSpPr>
          <p:cNvPr id="149" name="TextBox 38"/>
          <p:cNvSpPr/>
          <p:nvPr/>
        </p:nvSpPr>
        <p:spPr>
          <a:xfrm>
            <a:off x="679450" y="380635"/>
            <a:ext cx="13732586" cy="7161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spc="-1" dirty="0">
                <a:solidFill>
                  <a:srgbClr val="0033A0"/>
                </a:solidFill>
                <a:latin typeface="Montserrat SemiBold" panose="00000700000000000000" pitchFamily="2" charset="-52"/>
              </a:rPr>
              <a:t>Цели и задачи проекта</a:t>
            </a:r>
          </a:p>
        </p:txBody>
      </p:sp>
      <p:sp>
        <p:nvSpPr>
          <p:cNvPr id="7" name="TextBox 38">
            <a:extLst>
              <a:ext uri="{FF2B5EF4-FFF2-40B4-BE49-F238E27FC236}">
                <a16:creationId xmlns:a16="http://schemas.microsoft.com/office/drawing/2014/main" id="{95438848-D8A1-466E-A139-1F2ABB0DD520}"/>
              </a:ext>
            </a:extLst>
          </p:cNvPr>
          <p:cNvSpPr/>
          <p:nvPr/>
        </p:nvSpPr>
        <p:spPr>
          <a:xfrm>
            <a:off x="3698541" y="1329784"/>
            <a:ext cx="11532359" cy="179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1600" spc="-1" dirty="0">
                <a:solidFill>
                  <a:srgbClr val="0033A0"/>
                </a:solidFill>
                <a:latin typeface="Montserrat" panose="00000500000000000000" pitchFamily="2" charset="-52"/>
              </a:rPr>
              <a:t>Проект «Сопровождение содействия в трудоустройстве и иной занятости граждан, освободившихся из мест лишения свободы» разработан и апробирован в 2021 году на базе пилотного Центра занятости населения  </a:t>
            </a:r>
            <a:r>
              <a:rPr lang="ru-RU" sz="1600" spc="-1" dirty="0" err="1">
                <a:solidFill>
                  <a:srgbClr val="0033A0"/>
                </a:solidFill>
                <a:latin typeface="Montserrat" panose="00000500000000000000" pitchFamily="2" charset="-52"/>
              </a:rPr>
              <a:t>г.Челябинска</a:t>
            </a:r>
            <a:r>
              <a:rPr lang="ru-RU" sz="1600" spc="-1" dirty="0">
                <a:solidFill>
                  <a:srgbClr val="0033A0"/>
                </a:solidFill>
                <a:latin typeface="Montserrat" panose="00000500000000000000" pitchFamily="2" charset="-52"/>
              </a:rPr>
              <a:t>, в 2022 году масштабируется на все ЦЗН Челябинской области.</a:t>
            </a:r>
          </a:p>
          <a:p>
            <a:pPr>
              <a:lnSpc>
                <a:spcPct val="90000"/>
              </a:lnSpc>
              <a:buNone/>
            </a:pPr>
            <a:r>
              <a:rPr lang="ru-RU" sz="1600" spc="-1" dirty="0">
                <a:solidFill>
                  <a:srgbClr val="0033A0"/>
                </a:solidFill>
                <a:latin typeface="Montserrat" panose="00000500000000000000" pitchFamily="2" charset="-52"/>
              </a:rPr>
              <a:t>Для реализации проекта создана кросс-функциональная команда из работников службы занятости разных уровней  и функционала, а также создана система межведомственного взаимодействия различных структур и организаций.</a:t>
            </a:r>
          </a:p>
          <a:p>
            <a:pPr>
              <a:lnSpc>
                <a:spcPct val="90000"/>
              </a:lnSpc>
              <a:buNone/>
            </a:pPr>
            <a:endParaRPr lang="ru-RU" sz="2000" spc="-1" dirty="0">
              <a:solidFill>
                <a:srgbClr val="0033A0"/>
              </a:solidFill>
              <a:latin typeface="Montserrat" panose="00000500000000000000" pitchFamily="2" charset="-52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AF5DB62-815D-40E0-BF66-DB7C94626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7904" y="2932208"/>
            <a:ext cx="2344990" cy="3828766"/>
          </a:xfrm>
          <a:prstGeom prst="rect">
            <a:avLst/>
          </a:prstGeom>
        </p:spPr>
      </p:pic>
      <p:pic>
        <p:nvPicPr>
          <p:cNvPr id="21" name="Голубой">
            <a:extLst>
              <a:ext uri="{FF2B5EF4-FFF2-40B4-BE49-F238E27FC236}">
                <a16:creationId xmlns:a16="http://schemas.microsoft.com/office/drawing/2014/main" id="{5E0C16FD-8D03-4C0F-9CE1-421387DEE3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98542" y="3909602"/>
            <a:ext cx="434861" cy="512273"/>
          </a:xfrm>
          <a:prstGeom prst="rect">
            <a:avLst/>
          </a:prstGeom>
        </p:spPr>
      </p:pic>
      <p:sp>
        <p:nvSpPr>
          <p:cNvPr id="22" name="TextBox 38">
            <a:extLst>
              <a:ext uri="{FF2B5EF4-FFF2-40B4-BE49-F238E27FC236}">
                <a16:creationId xmlns:a16="http://schemas.microsoft.com/office/drawing/2014/main" id="{95438848-D8A1-466E-A139-1F2ABB0DD520}"/>
              </a:ext>
            </a:extLst>
          </p:cNvPr>
          <p:cNvSpPr/>
          <p:nvPr/>
        </p:nvSpPr>
        <p:spPr>
          <a:xfrm>
            <a:off x="4558351" y="4141618"/>
            <a:ext cx="11532359" cy="33237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ru-RU" sz="2000" spc="-1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pPr>
              <a:lnSpc>
                <a:spcPct val="90000"/>
              </a:lnSpc>
              <a:buNone/>
            </a:pPr>
            <a:r>
              <a:rPr lang="ru-RU" sz="2000" b="1" spc="-1" dirty="0">
                <a:solidFill>
                  <a:srgbClr val="0033A0"/>
                </a:solidFill>
                <a:latin typeface="Montserrat" panose="00000500000000000000" pitchFamily="2" charset="-52"/>
              </a:rPr>
              <a:t>Цели и задачи</a:t>
            </a:r>
            <a:r>
              <a:rPr lang="ru-RU" sz="2000" spc="-1" dirty="0">
                <a:solidFill>
                  <a:srgbClr val="0033A0"/>
                </a:solidFill>
                <a:latin typeface="Montserrat" panose="00000500000000000000" pitchFamily="2" charset="-52"/>
              </a:rPr>
              <a:t>:</a:t>
            </a:r>
          </a:p>
          <a:p>
            <a:pPr>
              <a:lnSpc>
                <a:spcPct val="90000"/>
              </a:lnSpc>
              <a:buNone/>
            </a:pPr>
            <a:endParaRPr lang="ru-RU" sz="2000" spc="-1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spc="-1" dirty="0">
                <a:solidFill>
                  <a:srgbClr val="0033A0"/>
                </a:solidFill>
                <a:latin typeface="Montserrat" panose="00000500000000000000" pitchFamily="2" charset="-52"/>
              </a:rPr>
              <a:t>социальная реабилитация лиц, освобожденных из мест лишения свободы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spc="-1" dirty="0">
                <a:solidFill>
                  <a:srgbClr val="0033A0"/>
                </a:solidFill>
                <a:latin typeface="Montserrat" panose="00000500000000000000" pitchFamily="2" charset="-52"/>
              </a:rPr>
              <a:t>повышение их конкурентоспособности на рынке труда (повышение мотивации к трудоустройству, приобретение профессиональных навыков через обучение и навыков создания резюме, развитие профессиональной ориентированности через  тестирование)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spc="-1" dirty="0">
                <a:solidFill>
                  <a:srgbClr val="0033A0"/>
                </a:solidFill>
                <a:latin typeface="Montserrat" panose="00000500000000000000" pitchFamily="2" charset="-52"/>
              </a:rPr>
              <a:t>подготовка эффективного трудового ресурса для работодателей</a:t>
            </a:r>
          </a:p>
          <a:p>
            <a:pPr>
              <a:lnSpc>
                <a:spcPct val="90000"/>
              </a:lnSpc>
              <a:buNone/>
            </a:pPr>
            <a:endParaRPr lang="ru-RU" sz="2000" spc="-1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pPr>
              <a:lnSpc>
                <a:spcPct val="90000"/>
              </a:lnSpc>
              <a:buNone/>
            </a:pPr>
            <a:r>
              <a:rPr lang="ru-RU" sz="2000" b="1" spc="-1" dirty="0">
                <a:solidFill>
                  <a:srgbClr val="0033A0"/>
                </a:solidFill>
                <a:latin typeface="Montserrat" panose="00000500000000000000" pitchFamily="2" charset="-52"/>
              </a:rPr>
              <a:t>для</a:t>
            </a:r>
          </a:p>
          <a:p>
            <a:pPr>
              <a:lnSpc>
                <a:spcPct val="90000"/>
              </a:lnSpc>
              <a:buNone/>
            </a:pPr>
            <a:endParaRPr lang="ru-RU" sz="2000" spc="-1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spc="-1" dirty="0">
                <a:solidFill>
                  <a:srgbClr val="0033A0"/>
                </a:solidFill>
                <a:latin typeface="Montserrat" panose="00000500000000000000" pitchFamily="2" charset="-52"/>
              </a:rPr>
              <a:t>обеспечения постоянного официального дохода и улучшение качества жизни граждан целевой аудитории проекта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spc="-1" dirty="0">
                <a:solidFill>
                  <a:srgbClr val="0033A0"/>
                </a:solidFill>
                <a:latin typeface="Montserrat" panose="00000500000000000000" pitchFamily="2" charset="-52"/>
              </a:rPr>
              <a:t>удовлетворения кадровой потребности работодателей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8F5E766-433C-4BC3-9F54-59445E577668}"/>
              </a:ext>
            </a:extLst>
          </p:cNvPr>
          <p:cNvCxnSpPr>
            <a:cxnSpLocks/>
          </p:cNvCxnSpPr>
          <p:nvPr/>
        </p:nvCxnSpPr>
        <p:spPr>
          <a:xfrm>
            <a:off x="1496841" y="2970495"/>
            <a:ext cx="13761356" cy="0"/>
          </a:xfrm>
          <a:prstGeom prst="line">
            <a:avLst/>
          </a:prstGeom>
          <a:ln w="381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ZemskayaAN\Desktop\Безымянный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76" y="2000411"/>
            <a:ext cx="15880878" cy="191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сетка" hidden="1">
            <a:extLst>
              <a:ext uri="{FF2B5EF4-FFF2-40B4-BE49-F238E27FC236}">
                <a16:creationId xmlns:a16="http://schemas.microsoft.com/office/drawing/2014/main" id="{629CA93D-9679-4779-8DA4-58E14EFAC2CA}"/>
              </a:ext>
            </a:extLst>
          </p:cNvPr>
          <p:cNvGrpSpPr/>
          <p:nvPr/>
        </p:nvGrpSpPr>
        <p:grpSpPr>
          <a:xfrm>
            <a:off x="2449514" y="666750"/>
            <a:ext cx="12169775" cy="8359684"/>
            <a:chOff x="334963" y="260350"/>
            <a:chExt cx="11511597" cy="619125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44F0E505-58E8-4856-B777-AC6093A9C477}"/>
                </a:ext>
              </a:extLst>
            </p:cNvPr>
            <p:cNvGrpSpPr/>
            <p:nvPr/>
          </p:nvGrpSpPr>
          <p:grpSpPr>
            <a:xfrm>
              <a:off x="334963" y="260350"/>
              <a:ext cx="11511597" cy="1947356"/>
              <a:chOff x="334963" y="260350"/>
              <a:chExt cx="11511597" cy="633349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F1DCF651-41F1-4041-BA11-012A650D2229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7C9D92A-BD72-4DDA-86A3-285DB84DBA90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38A7F6E9-A7EE-41A5-A8C4-C215A74CB34F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586F99BA-0C82-4D51-AD36-7AD29D4BEBCA}"/>
                </a:ext>
              </a:extLst>
            </p:cNvPr>
            <p:cNvGrpSpPr/>
            <p:nvPr/>
          </p:nvGrpSpPr>
          <p:grpSpPr>
            <a:xfrm>
              <a:off x="334963" y="2382297"/>
              <a:ext cx="11511597" cy="1947356"/>
              <a:chOff x="334963" y="260350"/>
              <a:chExt cx="11511597" cy="6333490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DD8015E3-68A9-45C8-8F8F-BCCB420ECB7D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D1794DE9-620D-4CCB-83C4-CFEA55C027D3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B54E66CB-6725-422F-AA25-A2E2905B9B75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7F81AA20-2B2E-4E8C-914B-7FBD23E9E922}"/>
                </a:ext>
              </a:extLst>
            </p:cNvPr>
            <p:cNvGrpSpPr/>
            <p:nvPr/>
          </p:nvGrpSpPr>
          <p:grpSpPr>
            <a:xfrm>
              <a:off x="334963" y="4504244"/>
              <a:ext cx="11511597" cy="1947356"/>
              <a:chOff x="334963" y="260350"/>
              <a:chExt cx="11511597" cy="633349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907CDF5-DF00-4601-9507-26683ABE26CE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20A986CF-C6D5-4717-B7B5-AFFE599B1347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7DF5B581-EB52-41CB-82E2-BE2CBDD2701A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7" name="TextBox 96"/>
          <p:cNvSpPr/>
          <p:nvPr/>
        </p:nvSpPr>
        <p:spPr>
          <a:xfrm>
            <a:off x="10501320" y="2145960"/>
            <a:ext cx="377964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8" name="Рисунок 6" descr="Изображение выглядит как в позе&#10;&#10;Автоматически созданное описание" hidden="1"/>
          <p:cNvPicPr/>
          <p:nvPr/>
        </p:nvPicPr>
        <p:blipFill>
          <a:blip r:embed="rId4"/>
          <a:stretch/>
        </p:blipFill>
        <p:spPr>
          <a:xfrm>
            <a:off x="2448120" y="2839320"/>
            <a:ext cx="5836320" cy="4601520"/>
          </a:xfrm>
          <a:prstGeom prst="rect">
            <a:avLst/>
          </a:prstGeom>
          <a:ln w="0">
            <a:noFill/>
          </a:ln>
        </p:spPr>
      </p:pic>
      <p:sp>
        <p:nvSpPr>
          <p:cNvPr id="149" name="TextBox 38"/>
          <p:cNvSpPr/>
          <p:nvPr/>
        </p:nvSpPr>
        <p:spPr>
          <a:xfrm>
            <a:off x="679450" y="380635"/>
            <a:ext cx="13732586" cy="7161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spc="-1" dirty="0">
                <a:solidFill>
                  <a:srgbClr val="0033A0"/>
                </a:solidFill>
                <a:latin typeface="Montserrat SemiBold" panose="00000700000000000000" pitchFamily="2" charset="-52"/>
              </a:rPr>
              <a:t>Этапы реализации Дорожной карты проекта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A074DC0-9652-4A27-B26D-71D48D03795B}"/>
              </a:ext>
            </a:extLst>
          </p:cNvPr>
          <p:cNvSpPr txBox="1"/>
          <p:nvPr/>
        </p:nvSpPr>
        <p:spPr>
          <a:xfrm>
            <a:off x="750506" y="2485994"/>
            <a:ext cx="1103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37C8CA-F8C9-4F2D-AE6D-CE42724ED18D}"/>
              </a:ext>
            </a:extLst>
          </p:cNvPr>
          <p:cNvSpPr txBox="1"/>
          <p:nvPr/>
        </p:nvSpPr>
        <p:spPr>
          <a:xfrm>
            <a:off x="3114217" y="2485994"/>
            <a:ext cx="140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5D14D9-37DE-4659-8E4A-24C127D7DB5A}"/>
              </a:ext>
            </a:extLst>
          </p:cNvPr>
          <p:cNvSpPr txBox="1"/>
          <p:nvPr/>
        </p:nvSpPr>
        <p:spPr>
          <a:xfrm>
            <a:off x="14977021" y="2485994"/>
            <a:ext cx="140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840808-E5D8-4B74-A32C-9DF0C6D4B6C4}"/>
              </a:ext>
            </a:extLst>
          </p:cNvPr>
          <p:cNvSpPr txBox="1"/>
          <p:nvPr/>
        </p:nvSpPr>
        <p:spPr>
          <a:xfrm>
            <a:off x="533291" y="4442571"/>
            <a:ext cx="20461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 Medium" panose="00000600000000000000" pitchFamily="2" charset="-52"/>
              </a:rPr>
              <a:t>Изучение потребности клиента ЦА, составление прототипа и пути, выявление точек контакта и барьеров во взаимодействии с социумом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137C8CA-F8C9-4F2D-AE6D-CE42724ED18D}"/>
              </a:ext>
            </a:extLst>
          </p:cNvPr>
          <p:cNvSpPr txBox="1"/>
          <p:nvPr/>
        </p:nvSpPr>
        <p:spPr>
          <a:xfrm>
            <a:off x="5491241" y="2488266"/>
            <a:ext cx="140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137C8CA-F8C9-4F2D-AE6D-CE42724ED18D}"/>
              </a:ext>
            </a:extLst>
          </p:cNvPr>
          <p:cNvSpPr txBox="1"/>
          <p:nvPr/>
        </p:nvSpPr>
        <p:spPr>
          <a:xfrm>
            <a:off x="7840969" y="2476890"/>
            <a:ext cx="140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15D14D9-37DE-4659-8E4A-24C127D7DB5A}"/>
              </a:ext>
            </a:extLst>
          </p:cNvPr>
          <p:cNvSpPr txBox="1"/>
          <p:nvPr/>
        </p:nvSpPr>
        <p:spPr>
          <a:xfrm>
            <a:off x="12577245" y="2488266"/>
            <a:ext cx="140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15D14D9-37DE-4659-8E4A-24C127D7DB5A}"/>
              </a:ext>
            </a:extLst>
          </p:cNvPr>
          <p:cNvSpPr txBox="1"/>
          <p:nvPr/>
        </p:nvSpPr>
        <p:spPr>
          <a:xfrm>
            <a:off x="10204765" y="2504186"/>
            <a:ext cx="140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E840808-E5D8-4B74-A32C-9DF0C6D4B6C4}"/>
              </a:ext>
            </a:extLst>
          </p:cNvPr>
          <p:cNvSpPr txBox="1"/>
          <p:nvPr/>
        </p:nvSpPr>
        <p:spPr>
          <a:xfrm>
            <a:off x="2951259" y="4444843"/>
            <a:ext cx="20438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 Medium" panose="00000600000000000000" pitchFamily="2" charset="-52"/>
              </a:rPr>
              <a:t>Разработка нормативной поддержки проекта и Дорожной карты с привлечением внешних (НКО, Фонд развития предпринимательства Челябинской области – Центр «Мой бизнес») и внутренних ресурсов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E840808-E5D8-4B74-A32C-9DF0C6D4B6C4}"/>
              </a:ext>
            </a:extLst>
          </p:cNvPr>
          <p:cNvSpPr txBox="1"/>
          <p:nvPr/>
        </p:nvSpPr>
        <p:spPr>
          <a:xfrm>
            <a:off x="5314635" y="4447115"/>
            <a:ext cx="21370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 Medium" panose="00000600000000000000" pitchFamily="2" charset="-52"/>
              </a:rPr>
              <a:t>Внедрение решений Дорожной карты – создание сервисов и технологий межведомственной </a:t>
            </a:r>
            <a:r>
              <a:rPr lang="ru-RU" sz="1600" dirty="0" err="1">
                <a:latin typeface="Montserrat Medium" panose="00000600000000000000" pitchFamily="2" charset="-52"/>
              </a:rPr>
              <a:t>коллаборации</a:t>
            </a:r>
            <a:r>
              <a:rPr lang="ru-RU" sz="1600" dirty="0">
                <a:latin typeface="Montserrat Medium" panose="00000600000000000000" pitchFamily="2" charset="-52"/>
              </a:rPr>
              <a:t> с применением принципа </a:t>
            </a:r>
            <a:r>
              <a:rPr lang="ru-RU" sz="1600" dirty="0" err="1">
                <a:latin typeface="Montserrat Medium" panose="00000600000000000000" pitchFamily="2" charset="-52"/>
              </a:rPr>
              <a:t>омниканальности</a:t>
            </a:r>
            <a:endParaRPr lang="ru-RU" sz="1600" dirty="0">
              <a:latin typeface="Montserrat Medium" panose="00000600000000000000" pitchFamily="2" charset="-52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E840808-E5D8-4B74-A32C-9DF0C6D4B6C4}"/>
              </a:ext>
            </a:extLst>
          </p:cNvPr>
          <p:cNvSpPr txBox="1"/>
          <p:nvPr/>
        </p:nvSpPr>
        <p:spPr>
          <a:xfrm>
            <a:off x="7718956" y="4449387"/>
            <a:ext cx="1927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 Medium" panose="00000600000000000000" pitchFamily="2" charset="-52"/>
              </a:rPr>
              <a:t>Апробация в точках контакта на базе пилотного ЦЗН </a:t>
            </a:r>
            <a:r>
              <a:rPr lang="ru-RU" sz="1600" dirty="0" err="1">
                <a:latin typeface="Montserrat Medium" panose="00000600000000000000" pitchFamily="2" charset="-52"/>
              </a:rPr>
              <a:t>г.Челябинска</a:t>
            </a:r>
            <a:endParaRPr lang="ru-RU" sz="1600" dirty="0">
              <a:latin typeface="Montserrat Medium" panose="00000600000000000000" pitchFamily="2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E840808-E5D8-4B74-A32C-9DF0C6D4B6C4}"/>
              </a:ext>
            </a:extLst>
          </p:cNvPr>
          <p:cNvSpPr txBox="1"/>
          <p:nvPr/>
        </p:nvSpPr>
        <p:spPr>
          <a:xfrm>
            <a:off x="10055036" y="4438011"/>
            <a:ext cx="19270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 Medium" panose="00000600000000000000" pitchFamily="2" charset="-52"/>
              </a:rPr>
              <a:t>Анализ и внесение изменений в сервисы и технологии, усовершенствование методик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E840808-E5D8-4B74-A32C-9DF0C6D4B6C4}"/>
              </a:ext>
            </a:extLst>
          </p:cNvPr>
          <p:cNvSpPr txBox="1"/>
          <p:nvPr/>
        </p:nvSpPr>
        <p:spPr>
          <a:xfrm>
            <a:off x="12432060" y="4440283"/>
            <a:ext cx="1927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 Medium" panose="00000600000000000000" pitchFamily="2" charset="-52"/>
              </a:rPr>
              <a:t>Масштабирование  по ЦЗН региона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E840808-E5D8-4B74-A32C-9DF0C6D4B6C4}"/>
              </a:ext>
            </a:extLst>
          </p:cNvPr>
          <p:cNvSpPr txBox="1"/>
          <p:nvPr/>
        </p:nvSpPr>
        <p:spPr>
          <a:xfrm>
            <a:off x="14822732" y="4442555"/>
            <a:ext cx="192709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 Medium" panose="00000600000000000000" pitchFamily="2" charset="-52"/>
              </a:rPr>
              <a:t>Достижение заявленных целей, получение видимого эффекта реализации проекта, в том числе в улучшении показателей к жизненной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122817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48F5E766-433C-4BC3-9F54-59445E577668}"/>
              </a:ext>
            </a:extLst>
          </p:cNvPr>
          <p:cNvCxnSpPr>
            <a:cxnSpLocks/>
          </p:cNvCxnSpPr>
          <p:nvPr/>
        </p:nvCxnSpPr>
        <p:spPr>
          <a:xfrm>
            <a:off x="9386713" y="7177927"/>
            <a:ext cx="5557603" cy="0"/>
          </a:xfrm>
          <a:prstGeom prst="line">
            <a:avLst/>
          </a:prstGeom>
          <a:ln w="381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Голубой">
            <a:extLst>
              <a:ext uri="{FF2B5EF4-FFF2-40B4-BE49-F238E27FC236}">
                <a16:creationId xmlns:a16="http://schemas.microsoft.com/office/drawing/2014/main" id="{5E0C16FD-8D03-4C0F-9CE1-421387DEE3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20520" y="6428873"/>
            <a:ext cx="1325779" cy="1561788"/>
          </a:xfrm>
          <a:prstGeom prst="rect">
            <a:avLst/>
          </a:prstGeom>
        </p:spPr>
      </p:pic>
      <p:pic>
        <p:nvPicPr>
          <p:cNvPr id="76" name="Голубой">
            <a:extLst>
              <a:ext uri="{FF2B5EF4-FFF2-40B4-BE49-F238E27FC236}">
                <a16:creationId xmlns:a16="http://schemas.microsoft.com/office/drawing/2014/main" id="{5E0C16FD-8D03-4C0F-9CE1-421387DEE3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8189" y="6407141"/>
            <a:ext cx="1325779" cy="1561788"/>
          </a:xfrm>
          <a:prstGeom prst="rect">
            <a:avLst/>
          </a:prstGeom>
        </p:spPr>
      </p:pic>
      <p:pic>
        <p:nvPicPr>
          <p:cNvPr id="75" name="Голубой">
            <a:extLst>
              <a:ext uri="{FF2B5EF4-FFF2-40B4-BE49-F238E27FC236}">
                <a16:creationId xmlns:a16="http://schemas.microsoft.com/office/drawing/2014/main" id="{5E0C16FD-8D03-4C0F-9CE1-421387DEE3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84439" y="6397033"/>
            <a:ext cx="1325779" cy="1561788"/>
          </a:xfrm>
          <a:prstGeom prst="rect">
            <a:avLst/>
          </a:prstGeom>
        </p:spPr>
      </p:pic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8F5E766-433C-4BC3-9F54-59445E577668}"/>
              </a:ext>
            </a:extLst>
          </p:cNvPr>
          <p:cNvCxnSpPr>
            <a:cxnSpLocks/>
          </p:cNvCxnSpPr>
          <p:nvPr/>
        </p:nvCxnSpPr>
        <p:spPr>
          <a:xfrm>
            <a:off x="1496841" y="2506463"/>
            <a:ext cx="10110004" cy="0"/>
          </a:xfrm>
          <a:prstGeom prst="line">
            <a:avLst/>
          </a:prstGeom>
          <a:ln w="381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ZemskayaAN\Desktop\Безымянный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90"/>
          <a:stretch/>
        </p:blipFill>
        <p:spPr bwMode="auto">
          <a:xfrm>
            <a:off x="705176" y="1536379"/>
            <a:ext cx="11276958" cy="191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сетка" hidden="1">
            <a:extLst>
              <a:ext uri="{FF2B5EF4-FFF2-40B4-BE49-F238E27FC236}">
                <a16:creationId xmlns:a16="http://schemas.microsoft.com/office/drawing/2014/main" id="{629CA93D-9679-4779-8DA4-58E14EFAC2CA}"/>
              </a:ext>
            </a:extLst>
          </p:cNvPr>
          <p:cNvGrpSpPr/>
          <p:nvPr/>
        </p:nvGrpSpPr>
        <p:grpSpPr>
          <a:xfrm>
            <a:off x="2449514" y="666750"/>
            <a:ext cx="12169775" cy="8359684"/>
            <a:chOff x="334963" y="260350"/>
            <a:chExt cx="11511597" cy="619125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44F0E505-58E8-4856-B777-AC6093A9C477}"/>
                </a:ext>
              </a:extLst>
            </p:cNvPr>
            <p:cNvGrpSpPr/>
            <p:nvPr/>
          </p:nvGrpSpPr>
          <p:grpSpPr>
            <a:xfrm>
              <a:off x="334963" y="260350"/>
              <a:ext cx="11511597" cy="1947356"/>
              <a:chOff x="334963" y="260350"/>
              <a:chExt cx="11511597" cy="633349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F1DCF651-41F1-4041-BA11-012A650D2229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7C9D92A-BD72-4DDA-86A3-285DB84DBA90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38A7F6E9-A7EE-41A5-A8C4-C215A74CB34F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586F99BA-0C82-4D51-AD36-7AD29D4BEBCA}"/>
                </a:ext>
              </a:extLst>
            </p:cNvPr>
            <p:cNvGrpSpPr/>
            <p:nvPr/>
          </p:nvGrpSpPr>
          <p:grpSpPr>
            <a:xfrm>
              <a:off x="334963" y="2382297"/>
              <a:ext cx="11511597" cy="1947356"/>
              <a:chOff x="334963" y="260350"/>
              <a:chExt cx="11511597" cy="6333490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DD8015E3-68A9-45C8-8F8F-BCCB420ECB7D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D1794DE9-620D-4CCB-83C4-CFEA55C027D3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B54E66CB-6725-422F-AA25-A2E2905B9B75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7F81AA20-2B2E-4E8C-914B-7FBD23E9E922}"/>
                </a:ext>
              </a:extLst>
            </p:cNvPr>
            <p:cNvGrpSpPr/>
            <p:nvPr/>
          </p:nvGrpSpPr>
          <p:grpSpPr>
            <a:xfrm>
              <a:off x="334963" y="4504244"/>
              <a:ext cx="11511597" cy="1947356"/>
              <a:chOff x="334963" y="260350"/>
              <a:chExt cx="11511597" cy="633349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907CDF5-DF00-4601-9507-26683ABE26CE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20A986CF-C6D5-4717-B7B5-AFFE599B1347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7DF5B581-EB52-41CB-82E2-BE2CBDD2701A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7" name="TextBox 96"/>
          <p:cNvSpPr/>
          <p:nvPr/>
        </p:nvSpPr>
        <p:spPr>
          <a:xfrm>
            <a:off x="10501320" y="2145960"/>
            <a:ext cx="377964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8" name="Рисунок 6" descr="Изображение выглядит как в позе&#10;&#10;Автоматически созданное описание" hidden="1"/>
          <p:cNvPicPr/>
          <p:nvPr/>
        </p:nvPicPr>
        <p:blipFill>
          <a:blip r:embed="rId6"/>
          <a:stretch/>
        </p:blipFill>
        <p:spPr>
          <a:xfrm>
            <a:off x="2448120" y="2839320"/>
            <a:ext cx="5836320" cy="4601520"/>
          </a:xfrm>
          <a:prstGeom prst="rect">
            <a:avLst/>
          </a:prstGeom>
          <a:ln w="0">
            <a:noFill/>
          </a:ln>
        </p:spPr>
      </p:pic>
      <p:sp>
        <p:nvSpPr>
          <p:cNvPr id="149" name="TextBox 38"/>
          <p:cNvSpPr/>
          <p:nvPr/>
        </p:nvSpPr>
        <p:spPr>
          <a:xfrm>
            <a:off x="679450" y="380635"/>
            <a:ext cx="13732586" cy="7161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spc="-1" dirty="0">
                <a:solidFill>
                  <a:srgbClr val="0033A0"/>
                </a:solidFill>
                <a:latin typeface="Montserrat SemiBold" panose="00000700000000000000" pitchFamily="2" charset="-52"/>
              </a:rPr>
              <a:t>Разработанные сервисы и методики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A074DC0-9652-4A27-B26D-71D48D03795B}"/>
              </a:ext>
            </a:extLst>
          </p:cNvPr>
          <p:cNvSpPr txBox="1"/>
          <p:nvPr/>
        </p:nvSpPr>
        <p:spPr>
          <a:xfrm>
            <a:off x="750506" y="2021962"/>
            <a:ext cx="1103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37C8CA-F8C9-4F2D-AE6D-CE42724ED18D}"/>
              </a:ext>
            </a:extLst>
          </p:cNvPr>
          <p:cNvSpPr txBox="1"/>
          <p:nvPr/>
        </p:nvSpPr>
        <p:spPr>
          <a:xfrm>
            <a:off x="3114217" y="2021962"/>
            <a:ext cx="140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840808-E5D8-4B74-A32C-9DF0C6D4B6C4}"/>
              </a:ext>
            </a:extLst>
          </p:cNvPr>
          <p:cNvSpPr txBox="1"/>
          <p:nvPr/>
        </p:nvSpPr>
        <p:spPr>
          <a:xfrm>
            <a:off x="533292" y="3978539"/>
            <a:ext cx="192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 Medium" panose="00000600000000000000" pitchFamily="2" charset="-52"/>
              </a:rPr>
              <a:t>Партнерская программа</a:t>
            </a:r>
          </a:p>
          <a:p>
            <a:r>
              <a:rPr lang="ru-RU" sz="1600" dirty="0">
                <a:latin typeface="Montserrat Medium" panose="00000600000000000000" pitchFamily="2" charset="-52"/>
              </a:rPr>
              <a:t>ШАГ НАВСТРЕЧУ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137C8CA-F8C9-4F2D-AE6D-CE42724ED18D}"/>
              </a:ext>
            </a:extLst>
          </p:cNvPr>
          <p:cNvSpPr txBox="1"/>
          <p:nvPr/>
        </p:nvSpPr>
        <p:spPr>
          <a:xfrm>
            <a:off x="5491241" y="2024234"/>
            <a:ext cx="140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137C8CA-F8C9-4F2D-AE6D-CE42724ED18D}"/>
              </a:ext>
            </a:extLst>
          </p:cNvPr>
          <p:cNvSpPr txBox="1"/>
          <p:nvPr/>
        </p:nvSpPr>
        <p:spPr>
          <a:xfrm>
            <a:off x="7840969" y="2012858"/>
            <a:ext cx="140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15D14D9-37DE-4659-8E4A-24C127D7DB5A}"/>
              </a:ext>
            </a:extLst>
          </p:cNvPr>
          <p:cNvSpPr txBox="1"/>
          <p:nvPr/>
        </p:nvSpPr>
        <p:spPr>
          <a:xfrm>
            <a:off x="10204765" y="2040154"/>
            <a:ext cx="140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E840808-E5D8-4B74-A32C-9DF0C6D4B6C4}"/>
              </a:ext>
            </a:extLst>
          </p:cNvPr>
          <p:cNvSpPr txBox="1"/>
          <p:nvPr/>
        </p:nvSpPr>
        <p:spPr>
          <a:xfrm>
            <a:off x="2951259" y="3980811"/>
            <a:ext cx="2043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 Medium" panose="00000600000000000000" pitchFamily="2" charset="-52"/>
              </a:rPr>
              <a:t>Практика</a:t>
            </a:r>
          </a:p>
          <a:p>
            <a:r>
              <a:rPr lang="ru-RU" sz="1600" dirty="0">
                <a:latin typeface="Montserrat Medium" panose="00000600000000000000" pitchFamily="2" charset="-52"/>
              </a:rPr>
              <a:t>ИНДИВИДУАЛЬНОЕ СОПРОВОЖДЕНИЕ КЛИЕНТА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E840808-E5D8-4B74-A32C-9DF0C6D4B6C4}"/>
              </a:ext>
            </a:extLst>
          </p:cNvPr>
          <p:cNvSpPr txBox="1"/>
          <p:nvPr/>
        </p:nvSpPr>
        <p:spPr>
          <a:xfrm>
            <a:off x="5314635" y="3983083"/>
            <a:ext cx="2137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 Medium" panose="00000600000000000000" pitchFamily="2" charset="-52"/>
              </a:rPr>
              <a:t>Кейс</a:t>
            </a:r>
          </a:p>
          <a:p>
            <a:r>
              <a:rPr lang="ru-RU" sz="1600" dirty="0">
                <a:latin typeface="Montserrat Medium" panose="00000600000000000000" pitchFamily="2" charset="-52"/>
              </a:rPr>
              <a:t>МОЯ КАРЬЕРА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E840808-E5D8-4B74-A32C-9DF0C6D4B6C4}"/>
              </a:ext>
            </a:extLst>
          </p:cNvPr>
          <p:cNvSpPr txBox="1"/>
          <p:nvPr/>
        </p:nvSpPr>
        <p:spPr>
          <a:xfrm>
            <a:off x="7718956" y="3985355"/>
            <a:ext cx="1927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 Medium" panose="00000600000000000000" pitchFamily="2" charset="-52"/>
              </a:rPr>
              <a:t>Кейс</a:t>
            </a:r>
          </a:p>
          <a:p>
            <a:r>
              <a:rPr lang="ru-RU" sz="1600" dirty="0">
                <a:latin typeface="Montserrat Medium" panose="00000600000000000000" pitchFamily="2" charset="-52"/>
              </a:rPr>
              <a:t>СВОЙ БИЗНЕС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E840808-E5D8-4B74-A32C-9DF0C6D4B6C4}"/>
              </a:ext>
            </a:extLst>
          </p:cNvPr>
          <p:cNvSpPr txBox="1"/>
          <p:nvPr/>
        </p:nvSpPr>
        <p:spPr>
          <a:xfrm>
            <a:off x="10055036" y="3973979"/>
            <a:ext cx="1927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 Medium" panose="00000600000000000000" pitchFamily="2" charset="-52"/>
              </a:rPr>
              <a:t>Кейс</a:t>
            </a:r>
          </a:p>
          <a:p>
            <a:r>
              <a:rPr lang="ru-RU" sz="1600" dirty="0">
                <a:latin typeface="Montserrat Medium" panose="00000600000000000000" pitchFamily="2" charset="-52"/>
              </a:rPr>
              <a:t>НАЙДИ СЕБЯ</a:t>
            </a:r>
          </a:p>
        </p:txBody>
      </p:sp>
      <p:pic>
        <p:nvPicPr>
          <p:cNvPr id="36" name="Голубой">
            <a:extLst>
              <a:ext uri="{FF2B5EF4-FFF2-40B4-BE49-F238E27FC236}">
                <a16:creationId xmlns:a16="http://schemas.microsoft.com/office/drawing/2014/main" id="{18DDC9E6-D2DF-49B8-9403-CB1D55E2A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09514" y="5424658"/>
            <a:ext cx="2993811" cy="352675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15D14D9-37DE-4659-8E4A-24C127D7DB5A}"/>
              </a:ext>
            </a:extLst>
          </p:cNvPr>
          <p:cNvSpPr txBox="1"/>
          <p:nvPr/>
        </p:nvSpPr>
        <p:spPr>
          <a:xfrm>
            <a:off x="6497360" y="6008048"/>
            <a:ext cx="2289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840808-E5D8-4B74-A32C-9DF0C6D4B6C4}"/>
              </a:ext>
            </a:extLst>
          </p:cNvPr>
          <p:cNvSpPr txBox="1"/>
          <p:nvPr/>
        </p:nvSpPr>
        <p:spPr>
          <a:xfrm>
            <a:off x="6541958" y="6999387"/>
            <a:ext cx="192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Montserrat Medium" panose="00000600000000000000" pitchFamily="2" charset="-52"/>
              </a:rPr>
              <a:t>Комплекс мероприятий</a:t>
            </a:r>
          </a:p>
          <a:p>
            <a:r>
              <a:rPr lang="ru-RU" sz="1600" dirty="0">
                <a:solidFill>
                  <a:schemeClr val="bg1"/>
                </a:solidFill>
                <a:latin typeface="Montserrat Medium" panose="00000600000000000000" pitchFamily="2" charset="-52"/>
              </a:rPr>
              <a:t>МОИ  ВОЗ-МОЖНОСТИ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692714" y="8260924"/>
            <a:ext cx="17912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 Medium" panose="00000600000000000000" pitchFamily="2" charset="-52"/>
              </a:rPr>
              <a:t>точка контакта в исправительной колонии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4559613" y="8292809"/>
            <a:ext cx="20087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 Medium" panose="00000600000000000000" pitchFamily="2" charset="-52"/>
              </a:rPr>
              <a:t>точка контакта в исправительном центре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2165060" y="8294452"/>
            <a:ext cx="1922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 Medium" panose="00000600000000000000" pitchFamily="2" charset="-52"/>
              </a:rPr>
              <a:t>точка контакта в уголовно-исполнительной инспекции</a:t>
            </a:r>
          </a:p>
        </p:txBody>
      </p:sp>
      <p:pic>
        <p:nvPicPr>
          <p:cNvPr id="74" name="Picture 2" descr="D:\ОКУ ЦЗН доки\Загрузки\illustration_10@3x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177" y="6243493"/>
            <a:ext cx="2333309" cy="198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1A074DC0-9652-4A27-B26D-71D48D03795B}"/>
              </a:ext>
            </a:extLst>
          </p:cNvPr>
          <p:cNvSpPr txBox="1"/>
          <p:nvPr/>
        </p:nvSpPr>
        <p:spPr>
          <a:xfrm>
            <a:off x="9761556" y="6864217"/>
            <a:ext cx="1103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Montserrat Light" pitchFamily="2" charset="-52"/>
              </a:rPr>
              <a:t>ИК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A074DC0-9652-4A27-B26D-71D48D03795B}"/>
              </a:ext>
            </a:extLst>
          </p:cNvPr>
          <p:cNvSpPr txBox="1"/>
          <p:nvPr/>
        </p:nvSpPr>
        <p:spPr>
          <a:xfrm>
            <a:off x="12270791" y="6864217"/>
            <a:ext cx="132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Montserrat Light" pitchFamily="2" charset="-52"/>
              </a:rPr>
              <a:t>УИИ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A074DC0-9652-4A27-B26D-71D48D03795B}"/>
              </a:ext>
            </a:extLst>
          </p:cNvPr>
          <p:cNvSpPr txBox="1"/>
          <p:nvPr/>
        </p:nvSpPr>
        <p:spPr>
          <a:xfrm>
            <a:off x="14616759" y="6834092"/>
            <a:ext cx="1103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Montserrat Light" pitchFamily="2" charset="-52"/>
              </a:rPr>
              <a:t>ИЦ</a:t>
            </a:r>
          </a:p>
        </p:txBody>
      </p:sp>
    </p:spTree>
    <p:extLst>
      <p:ext uri="{BB962C8B-B14F-4D97-AF65-F5344CB8AC3E}">
        <p14:creationId xmlns:p14="http://schemas.microsoft.com/office/powerpoint/2010/main" val="245230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сетка" hidden="1">
            <a:extLst>
              <a:ext uri="{FF2B5EF4-FFF2-40B4-BE49-F238E27FC236}">
                <a16:creationId xmlns:a16="http://schemas.microsoft.com/office/drawing/2014/main" id="{629CA93D-9679-4779-8DA4-58E14EFAC2CA}"/>
              </a:ext>
            </a:extLst>
          </p:cNvPr>
          <p:cNvGrpSpPr/>
          <p:nvPr/>
        </p:nvGrpSpPr>
        <p:grpSpPr>
          <a:xfrm>
            <a:off x="2449514" y="666750"/>
            <a:ext cx="12169775" cy="8359684"/>
            <a:chOff x="334963" y="260350"/>
            <a:chExt cx="11511597" cy="619125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44F0E505-58E8-4856-B777-AC6093A9C477}"/>
                </a:ext>
              </a:extLst>
            </p:cNvPr>
            <p:cNvGrpSpPr/>
            <p:nvPr/>
          </p:nvGrpSpPr>
          <p:grpSpPr>
            <a:xfrm>
              <a:off x="334963" y="260350"/>
              <a:ext cx="11511597" cy="1947356"/>
              <a:chOff x="334963" y="260350"/>
              <a:chExt cx="11511597" cy="633349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F1DCF651-41F1-4041-BA11-012A650D2229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7C9D92A-BD72-4DDA-86A3-285DB84DBA90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38A7F6E9-A7EE-41A5-A8C4-C215A74CB34F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586F99BA-0C82-4D51-AD36-7AD29D4BEBCA}"/>
                </a:ext>
              </a:extLst>
            </p:cNvPr>
            <p:cNvGrpSpPr/>
            <p:nvPr/>
          </p:nvGrpSpPr>
          <p:grpSpPr>
            <a:xfrm>
              <a:off x="334963" y="2382297"/>
              <a:ext cx="11511597" cy="1947356"/>
              <a:chOff x="334963" y="260350"/>
              <a:chExt cx="11511597" cy="6333490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DD8015E3-68A9-45C8-8F8F-BCCB420ECB7D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D1794DE9-620D-4CCB-83C4-CFEA55C027D3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B54E66CB-6725-422F-AA25-A2E2905B9B75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7F81AA20-2B2E-4E8C-914B-7FBD23E9E922}"/>
                </a:ext>
              </a:extLst>
            </p:cNvPr>
            <p:cNvGrpSpPr/>
            <p:nvPr/>
          </p:nvGrpSpPr>
          <p:grpSpPr>
            <a:xfrm>
              <a:off x="334963" y="4504244"/>
              <a:ext cx="11511597" cy="1947356"/>
              <a:chOff x="334963" y="260350"/>
              <a:chExt cx="11511597" cy="633349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907CDF5-DF00-4601-9507-26683ABE26CE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20A986CF-C6D5-4717-B7B5-AFFE599B1347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7DF5B581-EB52-41CB-82E2-BE2CBDD2701A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7" name="TextBox 96"/>
          <p:cNvSpPr/>
          <p:nvPr/>
        </p:nvSpPr>
        <p:spPr>
          <a:xfrm>
            <a:off x="10501320" y="2145960"/>
            <a:ext cx="377964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8" name="Рисунок 6" descr="Изображение выглядит как в позе&#10;&#10;Автоматически созданное описание" hidden="1"/>
          <p:cNvPicPr/>
          <p:nvPr/>
        </p:nvPicPr>
        <p:blipFill>
          <a:blip r:embed="rId3"/>
          <a:stretch/>
        </p:blipFill>
        <p:spPr>
          <a:xfrm>
            <a:off x="2448120" y="2839320"/>
            <a:ext cx="5836320" cy="4601520"/>
          </a:xfrm>
          <a:prstGeom prst="rect">
            <a:avLst/>
          </a:prstGeom>
          <a:ln w="0">
            <a:noFill/>
          </a:ln>
        </p:spPr>
      </p:pic>
      <p:sp>
        <p:nvSpPr>
          <p:cNvPr id="149" name="TextBox 38"/>
          <p:cNvSpPr/>
          <p:nvPr/>
        </p:nvSpPr>
        <p:spPr>
          <a:xfrm>
            <a:off x="679450" y="380635"/>
            <a:ext cx="13732586" cy="7161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spc="-1" dirty="0">
                <a:solidFill>
                  <a:srgbClr val="0033A0"/>
                </a:solidFill>
                <a:latin typeface="Montserrat SemiBold" panose="00000700000000000000" pitchFamily="2" charset="-52"/>
              </a:rPr>
              <a:t>Новые точки контакта</a:t>
            </a:r>
          </a:p>
        </p:txBody>
      </p:sp>
      <p:sp>
        <p:nvSpPr>
          <p:cNvPr id="7" name="TextBox 38">
            <a:extLst>
              <a:ext uri="{FF2B5EF4-FFF2-40B4-BE49-F238E27FC236}">
                <a16:creationId xmlns:a16="http://schemas.microsoft.com/office/drawing/2014/main" id="{95438848-D8A1-466E-A139-1F2ABB0DD520}"/>
              </a:ext>
            </a:extLst>
          </p:cNvPr>
          <p:cNvSpPr/>
          <p:nvPr/>
        </p:nvSpPr>
        <p:spPr>
          <a:xfrm>
            <a:off x="3698542" y="1067122"/>
            <a:ext cx="11532359" cy="14850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spc="-1" dirty="0">
                <a:solidFill>
                  <a:srgbClr val="0033A0"/>
                </a:solidFill>
                <a:latin typeface="Montserrat" panose="00000500000000000000" pitchFamily="2" charset="-52"/>
              </a:rPr>
              <a:t>Новшество нашего проекта заключается в трех точках первичного контакта представителей Центра занятости с гражданами целевой аудитории проекта, что повышает эффективность информационной, консультационной и </a:t>
            </a:r>
            <a:r>
              <a:rPr lang="ru-RU" sz="2000" spc="-1" dirty="0" err="1">
                <a:solidFill>
                  <a:srgbClr val="0033A0"/>
                </a:solidFill>
                <a:latin typeface="Montserrat" panose="00000500000000000000" pitchFamily="2" charset="-52"/>
              </a:rPr>
              <a:t>профориентационной</a:t>
            </a:r>
            <a:r>
              <a:rPr lang="ru-RU" sz="2000" spc="-1" dirty="0">
                <a:solidFill>
                  <a:srgbClr val="0033A0"/>
                </a:solidFill>
                <a:latin typeface="Montserrat" panose="00000500000000000000" pitchFamily="2" charset="-52"/>
              </a:rPr>
              <a:t> деятельности службы занятости.</a:t>
            </a:r>
          </a:p>
        </p:txBody>
      </p:sp>
      <p:pic>
        <p:nvPicPr>
          <p:cNvPr id="21" name="Picture 3" descr="D:\ОКУ ЦЗН доки\Загрузки\char_17@3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517" y="2932208"/>
            <a:ext cx="1354177" cy="382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056717276"/>
              </p:ext>
            </p:extLst>
          </p:nvPr>
        </p:nvGraphicFramePr>
        <p:xfrm>
          <a:off x="3754344" y="2749664"/>
          <a:ext cx="12268128" cy="6435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19687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сетка" hidden="1">
            <a:extLst>
              <a:ext uri="{FF2B5EF4-FFF2-40B4-BE49-F238E27FC236}">
                <a16:creationId xmlns:a16="http://schemas.microsoft.com/office/drawing/2014/main" id="{629CA93D-9679-4779-8DA4-58E14EFAC2CA}"/>
              </a:ext>
            </a:extLst>
          </p:cNvPr>
          <p:cNvGrpSpPr/>
          <p:nvPr/>
        </p:nvGrpSpPr>
        <p:grpSpPr>
          <a:xfrm>
            <a:off x="2449514" y="666750"/>
            <a:ext cx="12169775" cy="8359684"/>
            <a:chOff x="334963" y="260350"/>
            <a:chExt cx="11511597" cy="619125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44F0E505-58E8-4856-B777-AC6093A9C477}"/>
                </a:ext>
              </a:extLst>
            </p:cNvPr>
            <p:cNvGrpSpPr/>
            <p:nvPr/>
          </p:nvGrpSpPr>
          <p:grpSpPr>
            <a:xfrm>
              <a:off x="334963" y="260350"/>
              <a:ext cx="11511597" cy="1947356"/>
              <a:chOff x="334963" y="260350"/>
              <a:chExt cx="11511597" cy="633349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F1DCF651-41F1-4041-BA11-012A650D2229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7C9D92A-BD72-4DDA-86A3-285DB84DBA90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38A7F6E9-A7EE-41A5-A8C4-C215A74CB34F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586F99BA-0C82-4D51-AD36-7AD29D4BEBCA}"/>
                </a:ext>
              </a:extLst>
            </p:cNvPr>
            <p:cNvGrpSpPr/>
            <p:nvPr/>
          </p:nvGrpSpPr>
          <p:grpSpPr>
            <a:xfrm>
              <a:off x="334963" y="2382297"/>
              <a:ext cx="11511597" cy="1947356"/>
              <a:chOff x="334963" y="260350"/>
              <a:chExt cx="11511597" cy="6333490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DD8015E3-68A9-45C8-8F8F-BCCB420ECB7D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D1794DE9-620D-4CCB-83C4-CFEA55C027D3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B54E66CB-6725-422F-AA25-A2E2905B9B75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7F81AA20-2B2E-4E8C-914B-7FBD23E9E922}"/>
                </a:ext>
              </a:extLst>
            </p:cNvPr>
            <p:cNvGrpSpPr/>
            <p:nvPr/>
          </p:nvGrpSpPr>
          <p:grpSpPr>
            <a:xfrm>
              <a:off x="334963" y="4504244"/>
              <a:ext cx="11511597" cy="1947356"/>
              <a:chOff x="334963" y="260350"/>
              <a:chExt cx="11511597" cy="633349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907CDF5-DF00-4601-9507-26683ABE26CE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20A986CF-C6D5-4717-B7B5-AFFE599B1347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7DF5B581-EB52-41CB-82E2-BE2CBDD2701A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7" name="TextBox 96"/>
          <p:cNvSpPr/>
          <p:nvPr/>
        </p:nvSpPr>
        <p:spPr>
          <a:xfrm>
            <a:off x="10501320" y="2145960"/>
            <a:ext cx="377964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8" name="Рисунок 6" descr="Изображение выглядит как в позе&#10;&#10;Автоматически созданное описание" hidden="1"/>
          <p:cNvPicPr/>
          <p:nvPr/>
        </p:nvPicPr>
        <p:blipFill>
          <a:blip r:embed="rId3"/>
          <a:stretch/>
        </p:blipFill>
        <p:spPr>
          <a:xfrm>
            <a:off x="2448120" y="2839320"/>
            <a:ext cx="5836320" cy="4601520"/>
          </a:xfrm>
          <a:prstGeom prst="rect">
            <a:avLst/>
          </a:prstGeom>
          <a:ln w="0">
            <a:noFill/>
          </a:ln>
        </p:spPr>
      </p:pic>
      <p:sp>
        <p:nvSpPr>
          <p:cNvPr id="149" name="TextBox 38"/>
          <p:cNvSpPr/>
          <p:nvPr/>
        </p:nvSpPr>
        <p:spPr>
          <a:xfrm>
            <a:off x="679450" y="380635"/>
            <a:ext cx="13732586" cy="7161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spc="-1" dirty="0">
                <a:solidFill>
                  <a:srgbClr val="0033A0"/>
                </a:solidFill>
                <a:latin typeface="Montserrat SemiBold" panose="00000700000000000000" pitchFamily="2" charset="-52"/>
              </a:rPr>
              <a:t>Комплекс мероприятий «Мои возможности»</a:t>
            </a:r>
          </a:p>
        </p:txBody>
      </p:sp>
      <p:sp>
        <p:nvSpPr>
          <p:cNvPr id="7" name="TextBox 38">
            <a:extLst>
              <a:ext uri="{FF2B5EF4-FFF2-40B4-BE49-F238E27FC236}">
                <a16:creationId xmlns:a16="http://schemas.microsoft.com/office/drawing/2014/main" id="{95438848-D8A1-466E-A139-1F2ABB0DD520}"/>
              </a:ext>
            </a:extLst>
          </p:cNvPr>
          <p:cNvSpPr/>
          <p:nvPr/>
        </p:nvSpPr>
        <p:spPr>
          <a:xfrm>
            <a:off x="3698541" y="1524286"/>
            <a:ext cx="11532359" cy="6644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spc="-1" dirty="0">
                <a:solidFill>
                  <a:srgbClr val="0033A0"/>
                </a:solidFill>
                <a:latin typeface="Montserrat" panose="00000500000000000000" pitchFamily="2" charset="-52"/>
              </a:rPr>
              <a:t>профконсультанты (карьерные консультанты) на территориях исправительных колоний ГУФСИН Челябинской области проводят с осужденными (в том числе неоднократно </a:t>
            </a:r>
            <a:r>
              <a:rPr lang="ru-RU" sz="2000" spc="-1" dirty="0" err="1">
                <a:solidFill>
                  <a:srgbClr val="0033A0"/>
                </a:solidFill>
                <a:latin typeface="Montserrat" panose="00000500000000000000" pitchFamily="2" charset="-52"/>
              </a:rPr>
              <a:t>привлекавшимися</a:t>
            </a:r>
            <a:r>
              <a:rPr lang="ru-RU" sz="2000" spc="-1" dirty="0">
                <a:solidFill>
                  <a:srgbClr val="0033A0"/>
                </a:solidFill>
                <a:latin typeface="Montserrat" panose="00000500000000000000" pitchFamily="2" charset="-52"/>
              </a:rPr>
              <a:t> к уголовной ответственности) </a:t>
            </a:r>
            <a:r>
              <a:rPr lang="ru-RU" sz="2000" spc="-1" dirty="0" err="1">
                <a:solidFill>
                  <a:srgbClr val="0033A0"/>
                </a:solidFill>
                <a:latin typeface="Montserrat" panose="00000500000000000000" pitchFamily="2" charset="-52"/>
              </a:rPr>
              <a:t>профтестирование</a:t>
            </a:r>
            <a:r>
              <a:rPr lang="ru-RU" sz="2000" spc="-1" dirty="0">
                <a:solidFill>
                  <a:srgbClr val="0033A0"/>
                </a:solidFill>
                <a:latin typeface="Montserrat" panose="00000500000000000000" pitchFamily="2" charset="-52"/>
              </a:rPr>
              <a:t>, мастер-классы по целеполаганию, снятию внутреннего напряжения, повышению мотивации к трудоустройству в рамках социальной адаптации. Рассказывают о возможности бесплатного профессионального обучения через службу занятости. Все мероприятия в рамках Программы по утвержденному графику по 1,5 – 3 часа несколько дней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ru-RU" sz="2000" spc="-1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spc="-1" dirty="0">
                <a:solidFill>
                  <a:srgbClr val="0033A0"/>
                </a:solidFill>
                <a:latin typeface="Montserrat" panose="00000500000000000000" pitchFamily="2" charset="-52"/>
              </a:rPr>
              <a:t>разработаны и напечатаны памятки для осужденных, их работники социальной службы ФСИН выдают каждому освобождающемуся из мест лишения свободы. Информация, как  быстро и эффективно найти официальную работу, как встать на учет в службу занятости, контакты электронных сервисов, отделов Центра занятости и некоммерческих организаций, осуществляющих </a:t>
            </a:r>
            <a:r>
              <a:rPr lang="ru-RU" sz="2000" spc="-1" dirty="0" err="1">
                <a:solidFill>
                  <a:srgbClr val="0033A0"/>
                </a:solidFill>
                <a:latin typeface="Montserrat" panose="00000500000000000000" pitchFamily="2" charset="-52"/>
              </a:rPr>
              <a:t>ресоциализацию</a:t>
            </a:r>
            <a:r>
              <a:rPr lang="ru-RU" sz="2000" spc="-1" dirty="0">
                <a:solidFill>
                  <a:srgbClr val="0033A0"/>
                </a:solidFill>
                <a:latin typeface="Montserrat" panose="00000500000000000000" pitchFamily="2" charset="-52"/>
              </a:rPr>
              <a:t> граждан, освободившихся из мест лишения свободы. 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ru-RU" sz="2000" spc="-1" dirty="0">
              <a:solidFill>
                <a:srgbClr val="0033A0"/>
              </a:solidFill>
              <a:latin typeface="Montserrat" panose="00000500000000000000" pitchFamily="2" charset="-52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spc="-1" dirty="0">
                <a:solidFill>
                  <a:srgbClr val="0033A0"/>
                </a:solidFill>
                <a:latin typeface="Montserrat" panose="00000500000000000000" pitchFamily="2" charset="-52"/>
              </a:rPr>
              <a:t>помощь в техническом сопровождении мероприятий (ноутбуки с </a:t>
            </a:r>
            <a:r>
              <a:rPr lang="ru-RU" sz="2000" spc="-1" dirty="0" err="1">
                <a:solidFill>
                  <a:srgbClr val="0033A0"/>
                </a:solidFill>
                <a:latin typeface="Montserrat" panose="00000500000000000000" pitchFamily="2" charset="-52"/>
              </a:rPr>
              <a:t>профтестами</a:t>
            </a:r>
            <a:r>
              <a:rPr lang="ru-RU" sz="2000" spc="-1" dirty="0">
                <a:solidFill>
                  <a:srgbClr val="0033A0"/>
                </a:solidFill>
                <a:latin typeface="Montserrat" panose="00000500000000000000" pitchFamily="2" charset="-52"/>
              </a:rPr>
              <a:t>) от некоммерческой организации-партнера ЦЗН в проекте, помощь в видео-, фото- сопровождении от пресс-службы ФСИН, так просто технические и цифровые гаджеты не внести на территорию исправительных колоний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AF5DB62-815D-40E0-BF66-DB7C94626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7904" y="2932208"/>
            <a:ext cx="2344990" cy="382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сетка" hidden="1">
            <a:extLst>
              <a:ext uri="{FF2B5EF4-FFF2-40B4-BE49-F238E27FC236}">
                <a16:creationId xmlns:a16="http://schemas.microsoft.com/office/drawing/2014/main" id="{629CA93D-9679-4779-8DA4-58E14EFAC2CA}"/>
              </a:ext>
            </a:extLst>
          </p:cNvPr>
          <p:cNvGrpSpPr/>
          <p:nvPr/>
        </p:nvGrpSpPr>
        <p:grpSpPr>
          <a:xfrm>
            <a:off x="2449514" y="666750"/>
            <a:ext cx="12169775" cy="8359684"/>
            <a:chOff x="334963" y="260350"/>
            <a:chExt cx="11511597" cy="619125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44F0E505-58E8-4856-B777-AC6093A9C477}"/>
                </a:ext>
              </a:extLst>
            </p:cNvPr>
            <p:cNvGrpSpPr/>
            <p:nvPr/>
          </p:nvGrpSpPr>
          <p:grpSpPr>
            <a:xfrm>
              <a:off x="334963" y="260350"/>
              <a:ext cx="11511597" cy="1947356"/>
              <a:chOff x="334963" y="260350"/>
              <a:chExt cx="11511597" cy="633349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F1DCF651-41F1-4041-BA11-012A650D2229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7C9D92A-BD72-4DDA-86A3-285DB84DBA90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38A7F6E9-A7EE-41A5-A8C4-C215A74CB34F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586F99BA-0C82-4D51-AD36-7AD29D4BEBCA}"/>
                </a:ext>
              </a:extLst>
            </p:cNvPr>
            <p:cNvGrpSpPr/>
            <p:nvPr/>
          </p:nvGrpSpPr>
          <p:grpSpPr>
            <a:xfrm>
              <a:off x="334963" y="2382297"/>
              <a:ext cx="11511597" cy="1947356"/>
              <a:chOff x="334963" y="260350"/>
              <a:chExt cx="11511597" cy="6333490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DD8015E3-68A9-45C8-8F8F-BCCB420ECB7D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D1794DE9-620D-4CCB-83C4-CFEA55C027D3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B54E66CB-6725-422F-AA25-A2E2905B9B75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7F81AA20-2B2E-4E8C-914B-7FBD23E9E922}"/>
                </a:ext>
              </a:extLst>
            </p:cNvPr>
            <p:cNvGrpSpPr/>
            <p:nvPr/>
          </p:nvGrpSpPr>
          <p:grpSpPr>
            <a:xfrm>
              <a:off x="334963" y="4504244"/>
              <a:ext cx="11511597" cy="1947356"/>
              <a:chOff x="334963" y="260350"/>
              <a:chExt cx="11511597" cy="633349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907CDF5-DF00-4601-9507-26683ABE26CE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20A986CF-C6D5-4717-B7B5-AFFE599B1347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7DF5B581-EB52-41CB-82E2-BE2CBDD2701A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7" name="TextBox 96"/>
          <p:cNvSpPr/>
          <p:nvPr/>
        </p:nvSpPr>
        <p:spPr>
          <a:xfrm>
            <a:off x="10501320" y="2145960"/>
            <a:ext cx="377964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8" name="Рисунок 6" descr="Изображение выглядит как в позе&#10;&#10;Автоматически созданное описание" hidden="1"/>
          <p:cNvPicPr/>
          <p:nvPr/>
        </p:nvPicPr>
        <p:blipFill>
          <a:blip r:embed="rId3"/>
          <a:stretch/>
        </p:blipFill>
        <p:spPr>
          <a:xfrm>
            <a:off x="2448120" y="2839320"/>
            <a:ext cx="5836320" cy="4601520"/>
          </a:xfrm>
          <a:prstGeom prst="rect">
            <a:avLst/>
          </a:prstGeom>
          <a:ln w="0">
            <a:noFill/>
          </a:ln>
        </p:spPr>
      </p:pic>
      <p:sp>
        <p:nvSpPr>
          <p:cNvPr id="149" name="TextBox 38"/>
          <p:cNvSpPr/>
          <p:nvPr/>
        </p:nvSpPr>
        <p:spPr>
          <a:xfrm>
            <a:off x="679450" y="380635"/>
            <a:ext cx="13732586" cy="7161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spc="-1" dirty="0">
                <a:solidFill>
                  <a:srgbClr val="0033A0"/>
                </a:solidFill>
                <a:latin typeface="Montserrat SemiBold" panose="00000700000000000000" pitchFamily="2" charset="-52"/>
              </a:rPr>
              <a:t>Комплекс мероприятий «Мои возможности»</a:t>
            </a:r>
          </a:p>
        </p:txBody>
      </p:sp>
      <p:sp>
        <p:nvSpPr>
          <p:cNvPr id="25" name="TextBox 96"/>
          <p:cNvSpPr/>
          <p:nvPr/>
        </p:nvSpPr>
        <p:spPr>
          <a:xfrm>
            <a:off x="12207290" y="2157711"/>
            <a:ext cx="377964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" name="Picture 2" descr="D:\ОКУ ЦЗН доки\Документы\! ЦИФРОВИЗАЦИЯ\ФЦК_клиентский опыт в СЗН\ИК-4_12-18.10.2021\фото_15.10.2021\DSC_00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932" y="1475860"/>
            <a:ext cx="5531245" cy="368749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:\ОКУ ЦЗН доки\Документы\! ЦИФРОВИЗАЦИЯ\ФЦК_клиентский опыт в СЗН\ИК-4_12-18.10.2021\фото_15.10.2021\DSC_00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5" b="8694"/>
          <a:stretch/>
        </p:blipFill>
        <p:spPr bwMode="auto">
          <a:xfrm>
            <a:off x="4748864" y="1475860"/>
            <a:ext cx="5141331" cy="368703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D:\ОКУ ЦЗН доки\Загрузки\char_17@3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517" y="2932208"/>
            <a:ext cx="1354177" cy="382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E6D83AB-0D3C-4E29-8C08-95FDAE136A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818009" y="2932208"/>
            <a:ext cx="1633466" cy="3828766"/>
          </a:xfrm>
          <a:prstGeom prst="rect">
            <a:avLst/>
          </a:prstGeom>
        </p:spPr>
      </p:pic>
      <p:pic>
        <p:nvPicPr>
          <p:cNvPr id="5122" name="Picture 2" descr="D:\ОКУ ЦЗН доки\Документы\! ЦИФРОВИЗАЦИЯ\ФЦК_клиентский опыт в СЗН\ИК-8_23-24.03.2022\DSC_006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/>
          <a:stretch/>
        </p:blipFill>
        <p:spPr bwMode="auto">
          <a:xfrm>
            <a:off x="4748864" y="5350688"/>
            <a:ext cx="5139485" cy="371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ОКУ ЦЗН доки\Документы\! ЦИФРОВИЗАЦИЯ\АСИ_Агентство стратегических инициатив\ИК-5_06-07.06.2022\IMG-20220615-WA001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932" y="5350688"/>
            <a:ext cx="5531245" cy="368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858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12102</TotalTime>
  <Words>977</Words>
  <Application>Microsoft Macintosh PowerPoint</Application>
  <PresentationFormat>Произвольный</PresentationFormat>
  <Paragraphs>118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Montserrat</vt:lpstr>
      <vt:lpstr>Montserrat Medium</vt:lpstr>
      <vt:lpstr>Montserrat Light</vt:lpstr>
      <vt:lpstr>Symbol</vt:lpstr>
      <vt:lpstr>Times New Roman</vt:lpstr>
      <vt:lpstr>Calibri</vt:lpstr>
      <vt:lpstr>Arial</vt:lpstr>
      <vt:lpstr>Wingdings</vt:lpstr>
      <vt:lpstr>Montserrat </vt:lpstr>
      <vt:lpstr>Montserrat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Александровна Тихонова</dc:creator>
  <cp:lastModifiedBy>Максим Максим</cp:lastModifiedBy>
  <cp:revision>259</cp:revision>
  <cp:lastPrinted>2022-08-05T16:50:40Z</cp:lastPrinted>
  <dcterms:created xsi:type="dcterms:W3CDTF">2022-02-02T17:42:51Z</dcterms:created>
  <dcterms:modified xsi:type="dcterms:W3CDTF">2022-09-28T15:48:25Z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5</vt:i4>
  </property>
</Properties>
</file>