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autoCompressPictures="0">
  <p:sldMasterIdLst>
    <p:sldMasterId id="2147483648" r:id="rId5"/>
  </p:sldMasterIdLst>
  <p:notesMasterIdLst>
    <p:notesMasterId r:id="rId20"/>
  </p:notesMasterIdLst>
  <p:handoutMasterIdLst>
    <p:handoutMasterId r:id="rId21"/>
  </p:handoutMasterIdLst>
  <p:sldIdLst>
    <p:sldId id="437" r:id="rId6"/>
    <p:sldId id="440" r:id="rId7"/>
    <p:sldId id="446" r:id="rId8"/>
    <p:sldId id="498" r:id="rId9"/>
    <p:sldId id="515" r:id="rId10"/>
    <p:sldId id="510" r:id="rId11"/>
    <p:sldId id="514" r:id="rId12"/>
    <p:sldId id="511" r:id="rId13"/>
    <p:sldId id="512" r:id="rId14"/>
    <p:sldId id="513" r:id="rId15"/>
    <p:sldId id="517" r:id="rId16"/>
    <p:sldId id="516" r:id="rId17"/>
    <p:sldId id="505" r:id="rId18"/>
    <p:sldId id="436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Segoe UI" panose="020B0502040204020203" pitchFamily="34" charset="0"/>
      <p:regular r:id="rId28"/>
      <p:bold r:id="rId29"/>
      <p:italic r:id="rId30"/>
      <p:boldItalic r:id="rId31"/>
    </p:embeddedFont>
    <p:embeddedFont>
      <p:font typeface="Segoe UI Light" panose="020B0502040204020203" pitchFamily="34" charset="0"/>
      <p:regular r:id="rId32"/>
      <p:italic r:id="rId33"/>
    </p:embeddedFont>
    <p:embeddedFont>
      <p:font typeface="Segoe UI Semibold" panose="020F0502020204030204" pitchFamily="34" charset="0"/>
      <p:regular r:id="rId34"/>
      <p:bold r:id="rId35"/>
      <p:italic r:id="rId36"/>
      <p:boldItalic r:id="rId37"/>
    </p:embeddedFont>
    <p:embeddedFont>
      <p:font typeface="Segoe UI Semilight" panose="020B0502040204020203" pitchFamily="34" charset="0"/>
      <p:regular r:id="rId38"/>
      <p:italic r:id="rId39"/>
    </p:embeddedFont>
  </p:embeddedFontLst>
  <p:defaultTextStyle>
    <a:defPPr>
      <a:defRPr lang="en-US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2880">
          <p15:clr>
            <a:srgbClr val="A4A3A4"/>
          </p15:clr>
        </p15:guide>
        <p15:guide id="4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fficeUSER" initials="AA" lastIdx="0" clrIdx="0"/>
  <p:cmAuthor id="1" name="OfficeUser" initials="AA" lastIdx="4" clrIdx="1"/>
  <p:cmAuthor id="2" name="Ato" initials="A" lastIdx="1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4520"/>
    <a:srgbClr val="0A96C9"/>
    <a:srgbClr val="243471"/>
    <a:srgbClr val="FACD8C"/>
    <a:srgbClr val="ED3331"/>
    <a:srgbClr val="FFFFFF"/>
    <a:srgbClr val="00FFFF"/>
    <a:srgbClr val="E5C71B"/>
    <a:srgbClr val="2555A6"/>
    <a:srgbClr val="2F5C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6215" autoAdjust="0"/>
  </p:normalViewPr>
  <p:slideViewPr>
    <p:cSldViewPr snapToGrid="0" showGuides="1">
      <p:cViewPr varScale="1">
        <p:scale>
          <a:sx n="149" d="100"/>
          <a:sy n="149" d="100"/>
        </p:scale>
        <p:origin x="600" y="168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0.fntdata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/>
              <a:t>04.10.2016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1469738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/>
              <a:t>04.10.2016</a:t>
            </a: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1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DBF57-C62A-424B-B58C-7887CF9242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10582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F562BEA-FE3B-482D-BC10-08426B53DD84}"/>
              </a:ext>
            </a:extLst>
          </p:cNvPr>
          <p:cNvGrpSpPr/>
          <p:nvPr userDrawn="1"/>
        </p:nvGrpSpPr>
        <p:grpSpPr>
          <a:xfrm>
            <a:off x="0" y="-1"/>
            <a:ext cx="280555" cy="5143501"/>
            <a:chOff x="0" y="-1"/>
            <a:chExt cx="280555" cy="5143501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2F20B40-7CBD-4123-A8A0-6A0D5FEB1F8D}"/>
                </a:ext>
              </a:extLst>
            </p:cNvPr>
            <p:cNvSpPr/>
            <p:nvPr/>
          </p:nvSpPr>
          <p:spPr>
            <a:xfrm>
              <a:off x="0" y="-1"/>
              <a:ext cx="280555" cy="3946525"/>
            </a:xfrm>
            <a:prstGeom prst="rect">
              <a:avLst/>
            </a:prstGeom>
            <a:solidFill>
              <a:srgbClr val="0A96C9"/>
            </a:solidFill>
            <a:ln>
              <a:solidFill>
                <a:srgbClr val="0A96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39D24CB0-980C-4B76-A7B6-0329264FE900}"/>
                </a:ext>
              </a:extLst>
            </p:cNvPr>
            <p:cNvSpPr/>
            <p:nvPr/>
          </p:nvSpPr>
          <p:spPr>
            <a:xfrm>
              <a:off x="0" y="4343400"/>
              <a:ext cx="280555" cy="800100"/>
            </a:xfrm>
            <a:prstGeom prst="rect">
              <a:avLst/>
            </a:prstGeom>
            <a:solidFill>
              <a:srgbClr val="1E41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Дата 4">
            <a:extLst>
              <a:ext uri="{FF2B5EF4-FFF2-40B4-BE49-F238E27FC236}">
                <a16:creationId xmlns:a16="http://schemas.microsoft.com/office/drawing/2014/main" id="{ACF588F5-4340-43D3-A356-1C96DB2178CA}"/>
              </a:ext>
            </a:extLst>
          </p:cNvPr>
          <p:cNvSpPr txBox="1">
            <a:spLocks/>
          </p:cNvSpPr>
          <p:nvPr userDrawn="1"/>
        </p:nvSpPr>
        <p:spPr>
          <a:xfrm>
            <a:off x="4572000" y="4493357"/>
            <a:ext cx="936104" cy="2746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>
              <a:spcAft>
                <a:spcPts val="511"/>
              </a:spcAft>
              <a:buClr>
                <a:schemeClr val="bg2"/>
              </a:buClr>
              <a:buSzPct val="130000"/>
              <a:buFont typeface="Arial" pitchFamily="34" charset="0"/>
              <a:buNone/>
              <a:defRPr sz="1000" b="0" baseline="0">
                <a:solidFill>
                  <a:srgbClr val="595959"/>
                </a:solidFill>
              </a:defRPr>
            </a:lvl1pPr>
          </a:lstStyle>
          <a:p>
            <a:pPr lvl="0" defTabSz="685800">
              <a:lnSpc>
                <a:spcPct val="150000"/>
              </a:lnSpc>
              <a:spcBef>
                <a:spcPct val="0"/>
              </a:spcBef>
            </a:pPr>
            <a:fld id="{BC26DF91-1F0F-4A87-81E5-AAACC23F2984}" type="datetimeFigureOut">
              <a:rPr lang="ru-RU">
                <a:solidFill>
                  <a:schemeClr val="tx2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pPr lvl="0" defTabSz="685800">
                <a:lnSpc>
                  <a:spcPct val="150000"/>
                </a:lnSpc>
                <a:spcBef>
                  <a:spcPct val="0"/>
                </a:spcBef>
              </a:pPr>
              <a:t>28.09.2022</a:t>
            </a:fld>
            <a:endParaRPr lang="ru-RU" dirty="0">
              <a:solidFill>
                <a:schemeClr val="tx2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PT Root UI" panose="020B0303020202020204" pitchFamily="34" charset="-52"/>
              <a:cs typeface="Segoe UI Light" panose="020B0502040204020203" pitchFamily="34" charset="0"/>
            </a:endParaRPr>
          </a:p>
        </p:txBody>
      </p:sp>
      <p:sp>
        <p:nvSpPr>
          <p:cNvPr id="24" name="Подзаголовок 2">
            <a:extLst>
              <a:ext uri="{FF2B5EF4-FFF2-40B4-BE49-F238E27FC236}">
                <a16:creationId xmlns:a16="http://schemas.microsoft.com/office/drawing/2014/main" id="{F225AB65-DE24-4C18-AD5A-5CEDA59ED0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564" y="4295674"/>
            <a:ext cx="2988332" cy="233172"/>
          </a:xfrm>
          <a:prstGeom prst="rect">
            <a:avLst/>
          </a:prstGeom>
        </p:spPr>
        <p:txBody>
          <a:bodyPr>
            <a:noAutofit/>
          </a:bodyPr>
          <a:lstStyle>
            <a:lvl1pPr marL="171450" marR="0" indent="-171450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lang="ru-RU" sz="1000" b="0" kern="1200" spc="0" baseline="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defRPr>
            </a:lvl1pPr>
          </a:lstStyle>
          <a:p>
            <a:pPr marL="0" marR="0" lvl="0" indent="0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sz="1000" spc="0" dirty="0">
                <a:solidFill>
                  <a:schemeClr val="tx2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ФИО, </a:t>
            </a:r>
            <a:r>
              <a:rPr lang="en-US" sz="1000" spc="0" dirty="0">
                <a:solidFill>
                  <a:schemeClr val="tx2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Segoe UI Light</a:t>
            </a:r>
            <a:r>
              <a:rPr lang="ru-RU" sz="1000" spc="0" dirty="0">
                <a:solidFill>
                  <a:schemeClr val="tx2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, 10</a:t>
            </a:r>
          </a:p>
        </p:txBody>
      </p:sp>
      <p:sp>
        <p:nvSpPr>
          <p:cNvPr id="25" name="Текст 3">
            <a:extLst>
              <a:ext uri="{FF2B5EF4-FFF2-40B4-BE49-F238E27FC236}">
                <a16:creationId xmlns:a16="http://schemas.microsoft.com/office/drawing/2014/main" id="{657D891F-F674-4ED3-9BEE-2F838C1E96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564" y="4535704"/>
            <a:ext cx="2988332" cy="233172"/>
          </a:xfrm>
          <a:prstGeom prst="rect">
            <a:avLst/>
          </a:prstGeom>
        </p:spPr>
        <p:txBody>
          <a:bodyPr/>
          <a:lstStyle>
            <a:lvl1pPr marL="171450" marR="0" indent="-171450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/>
              <a:defRPr lang="ru-RU" sz="1000" b="0" kern="1200" spc="0" baseline="0" dirty="0">
                <a:solidFill>
                  <a:schemeClr val="tx2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defRPr>
            </a:lvl1pPr>
          </a:lstStyle>
          <a:p>
            <a:pPr marL="0" marR="0" lvl="0" indent="0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sz="1000" spc="0" dirty="0">
                <a:solidFill>
                  <a:schemeClr val="tx2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Должность, </a:t>
            </a:r>
            <a:r>
              <a:rPr lang="en-US" sz="1000" spc="0" dirty="0">
                <a:solidFill>
                  <a:schemeClr val="tx2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Segoe UI Light</a:t>
            </a:r>
            <a:r>
              <a:rPr lang="ru-RU" sz="1000" spc="0" dirty="0">
                <a:solidFill>
                  <a:schemeClr val="tx2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, 10</a:t>
            </a: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A6935B7E-62D5-4FA1-872E-F0145B96D7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7339" y="1815666"/>
            <a:ext cx="5494841" cy="15841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77925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2800" b="0" kern="1200" cap="none" baseline="0" dirty="0">
                <a:solidFill>
                  <a:srgbClr val="171C30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ru-RU" dirty="0"/>
              <a:t>Заголовок презентации.</a:t>
            </a:r>
            <a:br>
              <a:rPr lang="ru-RU" dirty="0"/>
            </a:br>
            <a:r>
              <a:rPr lang="en-US" dirty="0"/>
              <a:t>Segoe UI </a:t>
            </a:r>
            <a:r>
              <a:rPr lang="en-US" dirty="0" err="1"/>
              <a:t>Semibold</a:t>
            </a:r>
            <a:r>
              <a:rPr lang="ru-RU" dirty="0"/>
              <a:t>, 28</a:t>
            </a:r>
            <a:r>
              <a:rPr lang="en-US" dirty="0"/>
              <a:t> </a:t>
            </a:r>
            <a:br>
              <a:rPr lang="ru-RU" dirty="0"/>
            </a:br>
            <a:r>
              <a:rPr lang="ru-RU" dirty="0"/>
              <a:t>Последняя строка красная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0BDA167D-4752-DBFC-E9C1-4A33720956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794" y="264229"/>
            <a:ext cx="1152525" cy="45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10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заголовок в 2 строки_25 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51C468A-AFE0-40F3-BF7E-A255C456D7FA}"/>
              </a:ext>
            </a:extLst>
          </p:cNvPr>
          <p:cNvSpPr/>
          <p:nvPr userDrawn="1"/>
        </p:nvSpPr>
        <p:spPr>
          <a:xfrm rot="16200000">
            <a:off x="8680463" y="4679963"/>
            <a:ext cx="36000" cy="891072"/>
          </a:xfrm>
          <a:prstGeom prst="rect">
            <a:avLst/>
          </a:prstGeom>
          <a:solidFill>
            <a:srgbClr val="1E4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88A7276-9E0C-4204-8162-6046A849F2EC}"/>
              </a:ext>
            </a:extLst>
          </p:cNvPr>
          <p:cNvSpPr/>
          <p:nvPr userDrawn="1"/>
        </p:nvSpPr>
        <p:spPr>
          <a:xfrm>
            <a:off x="9107999" y="4252428"/>
            <a:ext cx="36000" cy="891072"/>
          </a:xfrm>
          <a:prstGeom prst="rect">
            <a:avLst/>
          </a:prstGeom>
          <a:solidFill>
            <a:srgbClr val="1E4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id="{E0FE3CA4-8931-48F7-A416-491A0E844F79}"/>
              </a:ext>
            </a:extLst>
          </p:cNvPr>
          <p:cNvSpPr txBox="1">
            <a:spLocks/>
          </p:cNvSpPr>
          <p:nvPr userDrawn="1"/>
        </p:nvSpPr>
        <p:spPr>
          <a:xfrm>
            <a:off x="8685475" y="4623978"/>
            <a:ext cx="387025" cy="273844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900" b="0" kern="1200" spc="0" baseline="0" smtClean="0">
                <a:solidFill>
                  <a:srgbClr val="171C30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511"/>
              </a:spcAft>
              <a:buClr>
                <a:schemeClr val="bg2"/>
              </a:buClr>
              <a:buSzPct val="130000"/>
            </a:pPr>
            <a:fld id="{AE3344E4-5E8A-4F97-8707-05640C78D158}" type="slidenum">
              <a:rPr lang="ru-RU" sz="1000">
                <a:solidFill>
                  <a:schemeClr val="tx2">
                    <a:lumMod val="50000"/>
                    <a:lumOff val="50000"/>
                  </a:schemeClr>
                </a:solidFill>
              </a:rPr>
              <a:pPr>
                <a:lnSpc>
                  <a:spcPct val="150000"/>
                </a:lnSpc>
                <a:spcAft>
                  <a:spcPts val="511"/>
                </a:spcAft>
                <a:buClr>
                  <a:schemeClr val="bg2"/>
                </a:buClr>
                <a:buSzPct val="130000"/>
              </a:pPr>
              <a:t>‹#›</a:t>
            </a:fld>
            <a:endParaRPr lang="ru-RU" sz="10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0BB64205-C692-41D8-914D-F4AB7FEB87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5287" y="1596381"/>
            <a:ext cx="8353426" cy="3027596"/>
          </a:xfrm>
          <a:prstGeom prst="rect">
            <a:avLst/>
          </a:prstGeom>
        </p:spPr>
        <p:txBody>
          <a:bodyPr/>
          <a:lstStyle>
            <a:lvl1pPr marL="0" indent="-233776">
              <a:buClr>
                <a:srgbClr val="E30613"/>
              </a:buClr>
              <a:buSzPct val="100000"/>
              <a:buFont typeface="Courier New" panose="02070309020205020404" pitchFamily="49" charset="0"/>
              <a:buChar char="o"/>
              <a:defRPr sz="1200">
                <a:solidFill>
                  <a:schemeClr val="accent1">
                    <a:lumMod val="10000"/>
                  </a:schemeClr>
                </a:solidFill>
                <a:latin typeface="+mn-lt"/>
              </a:defRPr>
            </a:lvl1pPr>
            <a:lvl2pPr marL="467551" indent="-180000">
              <a:buClr>
                <a:srgbClr val="E30613"/>
              </a:buClr>
              <a:buSzPct val="100000"/>
              <a:buFont typeface="Arial" panose="020B0604020202020204" pitchFamily="34" charset="0"/>
              <a:buChar char="•"/>
              <a:defRPr sz="1100">
                <a:solidFill>
                  <a:schemeClr val="accent1">
                    <a:lumMod val="10000"/>
                  </a:schemeClr>
                </a:solidFill>
                <a:latin typeface="+mn-lt"/>
              </a:defRPr>
            </a:lvl2pPr>
            <a:lvl3pPr marL="701327" indent="-180000">
              <a:spcAft>
                <a:spcPts val="0"/>
              </a:spcAft>
              <a:buClr>
                <a:srgbClr val="E30613"/>
              </a:buClr>
              <a:buSzPct val="100000"/>
              <a:buFont typeface="Calibri Light" panose="020F0302020204030204" pitchFamily="34" charset="0"/>
              <a:buChar char="₋"/>
              <a:defRPr sz="900">
                <a:solidFill>
                  <a:schemeClr val="accent1">
                    <a:lumMod val="10000"/>
                  </a:schemeClr>
                </a:solidFill>
                <a:latin typeface="+mn-lt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ADD1BA7A-8C46-4BA8-8502-712F7DB922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800" y="243519"/>
            <a:ext cx="6516722" cy="708051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marR="0" indent="0" algn="l" defTabSz="77925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2100" b="0" kern="1200" cap="none" baseline="0" dirty="0">
                <a:solidFill>
                  <a:srgbClr val="24347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dirty="0"/>
              <a:t>Название заголовка в две строки. </a:t>
            </a:r>
          </a:p>
          <a:p>
            <a:pPr lvl="0"/>
            <a:r>
              <a:rPr lang="en-US" dirty="0"/>
              <a:t>Segoe UI </a:t>
            </a:r>
            <a:r>
              <a:rPr lang="en-US" dirty="0" err="1"/>
              <a:t>Semibold</a:t>
            </a:r>
            <a:r>
              <a:rPr lang="ru-RU" dirty="0"/>
              <a:t>, 21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id="{DCE8ADB7-D939-45EB-B3B6-3F16194AD8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7103" y="991852"/>
            <a:ext cx="3950861" cy="2808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ru-RU" sz="1300" kern="1200" dirty="0">
                <a:solidFill>
                  <a:srgbClr val="171C30"/>
                </a:solidFill>
                <a:latin typeface="Segoe UI Semilight" panose="020B0402040204020203" pitchFamily="34" charset="0"/>
                <a:ea typeface="PT Root UI" panose="020B0303020202020204" pitchFamily="34" charset="-52"/>
                <a:cs typeface="Segoe UI Semilight" panose="020B0402040204020203" pitchFamily="34" charset="0"/>
              </a:defRPr>
            </a:lvl1pPr>
            <a:lvl2pPr marL="233775" indent="0">
              <a:buNone/>
              <a:defRPr sz="1400">
                <a:solidFill>
                  <a:srgbClr val="002060"/>
                </a:solidFill>
                <a:latin typeface="+mj-lt"/>
              </a:defRPr>
            </a:lvl2pPr>
            <a:lvl3pPr marL="467551" indent="0">
              <a:buNone/>
              <a:defRPr sz="1400">
                <a:solidFill>
                  <a:srgbClr val="002060"/>
                </a:solidFill>
                <a:latin typeface="+mj-lt"/>
              </a:defRPr>
            </a:lvl3pPr>
            <a:lvl4pPr marL="1168877" indent="0">
              <a:buNone/>
              <a:defRPr sz="1400">
                <a:solidFill>
                  <a:srgbClr val="002060"/>
                </a:solidFill>
                <a:latin typeface="+mj-lt"/>
              </a:defRPr>
            </a:lvl4pPr>
            <a:lvl5pPr marL="1558503" indent="0">
              <a:buNone/>
              <a:defRPr sz="1400">
                <a:solidFill>
                  <a:srgbClr val="002060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Название подзаголовка. </a:t>
            </a:r>
            <a:r>
              <a:rPr lang="en-US" dirty="0"/>
              <a:t>Segoe UI </a:t>
            </a:r>
            <a:r>
              <a:rPr lang="en-US" dirty="0" err="1"/>
              <a:t>Semilight</a:t>
            </a:r>
            <a:r>
              <a:rPr lang="ru-RU" dirty="0"/>
              <a:t>, 13</a:t>
            </a:r>
          </a:p>
        </p:txBody>
      </p:sp>
    </p:spTree>
    <p:extLst>
      <p:ext uri="{BB962C8B-B14F-4D97-AF65-F5344CB8AC3E}">
        <p14:creationId xmlns:p14="http://schemas.microsoft.com/office/powerpoint/2010/main" val="10207415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B9EA93C-9A05-43D3-B642-50093ECA9C0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43471"/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no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507317C-F0A3-4C94-9AC9-CA578B3B9DB6}"/>
              </a:ext>
            </a:extLst>
          </p:cNvPr>
          <p:cNvSpPr/>
          <p:nvPr userDrawn="1"/>
        </p:nvSpPr>
        <p:spPr>
          <a:xfrm>
            <a:off x="0" y="-1"/>
            <a:ext cx="280555" cy="3946525"/>
          </a:xfrm>
          <a:prstGeom prst="rect">
            <a:avLst/>
          </a:prstGeom>
          <a:solidFill>
            <a:srgbClr val="FD4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D5AAF8B-17DD-4076-BBE8-D4BB8A1729E8}"/>
              </a:ext>
            </a:extLst>
          </p:cNvPr>
          <p:cNvSpPr/>
          <p:nvPr userDrawn="1"/>
        </p:nvSpPr>
        <p:spPr>
          <a:xfrm>
            <a:off x="0" y="4343400"/>
            <a:ext cx="280555" cy="80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1A0A5D5-D63C-4C7D-8AE7-5273BDDAA8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043"/>
          <a:stretch/>
        </p:blipFill>
        <p:spPr>
          <a:xfrm>
            <a:off x="5013831" y="1615108"/>
            <a:ext cx="3292294" cy="3528392"/>
          </a:xfrm>
          <a:prstGeom prst="rect">
            <a:avLst/>
          </a:prstGeom>
        </p:spPr>
      </p:pic>
      <p:sp>
        <p:nvSpPr>
          <p:cNvPr id="15" name="Текст 4">
            <a:extLst>
              <a:ext uri="{FF2B5EF4-FFF2-40B4-BE49-F238E27FC236}">
                <a16:creationId xmlns:a16="http://schemas.microsoft.com/office/drawing/2014/main" id="{1ADBE0A8-D90E-4C97-9776-DC2056789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2211710"/>
            <a:ext cx="3960440" cy="1316350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marR="0" indent="0" algn="l" defTabSz="77925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2800" b="0" kern="1200" cap="none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dirty="0"/>
              <a:t>Название раздела презентации</a:t>
            </a:r>
            <a:br>
              <a:rPr lang="ru-RU" dirty="0"/>
            </a:br>
            <a:r>
              <a:rPr lang="en-US" dirty="0"/>
              <a:t>Segoe UI </a:t>
            </a:r>
            <a:r>
              <a:rPr lang="en-US" dirty="0" err="1"/>
              <a:t>Semibold</a:t>
            </a:r>
            <a:r>
              <a:rPr lang="en-US" dirty="0"/>
              <a:t>, 28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4698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8774463-71B2-4363-9127-845CBF8C427B}"/>
              </a:ext>
            </a:extLst>
          </p:cNvPr>
          <p:cNvSpPr/>
          <p:nvPr userDrawn="1"/>
        </p:nvSpPr>
        <p:spPr>
          <a:xfrm>
            <a:off x="5352836" y="0"/>
            <a:ext cx="3791164" cy="5143500"/>
          </a:xfrm>
          <a:prstGeom prst="rect">
            <a:avLst/>
          </a:prstGeom>
          <a:solidFill>
            <a:srgbClr val="243471"/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no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D5AAF8B-17DD-4076-BBE8-D4BB8A1729E8}"/>
              </a:ext>
            </a:extLst>
          </p:cNvPr>
          <p:cNvSpPr/>
          <p:nvPr userDrawn="1"/>
        </p:nvSpPr>
        <p:spPr>
          <a:xfrm>
            <a:off x="0" y="4343400"/>
            <a:ext cx="280555" cy="80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F0B539F-833F-4AA5-A701-4B402F58B5DD}"/>
              </a:ext>
            </a:extLst>
          </p:cNvPr>
          <p:cNvSpPr/>
          <p:nvPr userDrawn="1"/>
        </p:nvSpPr>
        <p:spPr>
          <a:xfrm rot="16200000">
            <a:off x="8680463" y="4679963"/>
            <a:ext cx="36000" cy="891072"/>
          </a:xfrm>
          <a:prstGeom prst="rect">
            <a:avLst/>
          </a:prstGeom>
          <a:solidFill>
            <a:srgbClr val="ED33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D3331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6DA5824-BFDE-44F2-8D53-60A51E25FC24}"/>
              </a:ext>
            </a:extLst>
          </p:cNvPr>
          <p:cNvSpPr/>
          <p:nvPr userDrawn="1"/>
        </p:nvSpPr>
        <p:spPr>
          <a:xfrm>
            <a:off x="9107999" y="4252428"/>
            <a:ext cx="36000" cy="891072"/>
          </a:xfrm>
          <a:prstGeom prst="rect">
            <a:avLst/>
          </a:prstGeom>
          <a:solidFill>
            <a:srgbClr val="ED33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D3331"/>
              </a:solidFill>
            </a:endParaRPr>
          </a:p>
        </p:txBody>
      </p:sp>
      <p:sp>
        <p:nvSpPr>
          <p:cNvPr id="30" name="Номер слайда 3">
            <a:extLst>
              <a:ext uri="{FF2B5EF4-FFF2-40B4-BE49-F238E27FC236}">
                <a16:creationId xmlns:a16="http://schemas.microsoft.com/office/drawing/2014/main" id="{F1B251EE-296F-4C7C-AAFD-BB5B26CAF575}"/>
              </a:ext>
            </a:extLst>
          </p:cNvPr>
          <p:cNvSpPr txBox="1">
            <a:spLocks/>
          </p:cNvSpPr>
          <p:nvPr userDrawn="1"/>
        </p:nvSpPr>
        <p:spPr>
          <a:xfrm>
            <a:off x="8685475" y="4623978"/>
            <a:ext cx="387025" cy="273844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900" b="0" kern="1200" spc="0" baseline="0" smtClean="0">
                <a:solidFill>
                  <a:srgbClr val="171C30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511"/>
              </a:spcAft>
              <a:buClr>
                <a:schemeClr val="bg2"/>
              </a:buClr>
              <a:buSzPct val="130000"/>
            </a:pPr>
            <a:fld id="{AE3344E4-5E8A-4F97-8707-05640C78D158}" type="slidenum">
              <a:rPr lang="ru-RU" sz="1000">
                <a:solidFill>
                  <a:schemeClr val="bg1"/>
                </a:solidFill>
              </a:rPr>
              <a:pPr>
                <a:lnSpc>
                  <a:spcPct val="150000"/>
                </a:lnSpc>
                <a:spcAft>
                  <a:spcPts val="511"/>
                </a:spcAft>
                <a:buClr>
                  <a:schemeClr val="bg2"/>
                </a:buClr>
                <a:buSzPct val="130000"/>
              </a:pPr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535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8774463-71B2-4363-9127-845CBF8C427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43471"/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no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F0B539F-833F-4AA5-A701-4B402F58B5DD}"/>
              </a:ext>
            </a:extLst>
          </p:cNvPr>
          <p:cNvSpPr/>
          <p:nvPr userDrawn="1"/>
        </p:nvSpPr>
        <p:spPr>
          <a:xfrm rot="16200000">
            <a:off x="8680463" y="4679963"/>
            <a:ext cx="36000" cy="891072"/>
          </a:xfrm>
          <a:prstGeom prst="rect">
            <a:avLst/>
          </a:prstGeom>
          <a:solidFill>
            <a:srgbClr val="ED33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D3331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6DA5824-BFDE-44F2-8D53-60A51E25FC24}"/>
              </a:ext>
            </a:extLst>
          </p:cNvPr>
          <p:cNvSpPr/>
          <p:nvPr userDrawn="1"/>
        </p:nvSpPr>
        <p:spPr>
          <a:xfrm>
            <a:off x="9107999" y="4252428"/>
            <a:ext cx="36000" cy="891072"/>
          </a:xfrm>
          <a:prstGeom prst="rect">
            <a:avLst/>
          </a:prstGeom>
          <a:solidFill>
            <a:srgbClr val="ED33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D3331"/>
              </a:solidFill>
            </a:endParaRPr>
          </a:p>
        </p:txBody>
      </p:sp>
      <p:sp>
        <p:nvSpPr>
          <p:cNvPr id="30" name="Номер слайда 3">
            <a:extLst>
              <a:ext uri="{FF2B5EF4-FFF2-40B4-BE49-F238E27FC236}">
                <a16:creationId xmlns:a16="http://schemas.microsoft.com/office/drawing/2014/main" id="{F1B251EE-296F-4C7C-AAFD-BB5B26CAF575}"/>
              </a:ext>
            </a:extLst>
          </p:cNvPr>
          <p:cNvSpPr txBox="1">
            <a:spLocks/>
          </p:cNvSpPr>
          <p:nvPr userDrawn="1"/>
        </p:nvSpPr>
        <p:spPr>
          <a:xfrm>
            <a:off x="8685475" y="4623978"/>
            <a:ext cx="387025" cy="273844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900" b="0" kern="1200" spc="0" baseline="0" smtClean="0">
                <a:solidFill>
                  <a:srgbClr val="171C30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511"/>
              </a:spcAft>
              <a:buClr>
                <a:schemeClr val="bg2"/>
              </a:buClr>
              <a:buSzPct val="130000"/>
            </a:pPr>
            <a:fld id="{AE3344E4-5E8A-4F97-8707-05640C78D158}" type="slidenum">
              <a:rPr lang="ru-RU" sz="1000">
                <a:solidFill>
                  <a:schemeClr val="bg1"/>
                </a:solidFill>
              </a:rPr>
              <a:pPr>
                <a:lnSpc>
                  <a:spcPct val="150000"/>
                </a:lnSpc>
                <a:spcAft>
                  <a:spcPts val="511"/>
                </a:spcAft>
                <a:buClr>
                  <a:schemeClr val="bg2"/>
                </a:buClr>
                <a:buSzPct val="130000"/>
              </a:pPr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5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 userDrawn="1"/>
        </p:nvGrpSpPr>
        <p:grpSpPr>
          <a:xfrm>
            <a:off x="0" y="-1"/>
            <a:ext cx="280555" cy="5143501"/>
            <a:chOff x="0" y="-1"/>
            <a:chExt cx="280555" cy="514350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-1"/>
              <a:ext cx="280555" cy="3946525"/>
            </a:xfrm>
            <a:prstGeom prst="rect">
              <a:avLst/>
            </a:prstGeom>
            <a:solidFill>
              <a:srgbClr val="0A96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4343400"/>
              <a:ext cx="280555" cy="800100"/>
            </a:xfrm>
            <a:prstGeom prst="rect">
              <a:avLst/>
            </a:prstGeom>
            <a:solidFill>
              <a:srgbClr val="1E41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BADFDDD-74DF-4F35-B7B4-95940C1DB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4579" y="2067694"/>
            <a:ext cx="5494841" cy="59254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77925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2800" b="0" kern="1200" cap="none" baseline="0" dirty="0">
                <a:solidFill>
                  <a:srgbClr val="231F1E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748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_25 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 userDrawn="1"/>
        </p:nvGrpSpPr>
        <p:grpSpPr>
          <a:xfrm>
            <a:off x="0" y="-1"/>
            <a:ext cx="280555" cy="5143501"/>
            <a:chOff x="0" y="-1"/>
            <a:chExt cx="280555" cy="514350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-1"/>
              <a:ext cx="280555" cy="3946525"/>
            </a:xfrm>
            <a:prstGeom prst="rect">
              <a:avLst/>
            </a:prstGeom>
            <a:solidFill>
              <a:srgbClr val="0A96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4343400"/>
              <a:ext cx="280555" cy="800100"/>
            </a:xfrm>
            <a:prstGeom prst="rect">
              <a:avLst/>
            </a:prstGeom>
            <a:solidFill>
              <a:srgbClr val="1E41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BADFDDD-74DF-4F35-B7B4-95940C1DB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4579" y="2067694"/>
            <a:ext cx="5494841" cy="59254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77925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2800" b="0" kern="1200" cap="none" baseline="0" dirty="0">
                <a:solidFill>
                  <a:srgbClr val="231F1E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515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_25 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F562BEA-FE3B-482D-BC10-08426B53DD84}"/>
              </a:ext>
            </a:extLst>
          </p:cNvPr>
          <p:cNvGrpSpPr/>
          <p:nvPr userDrawn="1"/>
        </p:nvGrpSpPr>
        <p:grpSpPr>
          <a:xfrm>
            <a:off x="0" y="-1"/>
            <a:ext cx="280555" cy="5143501"/>
            <a:chOff x="0" y="-1"/>
            <a:chExt cx="280555" cy="5143501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2F20B40-7CBD-4123-A8A0-6A0D5FEB1F8D}"/>
                </a:ext>
              </a:extLst>
            </p:cNvPr>
            <p:cNvSpPr/>
            <p:nvPr/>
          </p:nvSpPr>
          <p:spPr>
            <a:xfrm>
              <a:off x="0" y="-1"/>
              <a:ext cx="280555" cy="3946525"/>
            </a:xfrm>
            <a:prstGeom prst="rect">
              <a:avLst/>
            </a:prstGeom>
            <a:solidFill>
              <a:srgbClr val="0A96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39D24CB0-980C-4B76-A7B6-0329264FE900}"/>
                </a:ext>
              </a:extLst>
            </p:cNvPr>
            <p:cNvSpPr/>
            <p:nvPr/>
          </p:nvSpPr>
          <p:spPr>
            <a:xfrm>
              <a:off x="0" y="4343400"/>
              <a:ext cx="280555" cy="800100"/>
            </a:xfrm>
            <a:prstGeom prst="rect">
              <a:avLst/>
            </a:prstGeom>
            <a:solidFill>
              <a:srgbClr val="1E41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Дата 4">
            <a:extLst>
              <a:ext uri="{FF2B5EF4-FFF2-40B4-BE49-F238E27FC236}">
                <a16:creationId xmlns:a16="http://schemas.microsoft.com/office/drawing/2014/main" id="{ACF588F5-4340-43D3-A356-1C96DB2178CA}"/>
              </a:ext>
            </a:extLst>
          </p:cNvPr>
          <p:cNvSpPr txBox="1">
            <a:spLocks/>
          </p:cNvSpPr>
          <p:nvPr userDrawn="1"/>
        </p:nvSpPr>
        <p:spPr>
          <a:xfrm>
            <a:off x="7812609" y="4493357"/>
            <a:ext cx="936104" cy="2746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>
              <a:spcAft>
                <a:spcPts val="511"/>
              </a:spcAft>
              <a:buClr>
                <a:schemeClr val="bg2"/>
              </a:buClr>
              <a:buSzPct val="130000"/>
              <a:buFont typeface="Arial" pitchFamily="34" charset="0"/>
              <a:buNone/>
              <a:defRPr sz="1000" b="0" baseline="0">
                <a:solidFill>
                  <a:srgbClr val="595959"/>
                </a:solidFill>
              </a:defRPr>
            </a:lvl1pPr>
          </a:lstStyle>
          <a:p>
            <a:pPr lvl="0" algn="r" defTabSz="685800">
              <a:lnSpc>
                <a:spcPct val="150000"/>
              </a:lnSpc>
              <a:spcBef>
                <a:spcPct val="0"/>
              </a:spcBef>
            </a:pPr>
            <a:fld id="{BC26DF91-1F0F-4A87-81E5-AAACC23F2984}" type="datetimeFigureOut">
              <a:rPr lang="ru-RU">
                <a:solidFill>
                  <a:schemeClr val="tx2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pPr lvl="0" algn="r" defTabSz="685800">
                <a:lnSpc>
                  <a:spcPct val="150000"/>
                </a:lnSpc>
                <a:spcBef>
                  <a:spcPct val="0"/>
                </a:spcBef>
              </a:pPr>
              <a:t>28.09.2022</a:t>
            </a:fld>
            <a:endParaRPr lang="ru-RU" dirty="0">
              <a:solidFill>
                <a:schemeClr val="tx2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PT Root UI" panose="020B0303020202020204" pitchFamily="34" charset="-52"/>
              <a:cs typeface="Segoe UI Light" panose="020B0502040204020203" pitchFamily="34" charset="0"/>
            </a:endParaRPr>
          </a:p>
        </p:txBody>
      </p:sp>
      <p:sp>
        <p:nvSpPr>
          <p:cNvPr id="38" name="Текст 3">
            <a:extLst>
              <a:ext uri="{FF2B5EF4-FFF2-40B4-BE49-F238E27FC236}">
                <a16:creationId xmlns:a16="http://schemas.microsoft.com/office/drawing/2014/main" id="{F681C62E-1BDF-4DD0-BC3B-B99AF35F61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564" y="4535704"/>
            <a:ext cx="2988332" cy="233172"/>
          </a:xfrm>
          <a:prstGeom prst="rect">
            <a:avLst/>
          </a:prstGeom>
        </p:spPr>
        <p:txBody>
          <a:bodyPr/>
          <a:lstStyle>
            <a:lvl1pPr marL="0" marR="0" indent="0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/>
              <a:defRPr lang="ru-RU" sz="1000" b="0" kern="1200" spc="0" baseline="0" dirty="0">
                <a:solidFill>
                  <a:schemeClr val="tx2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defRPr>
            </a:lvl1pPr>
          </a:lstStyle>
          <a:p>
            <a:pPr marL="0" marR="0" lvl="0" indent="0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sz="1000" spc="0" dirty="0">
                <a:solidFill>
                  <a:schemeClr val="tx2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Должность, </a:t>
            </a:r>
            <a:r>
              <a:rPr lang="en-US" sz="1000" spc="0" dirty="0">
                <a:solidFill>
                  <a:schemeClr val="tx2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Segoe UI Light</a:t>
            </a:r>
            <a:r>
              <a:rPr lang="ru-RU" sz="1000" spc="0" dirty="0">
                <a:solidFill>
                  <a:schemeClr val="tx2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, 10</a:t>
            </a: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id="{036F92D3-888F-4405-ADDF-82A06BC44F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7339" y="1815666"/>
            <a:ext cx="5494841" cy="15841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77925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2800" b="0" kern="1200" cap="none" baseline="0" dirty="0">
                <a:solidFill>
                  <a:srgbClr val="171C30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ru-RU" dirty="0"/>
              <a:t>Заголовок презентации.</a:t>
            </a:r>
            <a:br>
              <a:rPr lang="ru-RU" dirty="0"/>
            </a:br>
            <a:r>
              <a:rPr lang="en-US" dirty="0"/>
              <a:t>Segoe UI </a:t>
            </a:r>
            <a:r>
              <a:rPr lang="en-US" dirty="0" err="1"/>
              <a:t>Semibold</a:t>
            </a:r>
            <a:r>
              <a:rPr lang="ru-RU" dirty="0"/>
              <a:t>, 28</a:t>
            </a:r>
            <a:r>
              <a:rPr lang="en-US" dirty="0"/>
              <a:t> </a:t>
            </a:r>
            <a:br>
              <a:rPr lang="ru-RU" dirty="0"/>
            </a:br>
            <a:r>
              <a:rPr lang="ru-RU" dirty="0"/>
              <a:t>Последняя строка красная</a:t>
            </a:r>
          </a:p>
        </p:txBody>
      </p:sp>
      <p:sp>
        <p:nvSpPr>
          <p:cNvPr id="41" name="Подзаголовок 2">
            <a:extLst>
              <a:ext uri="{FF2B5EF4-FFF2-40B4-BE49-F238E27FC236}">
                <a16:creationId xmlns:a16="http://schemas.microsoft.com/office/drawing/2014/main" id="{612AC135-A9E6-4B99-9121-A6C6DBA8ED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564" y="4295674"/>
            <a:ext cx="2988332" cy="2331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lang="ru-RU" sz="1000" b="0" kern="1200" spc="0" baseline="0" dirty="0">
                <a:solidFill>
                  <a:schemeClr val="tx2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defRPr>
            </a:lvl1pPr>
          </a:lstStyle>
          <a:p>
            <a:pPr marL="0" marR="0" lvl="0" indent="0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sz="1000" spc="0" dirty="0">
                <a:solidFill>
                  <a:schemeClr val="tx2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ФИО, </a:t>
            </a:r>
            <a:r>
              <a:rPr lang="en-US" sz="1000" spc="0" dirty="0">
                <a:solidFill>
                  <a:schemeClr val="tx2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Segoe UI Light</a:t>
            </a:r>
            <a:r>
              <a:rPr lang="ru-RU" sz="1000" spc="0" dirty="0">
                <a:solidFill>
                  <a:schemeClr val="tx2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, 10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заголовок в 1 стр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51C468A-AFE0-40F3-BF7E-A255C456D7FA}"/>
              </a:ext>
            </a:extLst>
          </p:cNvPr>
          <p:cNvSpPr/>
          <p:nvPr userDrawn="1"/>
        </p:nvSpPr>
        <p:spPr>
          <a:xfrm rot="16200000">
            <a:off x="8680463" y="4679963"/>
            <a:ext cx="36000" cy="891072"/>
          </a:xfrm>
          <a:prstGeom prst="rect">
            <a:avLst/>
          </a:prstGeom>
          <a:solidFill>
            <a:srgbClr val="1E4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88A7276-9E0C-4204-8162-6046A849F2EC}"/>
              </a:ext>
            </a:extLst>
          </p:cNvPr>
          <p:cNvSpPr/>
          <p:nvPr userDrawn="1"/>
        </p:nvSpPr>
        <p:spPr>
          <a:xfrm>
            <a:off x="9107999" y="4252428"/>
            <a:ext cx="36000" cy="891072"/>
          </a:xfrm>
          <a:prstGeom prst="rect">
            <a:avLst/>
          </a:prstGeom>
          <a:solidFill>
            <a:srgbClr val="1E4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id="{E0FE3CA4-8931-48F7-A416-491A0E844F79}"/>
              </a:ext>
            </a:extLst>
          </p:cNvPr>
          <p:cNvSpPr txBox="1">
            <a:spLocks/>
          </p:cNvSpPr>
          <p:nvPr userDrawn="1"/>
        </p:nvSpPr>
        <p:spPr>
          <a:xfrm>
            <a:off x="8685475" y="4623978"/>
            <a:ext cx="387025" cy="273844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900" b="0" kern="1200" spc="0" baseline="0" smtClean="0">
                <a:solidFill>
                  <a:srgbClr val="171C30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511"/>
              </a:spcAft>
              <a:buClr>
                <a:schemeClr val="bg2"/>
              </a:buClr>
              <a:buSzPct val="130000"/>
            </a:pPr>
            <a:fld id="{AE3344E4-5E8A-4F97-8707-05640C78D158}" type="slidenum">
              <a:rPr lang="ru-RU" sz="1000">
                <a:solidFill>
                  <a:schemeClr val="tx2">
                    <a:lumMod val="50000"/>
                    <a:lumOff val="50000"/>
                  </a:schemeClr>
                </a:solidFill>
              </a:rPr>
              <a:pPr>
                <a:lnSpc>
                  <a:spcPct val="150000"/>
                </a:lnSpc>
                <a:spcAft>
                  <a:spcPts val="511"/>
                </a:spcAft>
                <a:buClr>
                  <a:schemeClr val="bg2"/>
                </a:buClr>
                <a:buSzPct val="130000"/>
              </a:pPr>
              <a:t>‹#›</a:t>
            </a:fld>
            <a:endParaRPr lang="ru-RU" sz="10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E3328539-EA03-4D93-B675-C312208658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800" y="204306"/>
            <a:ext cx="6516722" cy="325285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marR="0" indent="0" algn="l" defTabSz="7792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56"/>
              </a:spcAft>
              <a:buClrTx/>
              <a:buSzTx/>
              <a:buFontTx/>
              <a:buNone/>
              <a:tabLst/>
              <a:defRPr lang="ru-RU" sz="2100" b="0" kern="1200" cap="none" baseline="0" dirty="0">
                <a:solidFill>
                  <a:srgbClr val="24347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dirty="0"/>
              <a:t>Название заголовка. </a:t>
            </a:r>
            <a:r>
              <a:rPr lang="en-US" dirty="0"/>
              <a:t>Segoe UI </a:t>
            </a:r>
            <a:r>
              <a:rPr lang="en-US" dirty="0" err="1"/>
              <a:t>Semibold</a:t>
            </a:r>
            <a:r>
              <a:rPr lang="ru-RU" dirty="0"/>
              <a:t>, 21</a:t>
            </a:r>
          </a:p>
        </p:txBody>
      </p:sp>
      <p:sp>
        <p:nvSpPr>
          <p:cNvPr id="13" name="Текст 6">
            <a:extLst>
              <a:ext uri="{FF2B5EF4-FFF2-40B4-BE49-F238E27FC236}">
                <a16:creationId xmlns:a16="http://schemas.microsoft.com/office/drawing/2014/main" id="{35AFE9D4-B08E-4689-A0F0-6D5F5D0FB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7103" y="618337"/>
            <a:ext cx="3950861" cy="2808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ru-RU" sz="1300" kern="1200" dirty="0">
                <a:solidFill>
                  <a:srgbClr val="171C30"/>
                </a:solidFill>
                <a:latin typeface="Segoe UI Semilight" panose="020B0402040204020203" pitchFamily="34" charset="0"/>
                <a:ea typeface="PT Root UI" panose="020B0303020202020204" pitchFamily="34" charset="-52"/>
                <a:cs typeface="Segoe UI Semilight" panose="020B0402040204020203" pitchFamily="34" charset="0"/>
              </a:defRPr>
            </a:lvl1pPr>
            <a:lvl2pPr marL="233775" indent="0">
              <a:buNone/>
              <a:defRPr sz="1400">
                <a:solidFill>
                  <a:srgbClr val="002060"/>
                </a:solidFill>
                <a:latin typeface="+mj-lt"/>
              </a:defRPr>
            </a:lvl2pPr>
            <a:lvl3pPr marL="467551" indent="0">
              <a:buNone/>
              <a:defRPr sz="1400">
                <a:solidFill>
                  <a:srgbClr val="002060"/>
                </a:solidFill>
                <a:latin typeface="+mj-lt"/>
              </a:defRPr>
            </a:lvl3pPr>
            <a:lvl4pPr marL="1168877" indent="0">
              <a:buNone/>
              <a:defRPr sz="1400">
                <a:solidFill>
                  <a:srgbClr val="002060"/>
                </a:solidFill>
                <a:latin typeface="+mj-lt"/>
              </a:defRPr>
            </a:lvl4pPr>
            <a:lvl5pPr marL="1558503" indent="0">
              <a:buNone/>
              <a:defRPr sz="1400">
                <a:solidFill>
                  <a:srgbClr val="002060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Название подзаголовка. </a:t>
            </a:r>
            <a:r>
              <a:rPr lang="en-US" dirty="0"/>
              <a:t>Segoe UI </a:t>
            </a:r>
            <a:r>
              <a:rPr lang="en-US" dirty="0" err="1"/>
              <a:t>Semilight</a:t>
            </a:r>
            <a:r>
              <a:rPr lang="ru-RU" dirty="0"/>
              <a:t>, 13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0BB64205-C692-41D8-914D-F4AB7FEB87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5287" y="1173940"/>
            <a:ext cx="8353426" cy="3450037"/>
          </a:xfrm>
          <a:prstGeom prst="rect">
            <a:avLst/>
          </a:prstGeom>
        </p:spPr>
        <p:txBody>
          <a:bodyPr/>
          <a:lstStyle>
            <a:lvl1pPr marL="0" indent="-233776">
              <a:buClr>
                <a:srgbClr val="E30613"/>
              </a:buClr>
              <a:buSzPct val="100000"/>
              <a:buFont typeface="Courier New" panose="02070309020205020404" pitchFamily="49" charset="0"/>
              <a:buChar char="o"/>
              <a:defRPr sz="1100">
                <a:solidFill>
                  <a:schemeClr val="accent1">
                    <a:lumMod val="10000"/>
                  </a:schemeClr>
                </a:solidFill>
                <a:latin typeface="+mn-lt"/>
              </a:defRPr>
            </a:lvl1pPr>
            <a:lvl2pPr marL="467551" indent="-180000">
              <a:buClr>
                <a:srgbClr val="E30613"/>
              </a:buClr>
              <a:buSzPct val="100000"/>
              <a:buFont typeface="Arial" panose="020B0604020202020204" pitchFamily="34" charset="0"/>
              <a:buChar char="•"/>
              <a:defRPr sz="1000">
                <a:solidFill>
                  <a:schemeClr val="accent1">
                    <a:lumMod val="10000"/>
                  </a:schemeClr>
                </a:solidFill>
                <a:latin typeface="+mn-lt"/>
              </a:defRPr>
            </a:lvl2pPr>
            <a:lvl3pPr marL="701327" indent="-180000">
              <a:spcAft>
                <a:spcPts val="0"/>
              </a:spcAft>
              <a:buClr>
                <a:srgbClr val="E30613"/>
              </a:buClr>
              <a:buSzPct val="100000"/>
              <a:buFont typeface="Calibri Light" panose="020F0302020204030204" pitchFamily="34" charset="0"/>
              <a:buChar char="₋"/>
              <a:defRPr sz="900">
                <a:solidFill>
                  <a:schemeClr val="accent1">
                    <a:lumMod val="10000"/>
                  </a:schemeClr>
                </a:solidFill>
                <a:latin typeface="+mn-lt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заголовок в 2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51C468A-AFE0-40F3-BF7E-A255C456D7FA}"/>
              </a:ext>
            </a:extLst>
          </p:cNvPr>
          <p:cNvSpPr/>
          <p:nvPr userDrawn="1"/>
        </p:nvSpPr>
        <p:spPr>
          <a:xfrm rot="16200000">
            <a:off x="8680463" y="4679963"/>
            <a:ext cx="36000" cy="891072"/>
          </a:xfrm>
          <a:prstGeom prst="rect">
            <a:avLst/>
          </a:prstGeom>
          <a:solidFill>
            <a:srgbClr val="1E4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88A7276-9E0C-4204-8162-6046A849F2EC}"/>
              </a:ext>
            </a:extLst>
          </p:cNvPr>
          <p:cNvSpPr/>
          <p:nvPr userDrawn="1"/>
        </p:nvSpPr>
        <p:spPr>
          <a:xfrm>
            <a:off x="9107999" y="4252428"/>
            <a:ext cx="36000" cy="891072"/>
          </a:xfrm>
          <a:prstGeom prst="rect">
            <a:avLst/>
          </a:prstGeom>
          <a:solidFill>
            <a:srgbClr val="1E4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id="{E0FE3CA4-8931-48F7-A416-491A0E844F79}"/>
              </a:ext>
            </a:extLst>
          </p:cNvPr>
          <p:cNvSpPr txBox="1">
            <a:spLocks/>
          </p:cNvSpPr>
          <p:nvPr userDrawn="1"/>
        </p:nvSpPr>
        <p:spPr>
          <a:xfrm>
            <a:off x="8685475" y="4623978"/>
            <a:ext cx="387025" cy="273844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900" b="0" kern="1200" spc="0" baseline="0" smtClean="0">
                <a:solidFill>
                  <a:srgbClr val="171C30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511"/>
              </a:spcAft>
              <a:buClr>
                <a:schemeClr val="bg2"/>
              </a:buClr>
              <a:buSzPct val="130000"/>
            </a:pPr>
            <a:fld id="{AE3344E4-5E8A-4F97-8707-05640C78D158}" type="slidenum">
              <a:rPr lang="ru-RU" sz="1000">
                <a:solidFill>
                  <a:schemeClr val="tx2">
                    <a:lumMod val="50000"/>
                    <a:lumOff val="50000"/>
                  </a:schemeClr>
                </a:solidFill>
              </a:rPr>
              <a:pPr>
                <a:lnSpc>
                  <a:spcPct val="150000"/>
                </a:lnSpc>
                <a:spcAft>
                  <a:spcPts val="511"/>
                </a:spcAft>
                <a:buClr>
                  <a:schemeClr val="bg2"/>
                </a:buClr>
                <a:buSzPct val="130000"/>
              </a:pPr>
              <a:t>‹#›</a:t>
            </a:fld>
            <a:endParaRPr lang="ru-RU" sz="10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E3328539-EA03-4D93-B675-C312208658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800" y="243519"/>
            <a:ext cx="6516722" cy="708051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marR="0" indent="0" algn="l" defTabSz="77925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2100" b="0" kern="1200" cap="none" baseline="0" dirty="0">
                <a:solidFill>
                  <a:srgbClr val="24347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dirty="0"/>
              <a:t>Название заголовка в две строки. </a:t>
            </a:r>
          </a:p>
          <a:p>
            <a:pPr lvl="0"/>
            <a:r>
              <a:rPr lang="en-US" dirty="0"/>
              <a:t>Segoe UI </a:t>
            </a:r>
            <a:r>
              <a:rPr lang="en-US" dirty="0" err="1"/>
              <a:t>Semibold</a:t>
            </a:r>
            <a:r>
              <a:rPr lang="ru-RU" dirty="0"/>
              <a:t>, 21</a:t>
            </a:r>
          </a:p>
        </p:txBody>
      </p:sp>
      <p:sp>
        <p:nvSpPr>
          <p:cNvPr id="13" name="Текст 6">
            <a:extLst>
              <a:ext uri="{FF2B5EF4-FFF2-40B4-BE49-F238E27FC236}">
                <a16:creationId xmlns:a16="http://schemas.microsoft.com/office/drawing/2014/main" id="{35AFE9D4-B08E-4689-A0F0-6D5F5D0FB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7103" y="991852"/>
            <a:ext cx="3950861" cy="2808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ru-RU" sz="1300" kern="1200" dirty="0">
                <a:solidFill>
                  <a:srgbClr val="171C30"/>
                </a:solidFill>
                <a:latin typeface="Segoe UI Semilight" panose="020B0402040204020203" pitchFamily="34" charset="0"/>
                <a:ea typeface="PT Root UI" panose="020B0303020202020204" pitchFamily="34" charset="-52"/>
                <a:cs typeface="Segoe UI Semilight" panose="020B0402040204020203" pitchFamily="34" charset="0"/>
              </a:defRPr>
            </a:lvl1pPr>
            <a:lvl2pPr marL="233775" indent="0">
              <a:buNone/>
              <a:defRPr sz="1400">
                <a:solidFill>
                  <a:srgbClr val="002060"/>
                </a:solidFill>
                <a:latin typeface="+mj-lt"/>
              </a:defRPr>
            </a:lvl2pPr>
            <a:lvl3pPr marL="467551" indent="0">
              <a:buNone/>
              <a:defRPr sz="1400">
                <a:solidFill>
                  <a:srgbClr val="002060"/>
                </a:solidFill>
                <a:latin typeface="+mj-lt"/>
              </a:defRPr>
            </a:lvl3pPr>
            <a:lvl4pPr marL="1168877" indent="0">
              <a:buNone/>
              <a:defRPr sz="1400">
                <a:solidFill>
                  <a:srgbClr val="002060"/>
                </a:solidFill>
                <a:latin typeface="+mj-lt"/>
              </a:defRPr>
            </a:lvl4pPr>
            <a:lvl5pPr marL="1558503" indent="0">
              <a:buNone/>
              <a:defRPr sz="1400">
                <a:solidFill>
                  <a:srgbClr val="002060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Название подзаголовка. </a:t>
            </a:r>
            <a:r>
              <a:rPr lang="en-US" dirty="0"/>
              <a:t>Segoe UI </a:t>
            </a:r>
            <a:r>
              <a:rPr lang="en-US" dirty="0" err="1"/>
              <a:t>Semilight</a:t>
            </a:r>
            <a:r>
              <a:rPr lang="ru-RU" dirty="0"/>
              <a:t>, 13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0BB64205-C692-41D8-914D-F4AB7FEB87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5287" y="1596381"/>
            <a:ext cx="8353426" cy="3027596"/>
          </a:xfrm>
          <a:prstGeom prst="rect">
            <a:avLst/>
          </a:prstGeom>
        </p:spPr>
        <p:txBody>
          <a:bodyPr/>
          <a:lstStyle>
            <a:lvl1pPr marL="0" indent="-233776">
              <a:buClr>
                <a:srgbClr val="E30613"/>
              </a:buClr>
              <a:buSzPct val="100000"/>
              <a:buFont typeface="Courier New" panose="02070309020205020404" pitchFamily="49" charset="0"/>
              <a:buChar char="o"/>
              <a:defRPr sz="1200">
                <a:solidFill>
                  <a:schemeClr val="accent1">
                    <a:lumMod val="10000"/>
                  </a:schemeClr>
                </a:solidFill>
                <a:latin typeface="+mn-lt"/>
              </a:defRPr>
            </a:lvl1pPr>
            <a:lvl2pPr marL="467551" indent="-180000">
              <a:buClr>
                <a:srgbClr val="E30613"/>
              </a:buClr>
              <a:buSzPct val="100000"/>
              <a:buFont typeface="Arial" panose="020B0604020202020204" pitchFamily="34" charset="0"/>
              <a:buChar char="•"/>
              <a:defRPr sz="1100">
                <a:solidFill>
                  <a:schemeClr val="accent1">
                    <a:lumMod val="10000"/>
                  </a:schemeClr>
                </a:solidFill>
                <a:latin typeface="+mn-lt"/>
              </a:defRPr>
            </a:lvl2pPr>
            <a:lvl3pPr marL="701327" indent="-180000">
              <a:spcAft>
                <a:spcPts val="0"/>
              </a:spcAft>
              <a:buClr>
                <a:srgbClr val="E30613"/>
              </a:buClr>
              <a:buSzPct val="100000"/>
              <a:buFont typeface="Calibri Light" panose="020F0302020204030204" pitchFamily="34" charset="0"/>
              <a:buChar char="₋"/>
              <a:defRPr sz="900">
                <a:solidFill>
                  <a:schemeClr val="accent1">
                    <a:lumMod val="10000"/>
                  </a:schemeClr>
                </a:solidFill>
                <a:latin typeface="+mn-lt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11294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заголовок в 1 строку_25 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 rot="16200000">
            <a:off x="8680463" y="4679963"/>
            <a:ext cx="36000" cy="891072"/>
          </a:xfrm>
          <a:prstGeom prst="rect">
            <a:avLst/>
          </a:prstGeom>
          <a:solidFill>
            <a:srgbClr val="1E4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9107999" y="4252428"/>
            <a:ext cx="36000" cy="891072"/>
          </a:xfrm>
          <a:prstGeom prst="rect">
            <a:avLst/>
          </a:prstGeom>
          <a:solidFill>
            <a:srgbClr val="1E4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3">
            <a:extLst>
              <a:ext uri="{FF2B5EF4-FFF2-40B4-BE49-F238E27FC236}">
                <a16:creationId xmlns:a16="http://schemas.microsoft.com/office/drawing/2014/main" id="{DEAC4C40-49C1-47EB-800A-88C4B6A806DC}"/>
              </a:ext>
            </a:extLst>
          </p:cNvPr>
          <p:cNvSpPr txBox="1">
            <a:spLocks/>
          </p:cNvSpPr>
          <p:nvPr userDrawn="1"/>
        </p:nvSpPr>
        <p:spPr>
          <a:xfrm>
            <a:off x="8685475" y="4623978"/>
            <a:ext cx="387025" cy="273844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900" b="0" kern="1200" spc="0" baseline="0" smtClean="0">
                <a:solidFill>
                  <a:srgbClr val="171C30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511"/>
              </a:spcAft>
              <a:buClr>
                <a:schemeClr val="bg2"/>
              </a:buClr>
              <a:buSzPct val="130000"/>
            </a:pPr>
            <a:fld id="{AE3344E4-5E8A-4F97-8707-05640C78D158}" type="slidenum">
              <a:rPr lang="ru-RU" sz="1000">
                <a:solidFill>
                  <a:schemeClr val="tx2">
                    <a:lumMod val="50000"/>
                    <a:lumOff val="50000"/>
                  </a:schemeClr>
                </a:solidFill>
              </a:rPr>
              <a:pPr>
                <a:lnSpc>
                  <a:spcPct val="150000"/>
                </a:lnSpc>
                <a:spcAft>
                  <a:spcPts val="511"/>
                </a:spcAft>
                <a:buClr>
                  <a:schemeClr val="bg2"/>
                </a:buClr>
                <a:buSzPct val="130000"/>
              </a:pPr>
              <a:t>‹#›</a:t>
            </a:fld>
            <a:endParaRPr lang="ru-RU" sz="10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F9D4856D-D720-435B-8414-4822051FC3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5287" y="1173940"/>
            <a:ext cx="8353426" cy="3450037"/>
          </a:xfrm>
          <a:prstGeom prst="rect">
            <a:avLst/>
          </a:prstGeom>
        </p:spPr>
        <p:txBody>
          <a:bodyPr/>
          <a:lstStyle>
            <a:lvl1pPr marL="0" indent="-233776">
              <a:buClr>
                <a:srgbClr val="E30613"/>
              </a:buClr>
              <a:buSzPct val="100000"/>
              <a:buFont typeface="Courier New" panose="02070309020205020404" pitchFamily="49" charset="0"/>
              <a:buChar char="o"/>
              <a:defRPr sz="1200">
                <a:solidFill>
                  <a:schemeClr val="accent1">
                    <a:lumMod val="10000"/>
                  </a:schemeClr>
                </a:solidFill>
                <a:latin typeface="+mn-lt"/>
              </a:defRPr>
            </a:lvl1pPr>
            <a:lvl2pPr marL="467551" indent="-180000">
              <a:buClr>
                <a:srgbClr val="E30613"/>
              </a:buClr>
              <a:buSzPct val="100000"/>
              <a:buFont typeface="Arial" panose="020B0604020202020204" pitchFamily="34" charset="0"/>
              <a:buChar char="•"/>
              <a:defRPr sz="1100">
                <a:solidFill>
                  <a:schemeClr val="accent1">
                    <a:lumMod val="10000"/>
                  </a:schemeClr>
                </a:solidFill>
                <a:latin typeface="+mn-lt"/>
              </a:defRPr>
            </a:lvl2pPr>
            <a:lvl3pPr marL="701327" indent="-180000">
              <a:spcAft>
                <a:spcPts val="0"/>
              </a:spcAft>
              <a:buClr>
                <a:srgbClr val="E30613"/>
              </a:buClr>
              <a:buSzPct val="100000"/>
              <a:buFont typeface="Calibri Light" panose="020F0302020204030204" pitchFamily="34" charset="0"/>
              <a:buChar char="₋"/>
              <a:defRPr sz="900">
                <a:solidFill>
                  <a:schemeClr val="accent1">
                    <a:lumMod val="10000"/>
                  </a:schemeClr>
                </a:solidFill>
                <a:latin typeface="+mn-lt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68C7DF40-6B20-4157-A7B8-9BAE0DB8EF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800" y="204306"/>
            <a:ext cx="6516722" cy="325285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marR="0" indent="0" algn="l" defTabSz="7792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56"/>
              </a:spcAft>
              <a:buClrTx/>
              <a:buSzTx/>
              <a:buFontTx/>
              <a:buNone/>
              <a:tabLst/>
              <a:defRPr lang="ru-RU" sz="2100" b="0" kern="1200" cap="none" baseline="0" dirty="0">
                <a:solidFill>
                  <a:srgbClr val="24347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dirty="0"/>
              <a:t>Название заголовка. </a:t>
            </a:r>
            <a:r>
              <a:rPr lang="en-US" dirty="0"/>
              <a:t>Segoe UI </a:t>
            </a:r>
            <a:r>
              <a:rPr lang="en-US" dirty="0" err="1"/>
              <a:t>Semibold</a:t>
            </a:r>
            <a:r>
              <a:rPr lang="ru-RU" dirty="0"/>
              <a:t>, 21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40812D9C-7353-4D1B-9F00-4A4B5671D6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7103" y="618337"/>
            <a:ext cx="3950861" cy="2808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ru-RU" sz="1300" kern="1200" dirty="0">
                <a:solidFill>
                  <a:srgbClr val="171C30"/>
                </a:solidFill>
                <a:latin typeface="Segoe UI Semilight" panose="020B0402040204020203" pitchFamily="34" charset="0"/>
                <a:ea typeface="PT Root UI" panose="020B0303020202020204" pitchFamily="34" charset="-52"/>
                <a:cs typeface="Segoe UI Semilight" panose="020B0402040204020203" pitchFamily="34" charset="0"/>
              </a:defRPr>
            </a:lvl1pPr>
            <a:lvl2pPr marL="233775" indent="0">
              <a:buNone/>
              <a:defRPr sz="1400">
                <a:solidFill>
                  <a:srgbClr val="002060"/>
                </a:solidFill>
                <a:latin typeface="+mj-lt"/>
              </a:defRPr>
            </a:lvl2pPr>
            <a:lvl3pPr marL="467551" indent="0">
              <a:buNone/>
              <a:defRPr sz="1400">
                <a:solidFill>
                  <a:srgbClr val="002060"/>
                </a:solidFill>
                <a:latin typeface="+mj-lt"/>
              </a:defRPr>
            </a:lvl3pPr>
            <a:lvl4pPr marL="1168877" indent="0">
              <a:buNone/>
              <a:defRPr sz="1400">
                <a:solidFill>
                  <a:srgbClr val="002060"/>
                </a:solidFill>
                <a:latin typeface="+mj-lt"/>
              </a:defRPr>
            </a:lvl4pPr>
            <a:lvl5pPr marL="1558503" indent="0">
              <a:buNone/>
              <a:defRPr sz="1400">
                <a:solidFill>
                  <a:srgbClr val="002060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Название подзаголовка. </a:t>
            </a:r>
            <a:r>
              <a:rPr lang="en-US" dirty="0"/>
              <a:t>Segoe UI </a:t>
            </a:r>
            <a:r>
              <a:rPr lang="en-US" dirty="0" err="1"/>
              <a:t>Semilight</a:t>
            </a:r>
            <a:r>
              <a:rPr lang="ru-RU" dirty="0"/>
              <a:t>, 13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Слайд_заголовок в 1 строку_25 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 rot="16200000">
            <a:off x="8680463" y="4679963"/>
            <a:ext cx="36000" cy="891072"/>
          </a:xfrm>
          <a:prstGeom prst="rect">
            <a:avLst/>
          </a:prstGeom>
          <a:solidFill>
            <a:srgbClr val="1E4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9107999" y="4252428"/>
            <a:ext cx="36000" cy="891072"/>
          </a:xfrm>
          <a:prstGeom prst="rect">
            <a:avLst/>
          </a:prstGeom>
          <a:solidFill>
            <a:srgbClr val="1E4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3">
            <a:extLst>
              <a:ext uri="{FF2B5EF4-FFF2-40B4-BE49-F238E27FC236}">
                <a16:creationId xmlns:a16="http://schemas.microsoft.com/office/drawing/2014/main" id="{DEAC4C40-49C1-47EB-800A-88C4B6A806DC}"/>
              </a:ext>
            </a:extLst>
          </p:cNvPr>
          <p:cNvSpPr txBox="1">
            <a:spLocks/>
          </p:cNvSpPr>
          <p:nvPr userDrawn="1"/>
        </p:nvSpPr>
        <p:spPr>
          <a:xfrm>
            <a:off x="8685475" y="4623978"/>
            <a:ext cx="387025" cy="273844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900" b="0" kern="1200" spc="0" baseline="0" smtClean="0">
                <a:solidFill>
                  <a:srgbClr val="171C30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511"/>
              </a:spcAft>
              <a:buClr>
                <a:schemeClr val="bg2"/>
              </a:buClr>
              <a:buSzPct val="130000"/>
            </a:pPr>
            <a:fld id="{AE3344E4-5E8A-4F97-8707-05640C78D158}" type="slidenum">
              <a:rPr lang="ru-RU" sz="1000">
                <a:solidFill>
                  <a:schemeClr val="tx2">
                    <a:lumMod val="50000"/>
                    <a:lumOff val="50000"/>
                  </a:schemeClr>
                </a:solidFill>
              </a:rPr>
              <a:pPr>
                <a:lnSpc>
                  <a:spcPct val="150000"/>
                </a:lnSpc>
                <a:spcAft>
                  <a:spcPts val="511"/>
                </a:spcAft>
                <a:buClr>
                  <a:schemeClr val="bg2"/>
                </a:buClr>
                <a:buSzPct val="130000"/>
              </a:pPr>
              <a:t>‹#›</a:t>
            </a:fld>
            <a:endParaRPr lang="ru-RU" sz="10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68C7DF40-6B20-4157-A7B8-9BAE0DB8EF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800" y="204306"/>
            <a:ext cx="6516722" cy="325285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marR="0" indent="0" algn="l" defTabSz="7792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56"/>
              </a:spcAft>
              <a:buClrTx/>
              <a:buSzTx/>
              <a:buFontTx/>
              <a:buNone/>
              <a:tabLst/>
              <a:defRPr lang="ru-RU" sz="2200" b="0" kern="1200" cap="none" baseline="0" dirty="0">
                <a:solidFill>
                  <a:srgbClr val="24347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dirty="0"/>
              <a:t>Название заголовка. </a:t>
            </a:r>
            <a:r>
              <a:rPr lang="en-US" dirty="0"/>
              <a:t>Segoe UI </a:t>
            </a:r>
            <a:r>
              <a:rPr lang="en-US" dirty="0" err="1"/>
              <a:t>Semibold</a:t>
            </a:r>
            <a:r>
              <a:rPr lang="ru-RU" dirty="0"/>
              <a:t>, 22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40812D9C-7353-4D1B-9F00-4A4B5671D6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7103" y="618337"/>
            <a:ext cx="3950861" cy="2808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ru-RU" sz="1300" kern="1200" dirty="0">
                <a:solidFill>
                  <a:srgbClr val="171C30"/>
                </a:solidFill>
                <a:latin typeface="Segoe UI Semilight" panose="020B0402040204020203" pitchFamily="34" charset="0"/>
                <a:ea typeface="PT Root UI" panose="020B0303020202020204" pitchFamily="34" charset="-52"/>
                <a:cs typeface="Segoe UI Semilight" panose="020B0402040204020203" pitchFamily="34" charset="0"/>
              </a:defRPr>
            </a:lvl1pPr>
            <a:lvl2pPr marL="233775" indent="0">
              <a:buNone/>
              <a:defRPr sz="1400">
                <a:solidFill>
                  <a:srgbClr val="002060"/>
                </a:solidFill>
                <a:latin typeface="+mj-lt"/>
              </a:defRPr>
            </a:lvl2pPr>
            <a:lvl3pPr marL="467551" indent="0">
              <a:buNone/>
              <a:defRPr sz="1400">
                <a:solidFill>
                  <a:srgbClr val="002060"/>
                </a:solidFill>
                <a:latin typeface="+mj-lt"/>
              </a:defRPr>
            </a:lvl3pPr>
            <a:lvl4pPr marL="1168877" indent="0">
              <a:buNone/>
              <a:defRPr sz="1400">
                <a:solidFill>
                  <a:srgbClr val="002060"/>
                </a:solidFill>
                <a:latin typeface="+mj-lt"/>
              </a:defRPr>
            </a:lvl4pPr>
            <a:lvl5pPr marL="1558503" indent="0">
              <a:buNone/>
              <a:defRPr sz="1400">
                <a:solidFill>
                  <a:srgbClr val="002060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Название подзаголовка. </a:t>
            </a:r>
            <a:r>
              <a:rPr lang="en-US" dirty="0"/>
              <a:t>Segoe UI </a:t>
            </a:r>
            <a:r>
              <a:rPr lang="en-US" dirty="0" err="1"/>
              <a:t>Semilight</a:t>
            </a:r>
            <a:r>
              <a:rPr lang="ru-RU" dirty="0"/>
              <a:t>, 13</a:t>
            </a:r>
          </a:p>
        </p:txBody>
      </p:sp>
      <p:pic>
        <p:nvPicPr>
          <p:cNvPr id="15" name="Изображение" descr="Изображение">
            <a:extLst>
              <a:ext uri="{FF2B5EF4-FFF2-40B4-BE49-F238E27FC236}">
                <a16:creationId xmlns:a16="http://schemas.microsoft.com/office/drawing/2014/main" id="{39D0FB19-F7A8-4CF9-B813-FA1E914F7D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1457" y="1176338"/>
            <a:ext cx="5367174" cy="15257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Прямоугольник">
            <a:extLst>
              <a:ext uri="{FF2B5EF4-FFF2-40B4-BE49-F238E27FC236}">
                <a16:creationId xmlns:a16="http://schemas.microsoft.com/office/drawing/2014/main" id="{896ECE5D-2D2F-4BF2-AF32-E7B8C2812182}"/>
              </a:ext>
            </a:extLst>
          </p:cNvPr>
          <p:cNvSpPr/>
          <p:nvPr userDrawn="1"/>
        </p:nvSpPr>
        <p:spPr>
          <a:xfrm>
            <a:off x="3381375" y="1325354"/>
            <a:ext cx="5367338" cy="2999694"/>
          </a:xfrm>
          <a:prstGeom prst="rect">
            <a:avLst/>
          </a:prstGeom>
          <a:solidFill>
            <a:schemeClr val="bg1"/>
          </a:solidFill>
          <a:ln w="12700">
            <a:solidFill>
              <a:srgbClr val="E9EAEC"/>
            </a:solidFill>
            <a:miter lim="400000"/>
          </a:ln>
          <a:effectLst/>
        </p:spPr>
        <p:txBody>
          <a:bodyPr lIns="25400" tIns="25400" rIns="25400" bIns="25400" anchor="ctr"/>
          <a:lstStyle/>
          <a:p>
            <a:pPr algn="ctr" defTabSz="412750">
              <a:lnSpc>
                <a:spcPct val="90000"/>
              </a:lnSpc>
              <a:defRPr sz="4000" spc="0" baseline="7500">
                <a:solidFill>
                  <a:srgbClr val="FFFFFF"/>
                </a:solidFill>
                <a:latin typeface="+mn-lt"/>
                <a:ea typeface="+mn-ea"/>
                <a:cs typeface="+mn-cs"/>
                <a:sym typeface="Mail Sans Roman Regular"/>
              </a:defRPr>
            </a:pPr>
            <a:endParaRPr sz="200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2C0BB64-D95F-474E-B87C-396D1C35AFA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81375" y="1325562"/>
            <a:ext cx="5367256" cy="299948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455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_заголовок в 1 строку_25 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 rot="16200000">
            <a:off x="8680463" y="4679963"/>
            <a:ext cx="36000" cy="891072"/>
          </a:xfrm>
          <a:prstGeom prst="rect">
            <a:avLst/>
          </a:prstGeom>
          <a:solidFill>
            <a:srgbClr val="1E4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9107999" y="4252428"/>
            <a:ext cx="36000" cy="891072"/>
          </a:xfrm>
          <a:prstGeom prst="rect">
            <a:avLst/>
          </a:prstGeom>
          <a:solidFill>
            <a:srgbClr val="1E4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3">
            <a:extLst>
              <a:ext uri="{FF2B5EF4-FFF2-40B4-BE49-F238E27FC236}">
                <a16:creationId xmlns:a16="http://schemas.microsoft.com/office/drawing/2014/main" id="{DEAC4C40-49C1-47EB-800A-88C4B6A806DC}"/>
              </a:ext>
            </a:extLst>
          </p:cNvPr>
          <p:cNvSpPr txBox="1">
            <a:spLocks/>
          </p:cNvSpPr>
          <p:nvPr userDrawn="1"/>
        </p:nvSpPr>
        <p:spPr>
          <a:xfrm>
            <a:off x="8685475" y="4623978"/>
            <a:ext cx="387025" cy="273844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900" b="0" kern="1200" spc="0" baseline="0" smtClean="0">
                <a:solidFill>
                  <a:srgbClr val="171C30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511"/>
              </a:spcAft>
              <a:buClr>
                <a:schemeClr val="bg2"/>
              </a:buClr>
              <a:buSzPct val="130000"/>
            </a:pPr>
            <a:fld id="{AE3344E4-5E8A-4F97-8707-05640C78D158}" type="slidenum">
              <a:rPr lang="ru-RU" sz="1000">
                <a:solidFill>
                  <a:schemeClr val="tx2">
                    <a:lumMod val="50000"/>
                    <a:lumOff val="50000"/>
                  </a:schemeClr>
                </a:solidFill>
              </a:rPr>
              <a:pPr>
                <a:lnSpc>
                  <a:spcPct val="150000"/>
                </a:lnSpc>
                <a:spcAft>
                  <a:spcPts val="511"/>
                </a:spcAft>
                <a:buClr>
                  <a:schemeClr val="bg2"/>
                </a:buClr>
                <a:buSzPct val="130000"/>
              </a:pPr>
              <a:t>‹#›</a:t>
            </a:fld>
            <a:endParaRPr lang="ru-RU" sz="10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68C7DF40-6B20-4157-A7B8-9BAE0DB8EF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800" y="204306"/>
            <a:ext cx="6516722" cy="325285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marR="0" indent="0" algn="l" defTabSz="7792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56"/>
              </a:spcAft>
              <a:buClrTx/>
              <a:buSzTx/>
              <a:buFontTx/>
              <a:buNone/>
              <a:tabLst/>
              <a:defRPr lang="ru-RU" sz="2200" b="0" kern="1200" cap="none" baseline="0" dirty="0">
                <a:solidFill>
                  <a:srgbClr val="24347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dirty="0"/>
              <a:t>Название заголовка. </a:t>
            </a:r>
            <a:r>
              <a:rPr lang="en-US" dirty="0"/>
              <a:t>Segoe UI </a:t>
            </a:r>
            <a:r>
              <a:rPr lang="en-US" dirty="0" err="1"/>
              <a:t>Semibold</a:t>
            </a:r>
            <a:r>
              <a:rPr lang="ru-RU" dirty="0"/>
              <a:t>, 22</a:t>
            </a:r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58538086-21AE-4DD7-B34E-4014DBC192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67662" y="1144442"/>
            <a:ext cx="1956665" cy="1247288"/>
          </a:xfrm>
          <a:prstGeom prst="rect">
            <a:avLst/>
          </a:prstGeom>
        </p:spPr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BEDAEE19-AB27-479E-97D8-C9929F5A17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4450" y="1275606"/>
            <a:ext cx="3023513" cy="1692188"/>
          </a:xfrm>
          <a:prstGeom prst="rect">
            <a:avLst/>
          </a:prstGeom>
        </p:spPr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B1D93F65-7D38-4DC6-B876-0EC4FAC738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24128" y="2931790"/>
            <a:ext cx="1764196" cy="1332148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99026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_заголовок в 1 строку_25 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 rot="16200000">
            <a:off x="8680463" y="4679963"/>
            <a:ext cx="36000" cy="891072"/>
          </a:xfrm>
          <a:prstGeom prst="rect">
            <a:avLst/>
          </a:prstGeom>
          <a:solidFill>
            <a:srgbClr val="1E4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9107999" y="4252428"/>
            <a:ext cx="36000" cy="891072"/>
          </a:xfrm>
          <a:prstGeom prst="rect">
            <a:avLst/>
          </a:prstGeom>
          <a:solidFill>
            <a:srgbClr val="1E4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3">
            <a:extLst>
              <a:ext uri="{FF2B5EF4-FFF2-40B4-BE49-F238E27FC236}">
                <a16:creationId xmlns:a16="http://schemas.microsoft.com/office/drawing/2014/main" id="{DEAC4C40-49C1-47EB-800A-88C4B6A806DC}"/>
              </a:ext>
            </a:extLst>
          </p:cNvPr>
          <p:cNvSpPr txBox="1">
            <a:spLocks/>
          </p:cNvSpPr>
          <p:nvPr userDrawn="1"/>
        </p:nvSpPr>
        <p:spPr>
          <a:xfrm>
            <a:off x="8685475" y="4623978"/>
            <a:ext cx="387025" cy="273844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900" b="0" kern="1200" spc="0" baseline="0" smtClean="0">
                <a:solidFill>
                  <a:srgbClr val="171C30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511"/>
              </a:spcAft>
              <a:buClr>
                <a:schemeClr val="bg2"/>
              </a:buClr>
              <a:buSzPct val="130000"/>
            </a:pPr>
            <a:fld id="{AE3344E4-5E8A-4F97-8707-05640C78D158}" type="slidenum">
              <a:rPr lang="ru-RU" sz="1000">
                <a:solidFill>
                  <a:schemeClr val="tx2">
                    <a:lumMod val="50000"/>
                    <a:lumOff val="50000"/>
                  </a:schemeClr>
                </a:solidFill>
              </a:rPr>
              <a:pPr>
                <a:lnSpc>
                  <a:spcPct val="150000"/>
                </a:lnSpc>
                <a:spcAft>
                  <a:spcPts val="511"/>
                </a:spcAft>
                <a:buClr>
                  <a:schemeClr val="bg2"/>
                </a:buClr>
                <a:buSzPct val="130000"/>
              </a:pPr>
              <a:t>‹#›</a:t>
            </a:fld>
            <a:endParaRPr lang="ru-RU" sz="10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68C7DF40-6B20-4157-A7B8-9BAE0DB8EF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800" y="204306"/>
            <a:ext cx="6516722" cy="325285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marR="0" indent="0" algn="l" defTabSz="7792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56"/>
              </a:spcAft>
              <a:buClrTx/>
              <a:buSzTx/>
              <a:buFontTx/>
              <a:buNone/>
              <a:tabLst/>
              <a:defRPr lang="ru-RU" sz="2200" b="0" kern="1200" cap="none" baseline="0" dirty="0">
                <a:solidFill>
                  <a:srgbClr val="24347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dirty="0"/>
              <a:t>Название заголовка. </a:t>
            </a:r>
            <a:r>
              <a:rPr lang="en-US" dirty="0"/>
              <a:t>Segoe UI </a:t>
            </a:r>
            <a:r>
              <a:rPr lang="en-US" dirty="0" err="1"/>
              <a:t>Semibold</a:t>
            </a:r>
            <a:r>
              <a:rPr lang="ru-RU" dirty="0"/>
              <a:t>, 22</a:t>
            </a:r>
          </a:p>
        </p:txBody>
      </p:sp>
      <p:sp>
        <p:nvSpPr>
          <p:cNvPr id="24" name="Рисунок 10">
            <a:extLst>
              <a:ext uri="{FF2B5EF4-FFF2-40B4-BE49-F238E27FC236}">
                <a16:creationId xmlns:a16="http://schemas.microsoft.com/office/drawing/2014/main" id="{B719A1BD-408A-4642-A899-7818F651D6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9595" y="1301393"/>
            <a:ext cx="1512924" cy="2846317"/>
          </a:xfrm>
          <a:custGeom>
            <a:avLst/>
            <a:gdLst>
              <a:gd name="connsiteX0" fmla="*/ 0 w 1476164"/>
              <a:gd name="connsiteY0" fmla="*/ 0 h 953188"/>
              <a:gd name="connsiteX1" fmla="*/ 1476164 w 1476164"/>
              <a:gd name="connsiteY1" fmla="*/ 0 h 953188"/>
              <a:gd name="connsiteX2" fmla="*/ 1476164 w 1476164"/>
              <a:gd name="connsiteY2" fmla="*/ 953188 h 953188"/>
              <a:gd name="connsiteX3" fmla="*/ 0 w 1476164"/>
              <a:gd name="connsiteY3" fmla="*/ 953188 h 953188"/>
              <a:gd name="connsiteX4" fmla="*/ 0 w 1476164"/>
              <a:gd name="connsiteY4" fmla="*/ 0 h 953188"/>
              <a:gd name="connsiteX0" fmla="*/ 510042 w 1476164"/>
              <a:gd name="connsiteY0" fmla="*/ 0 h 1049682"/>
              <a:gd name="connsiteX1" fmla="*/ 1476164 w 1476164"/>
              <a:gd name="connsiteY1" fmla="*/ 96494 h 1049682"/>
              <a:gd name="connsiteX2" fmla="*/ 1476164 w 1476164"/>
              <a:gd name="connsiteY2" fmla="*/ 1049682 h 1049682"/>
              <a:gd name="connsiteX3" fmla="*/ 0 w 1476164"/>
              <a:gd name="connsiteY3" fmla="*/ 1049682 h 1049682"/>
              <a:gd name="connsiteX4" fmla="*/ 510042 w 1476164"/>
              <a:gd name="connsiteY4" fmla="*/ 0 h 1049682"/>
              <a:gd name="connsiteX0" fmla="*/ 510042 w 1522113"/>
              <a:gd name="connsiteY0" fmla="*/ 0 h 1049682"/>
              <a:gd name="connsiteX1" fmla="*/ 1522113 w 1522113"/>
              <a:gd name="connsiteY1" fmla="*/ 137849 h 1049682"/>
              <a:gd name="connsiteX2" fmla="*/ 1476164 w 1522113"/>
              <a:gd name="connsiteY2" fmla="*/ 1049682 h 1049682"/>
              <a:gd name="connsiteX3" fmla="*/ 0 w 1522113"/>
              <a:gd name="connsiteY3" fmla="*/ 1049682 h 1049682"/>
              <a:gd name="connsiteX4" fmla="*/ 510042 w 1522113"/>
              <a:gd name="connsiteY4" fmla="*/ 0 h 1049682"/>
              <a:gd name="connsiteX0" fmla="*/ 510042 w 2032156"/>
              <a:gd name="connsiteY0" fmla="*/ 0 h 2409795"/>
              <a:gd name="connsiteX1" fmla="*/ 1522113 w 2032156"/>
              <a:gd name="connsiteY1" fmla="*/ 137849 h 2409795"/>
              <a:gd name="connsiteX2" fmla="*/ 2032156 w 2032156"/>
              <a:gd name="connsiteY2" fmla="*/ 2409795 h 2409795"/>
              <a:gd name="connsiteX3" fmla="*/ 0 w 2032156"/>
              <a:gd name="connsiteY3" fmla="*/ 1049682 h 2409795"/>
              <a:gd name="connsiteX4" fmla="*/ 510042 w 2032156"/>
              <a:gd name="connsiteY4" fmla="*/ 0 h 2409795"/>
              <a:gd name="connsiteX0" fmla="*/ 0 w 1522114"/>
              <a:gd name="connsiteY0" fmla="*/ 0 h 2850912"/>
              <a:gd name="connsiteX1" fmla="*/ 1012071 w 1522114"/>
              <a:gd name="connsiteY1" fmla="*/ 137849 h 2850912"/>
              <a:gd name="connsiteX2" fmla="*/ 1522114 w 1522114"/>
              <a:gd name="connsiteY2" fmla="*/ 2409795 h 2850912"/>
              <a:gd name="connsiteX3" fmla="*/ 634106 w 1522114"/>
              <a:gd name="connsiteY3" fmla="*/ 2850912 h 2850912"/>
              <a:gd name="connsiteX4" fmla="*/ 0 w 1522114"/>
              <a:gd name="connsiteY4" fmla="*/ 0 h 2850912"/>
              <a:gd name="connsiteX0" fmla="*/ 0 w 1508329"/>
              <a:gd name="connsiteY0" fmla="*/ 0 h 2850912"/>
              <a:gd name="connsiteX1" fmla="*/ 1012071 w 1508329"/>
              <a:gd name="connsiteY1" fmla="*/ 137849 h 2850912"/>
              <a:gd name="connsiteX2" fmla="*/ 1508329 w 1508329"/>
              <a:gd name="connsiteY2" fmla="*/ 2368440 h 2850912"/>
              <a:gd name="connsiteX3" fmla="*/ 634106 w 1508329"/>
              <a:gd name="connsiteY3" fmla="*/ 2850912 h 2850912"/>
              <a:gd name="connsiteX4" fmla="*/ 0 w 1508329"/>
              <a:gd name="connsiteY4" fmla="*/ 0 h 2850912"/>
              <a:gd name="connsiteX0" fmla="*/ 0 w 1512924"/>
              <a:gd name="connsiteY0" fmla="*/ 0 h 2846317"/>
              <a:gd name="connsiteX1" fmla="*/ 1016666 w 1512924"/>
              <a:gd name="connsiteY1" fmla="*/ 133254 h 2846317"/>
              <a:gd name="connsiteX2" fmla="*/ 1512924 w 1512924"/>
              <a:gd name="connsiteY2" fmla="*/ 2363845 h 2846317"/>
              <a:gd name="connsiteX3" fmla="*/ 638701 w 1512924"/>
              <a:gd name="connsiteY3" fmla="*/ 2846317 h 2846317"/>
              <a:gd name="connsiteX4" fmla="*/ 0 w 1512924"/>
              <a:gd name="connsiteY4" fmla="*/ 0 h 2846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924" h="2846317">
                <a:moveTo>
                  <a:pt x="0" y="0"/>
                </a:moveTo>
                <a:lnTo>
                  <a:pt x="1016666" y="133254"/>
                </a:lnTo>
                <a:lnTo>
                  <a:pt x="1512924" y="2363845"/>
                </a:lnTo>
                <a:lnTo>
                  <a:pt x="638701" y="2846317"/>
                </a:lnTo>
                <a:lnTo>
                  <a:pt x="0" y="0"/>
                </a:lnTo>
                <a:close/>
              </a:path>
            </a:pathLst>
          </a:custGeom>
        </p:spPr>
      </p:sp>
      <p:sp>
        <p:nvSpPr>
          <p:cNvPr id="25" name="Рисунок 11">
            <a:extLst>
              <a:ext uri="{FF2B5EF4-FFF2-40B4-BE49-F238E27FC236}">
                <a16:creationId xmlns:a16="http://schemas.microsoft.com/office/drawing/2014/main" id="{EB78190C-B2E6-4E57-A277-C9C3384AED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851" y="1301393"/>
            <a:ext cx="2044978" cy="2865698"/>
          </a:xfrm>
          <a:prstGeom prst="rect">
            <a:avLst/>
          </a:prstGeom>
        </p:spPr>
      </p:sp>
      <p:sp>
        <p:nvSpPr>
          <p:cNvPr id="26" name="Рисунок 12">
            <a:extLst>
              <a:ext uri="{FF2B5EF4-FFF2-40B4-BE49-F238E27FC236}">
                <a16:creationId xmlns:a16="http://schemas.microsoft.com/office/drawing/2014/main" id="{2C1CB042-9286-414E-BBE2-36E3D9D7FE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24684" y="1339214"/>
            <a:ext cx="1837776" cy="2827877"/>
          </a:xfrm>
          <a:custGeom>
            <a:avLst/>
            <a:gdLst>
              <a:gd name="connsiteX0" fmla="*/ 0 w 1476164"/>
              <a:gd name="connsiteY0" fmla="*/ 0 h 953188"/>
              <a:gd name="connsiteX1" fmla="*/ 1476164 w 1476164"/>
              <a:gd name="connsiteY1" fmla="*/ 0 h 953188"/>
              <a:gd name="connsiteX2" fmla="*/ 1476164 w 1476164"/>
              <a:gd name="connsiteY2" fmla="*/ 953188 h 953188"/>
              <a:gd name="connsiteX3" fmla="*/ 0 w 1476164"/>
              <a:gd name="connsiteY3" fmla="*/ 953188 h 953188"/>
              <a:gd name="connsiteX4" fmla="*/ 0 w 1476164"/>
              <a:gd name="connsiteY4" fmla="*/ 0 h 953188"/>
              <a:gd name="connsiteX0" fmla="*/ 372979 w 1476164"/>
              <a:gd name="connsiteY0" fmla="*/ 661737 h 953188"/>
              <a:gd name="connsiteX1" fmla="*/ 1476164 w 1476164"/>
              <a:gd name="connsiteY1" fmla="*/ 0 h 953188"/>
              <a:gd name="connsiteX2" fmla="*/ 1476164 w 1476164"/>
              <a:gd name="connsiteY2" fmla="*/ 953188 h 953188"/>
              <a:gd name="connsiteX3" fmla="*/ 0 w 1476164"/>
              <a:gd name="connsiteY3" fmla="*/ 953188 h 953188"/>
              <a:gd name="connsiteX4" fmla="*/ 372979 w 1476164"/>
              <a:gd name="connsiteY4" fmla="*/ 661737 h 953188"/>
              <a:gd name="connsiteX0" fmla="*/ 372979 w 2041648"/>
              <a:gd name="connsiteY0" fmla="*/ 0 h 291451"/>
              <a:gd name="connsiteX1" fmla="*/ 2041648 w 2041648"/>
              <a:gd name="connsiteY1" fmla="*/ 96253 h 291451"/>
              <a:gd name="connsiteX2" fmla="*/ 1476164 w 2041648"/>
              <a:gd name="connsiteY2" fmla="*/ 291451 h 291451"/>
              <a:gd name="connsiteX3" fmla="*/ 0 w 2041648"/>
              <a:gd name="connsiteY3" fmla="*/ 291451 h 291451"/>
              <a:gd name="connsiteX4" fmla="*/ 372979 w 2041648"/>
              <a:gd name="connsiteY4" fmla="*/ 0 h 291451"/>
              <a:gd name="connsiteX0" fmla="*/ 372979 w 2173996"/>
              <a:gd name="connsiteY0" fmla="*/ 0 h 2649640"/>
              <a:gd name="connsiteX1" fmla="*/ 2041648 w 2173996"/>
              <a:gd name="connsiteY1" fmla="*/ 96253 h 2649640"/>
              <a:gd name="connsiteX2" fmla="*/ 2173996 w 2173996"/>
              <a:gd name="connsiteY2" fmla="*/ 2649640 h 2649640"/>
              <a:gd name="connsiteX3" fmla="*/ 0 w 2173996"/>
              <a:gd name="connsiteY3" fmla="*/ 291451 h 2649640"/>
              <a:gd name="connsiteX4" fmla="*/ 372979 w 2173996"/>
              <a:gd name="connsiteY4" fmla="*/ 0 h 2649640"/>
              <a:gd name="connsiteX0" fmla="*/ 0 w 1801017"/>
              <a:gd name="connsiteY0" fmla="*/ 0 h 2855447"/>
              <a:gd name="connsiteX1" fmla="*/ 1668669 w 1801017"/>
              <a:gd name="connsiteY1" fmla="*/ 96253 h 2855447"/>
              <a:gd name="connsiteX2" fmla="*/ 1801017 w 1801017"/>
              <a:gd name="connsiteY2" fmla="*/ 2649640 h 2855447"/>
              <a:gd name="connsiteX3" fmla="*/ 183013 w 1801017"/>
              <a:gd name="connsiteY3" fmla="*/ 2855447 h 2855447"/>
              <a:gd name="connsiteX4" fmla="*/ 0 w 1801017"/>
              <a:gd name="connsiteY4" fmla="*/ 0 h 2855447"/>
              <a:gd name="connsiteX0" fmla="*/ 0 w 1805612"/>
              <a:gd name="connsiteY0" fmla="*/ 0 h 2855447"/>
              <a:gd name="connsiteX1" fmla="*/ 1668669 w 1805612"/>
              <a:gd name="connsiteY1" fmla="*/ 96253 h 2855447"/>
              <a:gd name="connsiteX2" fmla="*/ 1805612 w 1805612"/>
              <a:gd name="connsiteY2" fmla="*/ 2608286 h 2855447"/>
              <a:gd name="connsiteX3" fmla="*/ 183013 w 1805612"/>
              <a:gd name="connsiteY3" fmla="*/ 2855447 h 2855447"/>
              <a:gd name="connsiteX4" fmla="*/ 0 w 1805612"/>
              <a:gd name="connsiteY4" fmla="*/ 0 h 2855447"/>
              <a:gd name="connsiteX0" fmla="*/ 0 w 1805612"/>
              <a:gd name="connsiteY0" fmla="*/ 0 h 2855447"/>
              <a:gd name="connsiteX1" fmla="*/ 1608935 w 1805612"/>
              <a:gd name="connsiteY1" fmla="*/ 110038 h 2855447"/>
              <a:gd name="connsiteX2" fmla="*/ 1805612 w 1805612"/>
              <a:gd name="connsiteY2" fmla="*/ 2608286 h 2855447"/>
              <a:gd name="connsiteX3" fmla="*/ 183013 w 1805612"/>
              <a:gd name="connsiteY3" fmla="*/ 2855447 h 2855447"/>
              <a:gd name="connsiteX4" fmla="*/ 0 w 1805612"/>
              <a:gd name="connsiteY4" fmla="*/ 0 h 2855447"/>
              <a:gd name="connsiteX0" fmla="*/ 0 w 1837776"/>
              <a:gd name="connsiteY0" fmla="*/ 0 h 2827877"/>
              <a:gd name="connsiteX1" fmla="*/ 1641099 w 1837776"/>
              <a:gd name="connsiteY1" fmla="*/ 82468 h 2827877"/>
              <a:gd name="connsiteX2" fmla="*/ 1837776 w 1837776"/>
              <a:gd name="connsiteY2" fmla="*/ 2580716 h 2827877"/>
              <a:gd name="connsiteX3" fmla="*/ 215177 w 1837776"/>
              <a:gd name="connsiteY3" fmla="*/ 2827877 h 2827877"/>
              <a:gd name="connsiteX4" fmla="*/ 0 w 1837776"/>
              <a:gd name="connsiteY4" fmla="*/ 0 h 282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776" h="2827877">
                <a:moveTo>
                  <a:pt x="0" y="0"/>
                </a:moveTo>
                <a:lnTo>
                  <a:pt x="1641099" y="82468"/>
                </a:lnTo>
                <a:lnTo>
                  <a:pt x="1837776" y="2580716"/>
                </a:lnTo>
                <a:lnTo>
                  <a:pt x="215177" y="2827877"/>
                </a:lnTo>
                <a:lnTo>
                  <a:pt x="0" y="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1240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Слайд_заголовок в 1 строку_25 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 rot="16200000">
            <a:off x="8680463" y="4679963"/>
            <a:ext cx="36000" cy="891072"/>
          </a:xfrm>
          <a:prstGeom prst="rect">
            <a:avLst/>
          </a:prstGeom>
          <a:solidFill>
            <a:srgbClr val="1E4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9107999" y="4252428"/>
            <a:ext cx="36000" cy="891072"/>
          </a:xfrm>
          <a:prstGeom prst="rect">
            <a:avLst/>
          </a:prstGeom>
          <a:solidFill>
            <a:srgbClr val="1E4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3">
            <a:extLst>
              <a:ext uri="{FF2B5EF4-FFF2-40B4-BE49-F238E27FC236}">
                <a16:creationId xmlns:a16="http://schemas.microsoft.com/office/drawing/2014/main" id="{DEAC4C40-49C1-47EB-800A-88C4B6A806DC}"/>
              </a:ext>
            </a:extLst>
          </p:cNvPr>
          <p:cNvSpPr txBox="1">
            <a:spLocks/>
          </p:cNvSpPr>
          <p:nvPr userDrawn="1"/>
        </p:nvSpPr>
        <p:spPr>
          <a:xfrm>
            <a:off x="8685475" y="4623978"/>
            <a:ext cx="387025" cy="273844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900" b="0" kern="1200" spc="0" baseline="0" smtClean="0">
                <a:solidFill>
                  <a:srgbClr val="171C30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511"/>
              </a:spcAft>
              <a:buClr>
                <a:schemeClr val="bg2"/>
              </a:buClr>
              <a:buSzPct val="130000"/>
            </a:pPr>
            <a:fld id="{AE3344E4-5E8A-4F97-8707-05640C78D158}" type="slidenum">
              <a:rPr lang="ru-RU" sz="1000">
                <a:solidFill>
                  <a:schemeClr val="tx2">
                    <a:lumMod val="50000"/>
                    <a:lumOff val="50000"/>
                  </a:schemeClr>
                </a:solidFill>
              </a:rPr>
              <a:pPr>
                <a:lnSpc>
                  <a:spcPct val="150000"/>
                </a:lnSpc>
                <a:spcAft>
                  <a:spcPts val="511"/>
                </a:spcAft>
                <a:buClr>
                  <a:schemeClr val="bg2"/>
                </a:buClr>
                <a:buSzPct val="130000"/>
              </a:pPr>
              <a:t>‹#›</a:t>
            </a:fld>
            <a:endParaRPr lang="ru-RU" sz="10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68C7DF40-6B20-4157-A7B8-9BAE0DB8EF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800" y="204306"/>
            <a:ext cx="6516722" cy="325285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marR="0" indent="0" algn="l" defTabSz="7792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56"/>
              </a:spcAft>
              <a:buClrTx/>
              <a:buSzTx/>
              <a:buFontTx/>
              <a:buNone/>
              <a:tabLst/>
              <a:defRPr lang="ru-RU" sz="2200" b="0" kern="1200" cap="none" baseline="0" dirty="0">
                <a:solidFill>
                  <a:srgbClr val="24347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dirty="0"/>
              <a:t>Название заголовка. </a:t>
            </a:r>
            <a:r>
              <a:rPr lang="en-US" dirty="0"/>
              <a:t>Segoe UI </a:t>
            </a:r>
            <a:r>
              <a:rPr lang="en-US" dirty="0" err="1"/>
              <a:t>Semibold</a:t>
            </a:r>
            <a:r>
              <a:rPr lang="ru-RU" dirty="0"/>
              <a:t>, 22</a:t>
            </a:r>
          </a:p>
        </p:txBody>
      </p:sp>
      <p:sp>
        <p:nvSpPr>
          <p:cNvPr id="19" name="Рисунок 21">
            <a:extLst>
              <a:ext uri="{FF2B5EF4-FFF2-40B4-BE49-F238E27FC236}">
                <a16:creationId xmlns:a16="http://schemas.microsoft.com/office/drawing/2014/main" id="{EB4306B8-9DFA-44DB-A6A8-97513A92C6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3609" y="1383618"/>
            <a:ext cx="1008112" cy="2124236"/>
          </a:xfrm>
          <a:prstGeom prst="rect">
            <a:avLst/>
          </a:prstGeom>
        </p:spPr>
      </p:sp>
      <p:sp>
        <p:nvSpPr>
          <p:cNvPr id="20" name="Рисунок 22">
            <a:extLst>
              <a:ext uri="{FF2B5EF4-FFF2-40B4-BE49-F238E27FC236}">
                <a16:creationId xmlns:a16="http://schemas.microsoft.com/office/drawing/2014/main" id="{FDE8F46E-1759-4590-9B65-B6E0D029CB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55325" y="1349535"/>
            <a:ext cx="1188132" cy="2520280"/>
          </a:xfrm>
          <a:prstGeom prst="rect">
            <a:avLst/>
          </a:prstGeom>
        </p:spPr>
      </p:sp>
      <p:sp>
        <p:nvSpPr>
          <p:cNvPr id="21" name="Рисунок 23">
            <a:extLst>
              <a:ext uri="{FF2B5EF4-FFF2-40B4-BE49-F238E27FC236}">
                <a16:creationId xmlns:a16="http://schemas.microsoft.com/office/drawing/2014/main" id="{2E2AAED5-4B6C-43AD-953C-CF528E5661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12315" y="1211626"/>
            <a:ext cx="1574018" cy="2748737"/>
          </a:xfrm>
          <a:custGeom>
            <a:avLst/>
            <a:gdLst>
              <a:gd name="connsiteX0" fmla="*/ 0 w 1476164"/>
              <a:gd name="connsiteY0" fmla="*/ 0 h 953188"/>
              <a:gd name="connsiteX1" fmla="*/ 1476164 w 1476164"/>
              <a:gd name="connsiteY1" fmla="*/ 0 h 953188"/>
              <a:gd name="connsiteX2" fmla="*/ 1476164 w 1476164"/>
              <a:gd name="connsiteY2" fmla="*/ 953188 h 953188"/>
              <a:gd name="connsiteX3" fmla="*/ 0 w 1476164"/>
              <a:gd name="connsiteY3" fmla="*/ 953188 h 953188"/>
              <a:gd name="connsiteX4" fmla="*/ 0 w 1476164"/>
              <a:gd name="connsiteY4" fmla="*/ 0 h 953188"/>
              <a:gd name="connsiteX0" fmla="*/ 0 w 2362855"/>
              <a:gd name="connsiteY0" fmla="*/ 1601585 h 2554773"/>
              <a:gd name="connsiteX1" fmla="*/ 2362855 w 2362855"/>
              <a:gd name="connsiteY1" fmla="*/ 0 h 2554773"/>
              <a:gd name="connsiteX2" fmla="*/ 1476164 w 2362855"/>
              <a:gd name="connsiteY2" fmla="*/ 2554773 h 2554773"/>
              <a:gd name="connsiteX3" fmla="*/ 0 w 2362855"/>
              <a:gd name="connsiteY3" fmla="*/ 2554773 h 2554773"/>
              <a:gd name="connsiteX4" fmla="*/ 0 w 2362855"/>
              <a:gd name="connsiteY4" fmla="*/ 1601585 h 2554773"/>
              <a:gd name="connsiteX0" fmla="*/ 1485208 w 2362855"/>
              <a:gd name="connsiteY0" fmla="*/ 182880 h 2554773"/>
              <a:gd name="connsiteX1" fmla="*/ 2362855 w 2362855"/>
              <a:gd name="connsiteY1" fmla="*/ 0 h 2554773"/>
              <a:gd name="connsiteX2" fmla="*/ 1476164 w 2362855"/>
              <a:gd name="connsiteY2" fmla="*/ 2554773 h 2554773"/>
              <a:gd name="connsiteX3" fmla="*/ 0 w 2362855"/>
              <a:gd name="connsiteY3" fmla="*/ 2554773 h 2554773"/>
              <a:gd name="connsiteX4" fmla="*/ 1485208 w 2362855"/>
              <a:gd name="connsiteY4" fmla="*/ 182880 h 2554773"/>
              <a:gd name="connsiteX0" fmla="*/ 692728 w 1570375"/>
              <a:gd name="connsiteY0" fmla="*/ 182880 h 2554773"/>
              <a:gd name="connsiteX1" fmla="*/ 1570375 w 1570375"/>
              <a:gd name="connsiteY1" fmla="*/ 0 h 2554773"/>
              <a:gd name="connsiteX2" fmla="*/ 683684 w 1570375"/>
              <a:gd name="connsiteY2" fmla="*/ 2554773 h 2554773"/>
              <a:gd name="connsiteX3" fmla="*/ 0 w 1570375"/>
              <a:gd name="connsiteY3" fmla="*/ 2527064 h 2554773"/>
              <a:gd name="connsiteX4" fmla="*/ 692728 w 1570375"/>
              <a:gd name="connsiteY4" fmla="*/ 182880 h 2554773"/>
              <a:gd name="connsiteX0" fmla="*/ 692728 w 1570375"/>
              <a:gd name="connsiteY0" fmla="*/ 182880 h 2748737"/>
              <a:gd name="connsiteX1" fmla="*/ 1570375 w 1570375"/>
              <a:gd name="connsiteY1" fmla="*/ 0 h 2748737"/>
              <a:gd name="connsiteX2" fmla="*/ 916441 w 1570375"/>
              <a:gd name="connsiteY2" fmla="*/ 2748737 h 2748737"/>
              <a:gd name="connsiteX3" fmla="*/ 0 w 1570375"/>
              <a:gd name="connsiteY3" fmla="*/ 2527064 h 2748737"/>
              <a:gd name="connsiteX4" fmla="*/ 692728 w 1570375"/>
              <a:gd name="connsiteY4" fmla="*/ 182880 h 2748737"/>
              <a:gd name="connsiteX0" fmla="*/ 696371 w 1574018"/>
              <a:gd name="connsiteY0" fmla="*/ 182880 h 2748737"/>
              <a:gd name="connsiteX1" fmla="*/ 1574018 w 1574018"/>
              <a:gd name="connsiteY1" fmla="*/ 0 h 2748737"/>
              <a:gd name="connsiteX2" fmla="*/ 920084 w 1574018"/>
              <a:gd name="connsiteY2" fmla="*/ 2748737 h 2748737"/>
              <a:gd name="connsiteX3" fmla="*/ 0 w 1574018"/>
              <a:gd name="connsiteY3" fmla="*/ 2537993 h 2748737"/>
              <a:gd name="connsiteX4" fmla="*/ 696371 w 1574018"/>
              <a:gd name="connsiteY4" fmla="*/ 182880 h 2748737"/>
              <a:gd name="connsiteX0" fmla="*/ 696371 w 1574018"/>
              <a:gd name="connsiteY0" fmla="*/ 182880 h 2748737"/>
              <a:gd name="connsiteX1" fmla="*/ 1574018 w 1574018"/>
              <a:gd name="connsiteY1" fmla="*/ 0 h 2748737"/>
              <a:gd name="connsiteX2" fmla="*/ 920084 w 1574018"/>
              <a:gd name="connsiteY2" fmla="*/ 2748737 h 2748737"/>
              <a:gd name="connsiteX3" fmla="*/ 0 w 1574018"/>
              <a:gd name="connsiteY3" fmla="*/ 2537993 h 2748737"/>
              <a:gd name="connsiteX4" fmla="*/ 696371 w 1574018"/>
              <a:gd name="connsiteY4" fmla="*/ 182880 h 2748737"/>
              <a:gd name="connsiteX0" fmla="*/ 656298 w 1574018"/>
              <a:gd name="connsiteY0" fmla="*/ 212024 h 2748737"/>
              <a:gd name="connsiteX1" fmla="*/ 1574018 w 1574018"/>
              <a:gd name="connsiteY1" fmla="*/ 0 h 2748737"/>
              <a:gd name="connsiteX2" fmla="*/ 920084 w 1574018"/>
              <a:gd name="connsiteY2" fmla="*/ 2748737 h 2748737"/>
              <a:gd name="connsiteX3" fmla="*/ 0 w 1574018"/>
              <a:gd name="connsiteY3" fmla="*/ 2537993 h 2748737"/>
              <a:gd name="connsiteX4" fmla="*/ 656298 w 1574018"/>
              <a:gd name="connsiteY4" fmla="*/ 212024 h 2748737"/>
              <a:gd name="connsiteX0" fmla="*/ 656298 w 1574018"/>
              <a:gd name="connsiteY0" fmla="*/ 212024 h 2748737"/>
              <a:gd name="connsiteX1" fmla="*/ 1574018 w 1574018"/>
              <a:gd name="connsiteY1" fmla="*/ 0 h 2748737"/>
              <a:gd name="connsiteX2" fmla="*/ 920084 w 1574018"/>
              <a:gd name="connsiteY2" fmla="*/ 2748737 h 2748737"/>
              <a:gd name="connsiteX3" fmla="*/ 0 w 1574018"/>
              <a:gd name="connsiteY3" fmla="*/ 2537993 h 2748737"/>
              <a:gd name="connsiteX4" fmla="*/ 656298 w 1574018"/>
              <a:gd name="connsiteY4" fmla="*/ 212024 h 274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4018" h="2748737">
                <a:moveTo>
                  <a:pt x="656298" y="212024"/>
                </a:moveTo>
                <a:cubicBezTo>
                  <a:pt x="973134" y="86703"/>
                  <a:pt x="1268111" y="70675"/>
                  <a:pt x="1574018" y="0"/>
                </a:cubicBezTo>
                <a:lnTo>
                  <a:pt x="920084" y="2748737"/>
                </a:lnTo>
                <a:cubicBezTo>
                  <a:pt x="613389" y="2678489"/>
                  <a:pt x="273908" y="2670173"/>
                  <a:pt x="0" y="2537993"/>
                </a:cubicBezTo>
                <a:lnTo>
                  <a:pt x="656298" y="212024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146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49" r:id="rId2"/>
    <p:sldLayoutId id="2147483660" r:id="rId3"/>
    <p:sldLayoutId id="2147483693" r:id="rId4"/>
    <p:sldLayoutId id="2147483650" r:id="rId5"/>
    <p:sldLayoutId id="2147483702" r:id="rId6"/>
    <p:sldLayoutId id="2147483699" r:id="rId7"/>
    <p:sldLayoutId id="2147483700" r:id="rId8"/>
    <p:sldLayoutId id="2147483701" r:id="rId9"/>
    <p:sldLayoutId id="2147483694" r:id="rId10"/>
    <p:sldLayoutId id="2147483691" r:id="rId11"/>
    <p:sldLayoutId id="2147483703" r:id="rId12"/>
    <p:sldLayoutId id="2147483704" r:id="rId13"/>
    <p:sldLayoutId id="2147483689" r:id="rId14"/>
    <p:sldLayoutId id="2147483697" r:id="rId15"/>
  </p:sldLayoutIdLst>
  <p:hf hdr="0" ftr="0" dt="0"/>
  <p:txStyles>
    <p:titleStyle>
      <a:lvl1pPr marL="0" marR="0" indent="0" algn="l" defTabSz="779252" rtl="0" eaLnBrk="1" fontAlgn="auto" latinLnBrk="0" hangingPunct="1">
        <a:lnSpc>
          <a:spcPct val="100000"/>
        </a:lnSpc>
        <a:spcBef>
          <a:spcPct val="0"/>
        </a:spcBef>
        <a:spcAft>
          <a:spcPts val="256"/>
        </a:spcAft>
        <a:buClrTx/>
        <a:buSzTx/>
        <a:buFontTx/>
        <a:buNone/>
        <a:tabLst/>
        <a:defRPr sz="2000" b="0" kern="1200" cap="all" baseline="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0" indent="-233776" algn="l" defTabSz="779252" rtl="0" eaLnBrk="1" latinLnBrk="0" hangingPunct="1">
        <a:spcBef>
          <a:spcPts val="0"/>
        </a:spcBef>
        <a:spcAft>
          <a:spcPts val="511"/>
        </a:spcAft>
        <a:buClr>
          <a:schemeClr val="bg2"/>
        </a:buClr>
        <a:buSzPct val="130000"/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467551" indent="-233776" algn="l" defTabSz="779252" rtl="0" eaLnBrk="1" latinLnBrk="0" hangingPunct="1">
        <a:spcBef>
          <a:spcPts val="0"/>
        </a:spcBef>
        <a:spcAft>
          <a:spcPts val="511"/>
        </a:spcAft>
        <a:buClr>
          <a:schemeClr val="bg2"/>
        </a:buClr>
        <a:buSzPct val="70000"/>
        <a:buFont typeface="Wingdings" pitchFamily="2" charset="2"/>
        <a:buChar char="Ø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701327" indent="-233776" algn="l" defTabSz="779252" rtl="0" eaLnBrk="1" latinLnBrk="0" hangingPunct="1">
        <a:spcBef>
          <a:spcPts val="0"/>
        </a:spcBef>
        <a:spcAft>
          <a:spcPts val="511"/>
        </a:spcAft>
        <a:buClr>
          <a:schemeClr val="bg2"/>
        </a:buClr>
        <a:buSzPct val="70000"/>
        <a:buFont typeface="Wingdings" pitchFamily="2" charset="2"/>
        <a:buChar char="Ø"/>
        <a:defRPr sz="1000" kern="1200">
          <a:solidFill>
            <a:schemeClr val="tx2"/>
          </a:solidFill>
          <a:latin typeface="+mn-lt"/>
          <a:ea typeface="+mn-ea"/>
          <a:cs typeface="+mn-cs"/>
        </a:defRPr>
      </a:lvl3pPr>
      <a:lvl4pPr marL="1363690" indent="-194813" algn="l" defTabSz="779252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753316" indent="-194813" algn="l" defTabSz="779252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5" pos="249" userDrawn="1">
          <p15:clr>
            <a:srgbClr val="F26B43"/>
          </p15:clr>
        </p15:guide>
        <p15:guide id="6" pos="5511" userDrawn="1">
          <p15:clr>
            <a:srgbClr val="F26B43"/>
          </p15:clr>
        </p15:guide>
        <p15:guide id="7" orient="horz" pos="2981" userDrawn="1">
          <p15:clr>
            <a:srgbClr val="F26B43"/>
          </p15:clr>
        </p15:guide>
        <p15:guide id="9" orient="horz" pos="6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56.png"/><Relationship Id="rId7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59.svg"/><Relationship Id="rId4" Type="http://schemas.openxmlformats.org/officeDocument/2006/relationships/image" Target="../media/image57.sv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46.svg"/><Relationship Id="rId7" Type="http://schemas.openxmlformats.org/officeDocument/2006/relationships/image" Target="../media/image54.png"/><Relationship Id="rId12" Type="http://schemas.openxmlformats.org/officeDocument/2006/relationships/image" Target="../media/image10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svg"/><Relationship Id="rId11" Type="http://schemas.openxmlformats.org/officeDocument/2006/relationships/image" Target="../media/image9.png"/><Relationship Id="rId5" Type="http://schemas.openxmlformats.org/officeDocument/2006/relationships/image" Target="../media/image62.png"/><Relationship Id="rId10" Type="http://schemas.openxmlformats.org/officeDocument/2006/relationships/image" Target="../media/image65.svg"/><Relationship Id="rId4" Type="http://schemas.openxmlformats.org/officeDocument/2006/relationships/image" Target="../media/image61.png"/><Relationship Id="rId9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7.svg"/><Relationship Id="rId7" Type="http://schemas.openxmlformats.org/officeDocument/2006/relationships/image" Target="../media/image53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11" Type="http://schemas.openxmlformats.org/officeDocument/2006/relationships/image" Target="../media/image71.svg"/><Relationship Id="rId5" Type="http://schemas.openxmlformats.org/officeDocument/2006/relationships/image" Target="../media/image14.svg"/><Relationship Id="rId10" Type="http://schemas.openxmlformats.org/officeDocument/2006/relationships/image" Target="../media/image70.png"/><Relationship Id="rId4" Type="http://schemas.openxmlformats.org/officeDocument/2006/relationships/image" Target="../media/image13.png"/><Relationship Id="rId9" Type="http://schemas.openxmlformats.org/officeDocument/2006/relationships/image" Target="../media/image69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Relationship Id="rId14" Type="http://schemas.openxmlformats.org/officeDocument/2006/relationships/image" Target="../media/image5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3">
            <a:extLst>
              <a:ext uri="{FF2B5EF4-FFF2-40B4-BE49-F238E27FC236}">
                <a16:creationId xmlns:a16="http://schemas.microsoft.com/office/drawing/2014/main" id="{DF134461-B672-440D-9830-8BB78CEE2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339" y="1686296"/>
            <a:ext cx="6700988" cy="2053891"/>
          </a:xfrm>
        </p:spPr>
        <p:txBody>
          <a:bodyPr/>
          <a:lstStyle/>
          <a:p>
            <a:r>
              <a:rPr lang="ru-RU" dirty="0"/>
              <a:t>РАБОТА В РОССИИ: </a:t>
            </a:r>
            <a:br>
              <a:rPr lang="ru-RU" dirty="0"/>
            </a:br>
            <a:r>
              <a:rPr lang="ru-RU" sz="2400" dirty="0"/>
              <a:t>от информационно-аналитической системы Общероссийская база вакансий </a:t>
            </a:r>
            <a:br>
              <a:rPr lang="ru-RU" sz="2400" dirty="0"/>
            </a:br>
            <a:r>
              <a:rPr lang="ru-RU" sz="2400" dirty="0"/>
              <a:t>до Единой цифровой платформы </a:t>
            </a:r>
            <a:br>
              <a:rPr lang="ru-RU" sz="2400" dirty="0"/>
            </a:br>
            <a:r>
              <a:rPr lang="ru-RU" sz="2400" dirty="0"/>
              <a:t>в сфере занятости и трудовых отношений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Наталья Юрьевна </a:t>
            </a:r>
            <a:r>
              <a:rPr lang="ru-RU" dirty="0" err="1"/>
              <a:t>Зейтениди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Первый заместитель генерального директора</a:t>
            </a:r>
          </a:p>
          <a:p>
            <a:r>
              <a:rPr lang="ru-RU" dirty="0"/>
              <a:t>ООО "БФТ-Холдинг"</a:t>
            </a:r>
          </a:p>
          <a:p>
            <a:endParaRPr lang="ru-RU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14906DB8-D666-C82E-9F0C-8B8FCAE99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53" y="432856"/>
            <a:ext cx="1595545" cy="63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45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Платформа стажировок и практик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: скругленные углы 31">
            <a:extLst>
              <a:ext uri="{FF2B5EF4-FFF2-40B4-BE49-F238E27FC236}">
                <a16:creationId xmlns:a16="http://schemas.microsoft.com/office/drawing/2014/main" id="{5082D5FB-E81F-4090-B9B0-D67A2CB9F797}"/>
              </a:ext>
            </a:extLst>
          </p:cNvPr>
          <p:cNvSpPr/>
          <p:nvPr/>
        </p:nvSpPr>
        <p:spPr>
          <a:xfrm>
            <a:off x="422229" y="1285469"/>
            <a:ext cx="2578985" cy="1440000"/>
          </a:xfrm>
          <a:prstGeom prst="roundRect">
            <a:avLst>
              <a:gd name="adj" fmla="val 7268"/>
            </a:avLst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203200" dist="38100" dir="5400000" sx="99000" sy="99000" algn="t" rotWithShape="0">
              <a:prstClr val="black">
                <a:alpha val="10000"/>
              </a:prstClr>
            </a:outerShdw>
          </a:effectLst>
        </p:spPr>
        <p:txBody>
          <a:bodyPr lIns="90000" tIns="45000" rIns="90000" bIns="45000" rtlCol="0" anchor="ctr">
            <a:no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dirty="0" err="1">
              <a:latin typeface="Arial" charset="0"/>
              <a:ea typeface="SimSun" charset="-122"/>
            </a:endParaRPr>
          </a:p>
        </p:txBody>
      </p:sp>
      <p:sp>
        <p:nvSpPr>
          <p:cNvPr id="9" name="Дуга 8">
            <a:extLst>
              <a:ext uri="{FF2B5EF4-FFF2-40B4-BE49-F238E27FC236}">
                <a16:creationId xmlns:a16="http://schemas.microsoft.com/office/drawing/2014/main" id="{9944D07A-CBC2-4F1B-9955-B24EAFD82555}"/>
              </a:ext>
            </a:extLst>
          </p:cNvPr>
          <p:cNvSpPr/>
          <p:nvPr/>
        </p:nvSpPr>
        <p:spPr>
          <a:xfrm>
            <a:off x="3208981" y="1314037"/>
            <a:ext cx="2754465" cy="2754465"/>
          </a:xfrm>
          <a:prstGeom prst="arc">
            <a:avLst>
              <a:gd name="adj1" fmla="val 2109232"/>
              <a:gd name="adj2" fmla="val 2103327"/>
            </a:avLst>
          </a:prstGeom>
          <a:ln w="9525">
            <a:solidFill>
              <a:srgbClr val="ED2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>
            <a:extLst>
              <a:ext uri="{FF2B5EF4-FFF2-40B4-BE49-F238E27FC236}">
                <a16:creationId xmlns:a16="http://schemas.microsoft.com/office/drawing/2014/main" id="{7CBE420E-FAD7-4218-9670-A0899C0B3D86}"/>
              </a:ext>
            </a:extLst>
          </p:cNvPr>
          <p:cNvSpPr/>
          <p:nvPr/>
        </p:nvSpPr>
        <p:spPr>
          <a:xfrm>
            <a:off x="3900413" y="2005469"/>
            <a:ext cx="1371600" cy="1371600"/>
          </a:xfrm>
          <a:prstGeom prst="arc">
            <a:avLst>
              <a:gd name="adj1" fmla="val 21576080"/>
              <a:gd name="adj2" fmla="val 17482750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7A8BA40E-5C7B-4B3C-B779-EFA199287BC1}"/>
              </a:ext>
            </a:extLst>
          </p:cNvPr>
          <p:cNvSpPr/>
          <p:nvPr/>
        </p:nvSpPr>
        <p:spPr>
          <a:xfrm>
            <a:off x="3173552" y="3135635"/>
            <a:ext cx="932866" cy="93286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BFBFC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indent="-233363" algn="ctr" defTabSz="777875" fontAlgn="base">
              <a:spcBef>
                <a:spcPct val="0"/>
              </a:spcBef>
              <a:spcAft>
                <a:spcPts val="250"/>
              </a:spcAft>
              <a:buClr>
                <a:schemeClr val="bg2"/>
              </a:buClr>
              <a:buSzPct val="130000"/>
              <a:tabLst>
                <a:tab pos="615950" algn="l"/>
                <a:tab pos="1233488" algn="l"/>
                <a:tab pos="1849438" algn="l"/>
                <a:tab pos="2466975" algn="l"/>
                <a:tab pos="3084513" algn="l"/>
                <a:tab pos="3700463" algn="l"/>
                <a:tab pos="4318000" algn="l"/>
                <a:tab pos="4933950" algn="l"/>
                <a:tab pos="5551488" algn="l"/>
                <a:tab pos="6169025" algn="l"/>
              </a:tabLst>
            </a:pPr>
            <a:endParaRPr lang="ru-RU" sz="900" dirty="0" err="1">
              <a:solidFill>
                <a:srgbClr val="171C3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AC6B3280-F5C7-46D5-B51A-B1B780CDC5ED}"/>
              </a:ext>
            </a:extLst>
          </p:cNvPr>
          <p:cNvSpPr/>
          <p:nvPr/>
        </p:nvSpPr>
        <p:spPr>
          <a:xfrm>
            <a:off x="5015951" y="1314037"/>
            <a:ext cx="932866" cy="93286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BFBFC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indent="-233363" algn="ctr" defTabSz="777875" fontAlgn="base">
              <a:spcBef>
                <a:spcPct val="0"/>
              </a:spcBef>
              <a:spcAft>
                <a:spcPts val="250"/>
              </a:spcAft>
              <a:buClr>
                <a:schemeClr val="bg2"/>
              </a:buClr>
              <a:buSzPct val="130000"/>
              <a:tabLst>
                <a:tab pos="615950" algn="l"/>
                <a:tab pos="1233488" algn="l"/>
                <a:tab pos="1849438" algn="l"/>
                <a:tab pos="2466975" algn="l"/>
                <a:tab pos="3084513" algn="l"/>
                <a:tab pos="3700463" algn="l"/>
                <a:tab pos="4318000" algn="l"/>
                <a:tab pos="4933950" algn="l"/>
                <a:tab pos="5551488" algn="l"/>
                <a:tab pos="6169025" algn="l"/>
              </a:tabLst>
            </a:pPr>
            <a:endParaRPr lang="ru-RU" sz="900" dirty="0" err="1">
              <a:solidFill>
                <a:srgbClr val="171C3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7A34C4B3-2881-47FE-9765-B16D27A97896}"/>
              </a:ext>
            </a:extLst>
          </p:cNvPr>
          <p:cNvSpPr/>
          <p:nvPr/>
        </p:nvSpPr>
        <p:spPr>
          <a:xfrm>
            <a:off x="5015951" y="3135635"/>
            <a:ext cx="932866" cy="93286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BFBFC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indent="-233363" algn="ctr" defTabSz="777875" fontAlgn="base">
              <a:spcBef>
                <a:spcPct val="0"/>
              </a:spcBef>
              <a:spcAft>
                <a:spcPts val="250"/>
              </a:spcAft>
              <a:buClr>
                <a:schemeClr val="bg2"/>
              </a:buClr>
              <a:buSzPct val="130000"/>
              <a:tabLst>
                <a:tab pos="615950" algn="l"/>
                <a:tab pos="1233488" algn="l"/>
                <a:tab pos="1849438" algn="l"/>
                <a:tab pos="2466975" algn="l"/>
                <a:tab pos="3084513" algn="l"/>
                <a:tab pos="3700463" algn="l"/>
                <a:tab pos="4318000" algn="l"/>
                <a:tab pos="4933950" algn="l"/>
                <a:tab pos="5551488" algn="l"/>
                <a:tab pos="6169025" algn="l"/>
              </a:tabLst>
            </a:pPr>
            <a:endParaRPr lang="ru-RU" sz="900" dirty="0" err="1">
              <a:solidFill>
                <a:srgbClr val="171C3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4D5EE633-A460-49C8-90EA-77BD00E8303A}"/>
              </a:ext>
            </a:extLst>
          </p:cNvPr>
          <p:cNvSpPr/>
          <p:nvPr/>
        </p:nvSpPr>
        <p:spPr>
          <a:xfrm>
            <a:off x="3173552" y="1314037"/>
            <a:ext cx="932866" cy="93286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BFBFC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indent="-233363" algn="ctr" defTabSz="777875" fontAlgn="base">
              <a:spcBef>
                <a:spcPct val="0"/>
              </a:spcBef>
              <a:spcAft>
                <a:spcPts val="250"/>
              </a:spcAft>
              <a:buClr>
                <a:schemeClr val="bg2"/>
              </a:buClr>
              <a:buSzPct val="130000"/>
              <a:tabLst>
                <a:tab pos="615950" algn="l"/>
                <a:tab pos="1233488" algn="l"/>
                <a:tab pos="1849438" algn="l"/>
                <a:tab pos="2466975" algn="l"/>
                <a:tab pos="3084513" algn="l"/>
                <a:tab pos="3700463" algn="l"/>
                <a:tab pos="4318000" algn="l"/>
                <a:tab pos="4933950" algn="l"/>
                <a:tab pos="5551488" algn="l"/>
                <a:tab pos="6169025" algn="l"/>
              </a:tabLst>
            </a:pPr>
            <a:endParaRPr lang="ru-RU" sz="900" dirty="0" err="1">
              <a:solidFill>
                <a:srgbClr val="171C3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4755D1C-B053-4715-9C7D-F33536EBF941}"/>
              </a:ext>
            </a:extLst>
          </p:cNvPr>
          <p:cNvGrpSpPr/>
          <p:nvPr/>
        </p:nvGrpSpPr>
        <p:grpSpPr>
          <a:xfrm>
            <a:off x="3245281" y="2055539"/>
            <a:ext cx="151070" cy="151068"/>
            <a:chOff x="1954695" y="-449256"/>
            <a:chExt cx="151070" cy="151068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3482911B-D8DD-42D6-8AD8-653706170515}"/>
                </a:ext>
              </a:extLst>
            </p:cNvPr>
            <p:cNvSpPr/>
            <p:nvPr/>
          </p:nvSpPr>
          <p:spPr>
            <a:xfrm>
              <a:off x="1997949" y="-406002"/>
              <a:ext cx="64562" cy="64561"/>
            </a:xfrm>
            <a:prstGeom prst="ellipse">
              <a:avLst/>
            </a:prstGeom>
            <a:solidFill>
              <a:schemeClr val="accent3"/>
            </a:solidFill>
            <a:ln w="6480">
              <a:noFill/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CED1439D-1410-4D78-90DB-F0524D28DB32}"/>
                </a:ext>
              </a:extLst>
            </p:cNvPr>
            <p:cNvSpPr/>
            <p:nvPr/>
          </p:nvSpPr>
          <p:spPr>
            <a:xfrm>
              <a:off x="1954695" y="-449256"/>
              <a:ext cx="151070" cy="151068"/>
            </a:xfrm>
            <a:prstGeom prst="ellipse">
              <a:avLst/>
            </a:prstGeom>
            <a:noFill/>
            <a:ln w="6480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01BC92D4-E915-47DA-943E-3FAFC577BC05}"/>
              </a:ext>
            </a:extLst>
          </p:cNvPr>
          <p:cNvGrpSpPr/>
          <p:nvPr/>
        </p:nvGrpSpPr>
        <p:grpSpPr>
          <a:xfrm>
            <a:off x="5092518" y="3864212"/>
            <a:ext cx="151070" cy="151068"/>
            <a:chOff x="1954695" y="-449256"/>
            <a:chExt cx="151070" cy="151068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5323A2AE-1F85-451B-87DC-ED701077CC25}"/>
                </a:ext>
              </a:extLst>
            </p:cNvPr>
            <p:cNvSpPr/>
            <p:nvPr/>
          </p:nvSpPr>
          <p:spPr>
            <a:xfrm>
              <a:off x="1997949" y="-406002"/>
              <a:ext cx="64562" cy="64561"/>
            </a:xfrm>
            <a:prstGeom prst="ellipse">
              <a:avLst/>
            </a:prstGeom>
            <a:solidFill>
              <a:schemeClr val="accent3"/>
            </a:solidFill>
            <a:ln w="6480">
              <a:noFill/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95A5AF75-CBE5-4FB1-ABC1-48A8024B825E}"/>
                </a:ext>
              </a:extLst>
            </p:cNvPr>
            <p:cNvSpPr/>
            <p:nvPr/>
          </p:nvSpPr>
          <p:spPr>
            <a:xfrm>
              <a:off x="1954695" y="-449256"/>
              <a:ext cx="151070" cy="151068"/>
            </a:xfrm>
            <a:prstGeom prst="ellipse">
              <a:avLst/>
            </a:prstGeom>
            <a:noFill/>
            <a:ln w="6480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</p:grp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1343A69D-987F-44D5-85FE-9FCF0F4E412A}"/>
              </a:ext>
            </a:extLst>
          </p:cNvPr>
          <p:cNvSpPr txBox="1">
            <a:spLocks/>
          </p:cNvSpPr>
          <p:nvPr/>
        </p:nvSpPr>
        <p:spPr>
          <a:xfrm>
            <a:off x="579653" y="1319652"/>
            <a:ext cx="1452849" cy="3146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400" dirty="0">
                <a:solidFill>
                  <a:srgbClr val="231F1E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Работодатели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8384694A-D624-45C1-94DA-8B21913F0BAE}"/>
              </a:ext>
            </a:extLst>
          </p:cNvPr>
          <p:cNvSpPr txBox="1">
            <a:spLocks/>
          </p:cNvSpPr>
          <p:nvPr/>
        </p:nvSpPr>
        <p:spPr>
          <a:xfrm>
            <a:off x="579652" y="1634310"/>
            <a:ext cx="2163548" cy="10172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l">
              <a:lnSpc>
                <a:spcPct val="100000"/>
              </a:lnSpc>
              <a:buClr>
                <a:srgbClr val="ED3331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вакансия – тип «Стажировка»</a:t>
            </a:r>
          </a:p>
          <a:p>
            <a:pPr marL="171450" indent="-171450" algn="l">
              <a:lnSpc>
                <a:spcPct val="100000"/>
              </a:lnSpc>
              <a:buClr>
                <a:srgbClr val="ED3331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партнерские соглашения</a:t>
            </a:r>
          </a:p>
          <a:p>
            <a:pPr marL="171450" indent="-171450" algn="l">
              <a:lnSpc>
                <a:spcPct val="100000"/>
              </a:lnSpc>
              <a:buClr>
                <a:srgbClr val="ED3331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договор на проведение</a:t>
            </a:r>
          </a:p>
          <a:p>
            <a:pPr marL="171450" indent="-171450" algn="l">
              <a:lnSpc>
                <a:spcPct val="100000"/>
              </a:lnSpc>
              <a:buClr>
                <a:srgbClr val="ED3331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итоги практики (отзывы)</a:t>
            </a:r>
          </a:p>
          <a:p>
            <a:pPr marL="171450" indent="-171450" algn="l">
              <a:lnSpc>
                <a:spcPct val="100000"/>
              </a:lnSpc>
              <a:buClr>
                <a:srgbClr val="ED3331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получение достоверной информации о студентах</a:t>
            </a:r>
          </a:p>
        </p:txBody>
      </p:sp>
      <p:sp>
        <p:nvSpPr>
          <p:cNvPr id="27" name="Прямоугольник: скругленные углы 74">
            <a:extLst>
              <a:ext uri="{FF2B5EF4-FFF2-40B4-BE49-F238E27FC236}">
                <a16:creationId xmlns:a16="http://schemas.microsoft.com/office/drawing/2014/main" id="{6343D2E2-8049-436F-8711-86E6F8C6E813}"/>
              </a:ext>
            </a:extLst>
          </p:cNvPr>
          <p:cNvSpPr/>
          <p:nvPr/>
        </p:nvSpPr>
        <p:spPr>
          <a:xfrm>
            <a:off x="422229" y="2941528"/>
            <a:ext cx="2578985" cy="1620000"/>
          </a:xfrm>
          <a:prstGeom prst="roundRect">
            <a:avLst>
              <a:gd name="adj" fmla="val 7268"/>
            </a:avLst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203200" dist="38100" dir="5400000" sx="99000" sy="99000" algn="t" rotWithShape="0">
              <a:prstClr val="black">
                <a:alpha val="10000"/>
              </a:prstClr>
            </a:outerShdw>
          </a:effectLst>
        </p:spPr>
        <p:txBody>
          <a:bodyPr lIns="90000" tIns="45000" rIns="90000" bIns="45000" rtlCol="0" anchor="ctr">
            <a:no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dirty="0" err="1">
              <a:latin typeface="Arial" charset="0"/>
              <a:ea typeface="SimSun" charset="-122"/>
            </a:endParaRP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DD10817F-C662-4933-B8AF-8658566A52D2}"/>
              </a:ext>
            </a:extLst>
          </p:cNvPr>
          <p:cNvSpPr txBox="1">
            <a:spLocks/>
          </p:cNvSpPr>
          <p:nvPr/>
        </p:nvSpPr>
        <p:spPr>
          <a:xfrm>
            <a:off x="579653" y="3117639"/>
            <a:ext cx="1921494" cy="3146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400" dirty="0">
                <a:solidFill>
                  <a:srgbClr val="231F1E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Образовательные организации</a:t>
            </a: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2900C8CA-30CC-4C0B-BAFB-EC63ACA95F96}"/>
              </a:ext>
            </a:extLst>
          </p:cNvPr>
          <p:cNvSpPr txBox="1">
            <a:spLocks/>
          </p:cNvSpPr>
          <p:nvPr/>
        </p:nvSpPr>
        <p:spPr>
          <a:xfrm>
            <a:off x="579652" y="3358586"/>
            <a:ext cx="2421561" cy="11431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l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партнерские соглашения</a:t>
            </a:r>
          </a:p>
          <a:p>
            <a:pPr marL="171450" indent="-171450" algn="l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договор на прохождение </a:t>
            </a:r>
          </a:p>
          <a:p>
            <a:pPr marL="171450" indent="-171450" algn="l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заявки на проведение практики</a:t>
            </a:r>
          </a:p>
          <a:p>
            <a:pPr marL="171450" indent="-171450" algn="l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рассылка вакансий студентам</a:t>
            </a:r>
          </a:p>
          <a:p>
            <a:pPr marL="171450" indent="-171450" algn="l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списки студентов и выпускников</a:t>
            </a:r>
          </a:p>
          <a:p>
            <a:pPr marL="171450" indent="-171450" algn="l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отчетность по прохождению</a:t>
            </a:r>
          </a:p>
        </p:txBody>
      </p:sp>
      <p:sp>
        <p:nvSpPr>
          <p:cNvPr id="30" name="Прямоугольник: скругленные углы 77">
            <a:extLst>
              <a:ext uri="{FF2B5EF4-FFF2-40B4-BE49-F238E27FC236}">
                <a16:creationId xmlns:a16="http://schemas.microsoft.com/office/drawing/2014/main" id="{8C9D8E67-6A83-43AB-8736-75474743C354}"/>
              </a:ext>
            </a:extLst>
          </p:cNvPr>
          <p:cNvSpPr/>
          <p:nvPr/>
        </p:nvSpPr>
        <p:spPr>
          <a:xfrm>
            <a:off x="6159095" y="1323327"/>
            <a:ext cx="2578985" cy="1440000"/>
          </a:xfrm>
          <a:prstGeom prst="roundRect">
            <a:avLst>
              <a:gd name="adj" fmla="val 7268"/>
            </a:avLst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203200" dist="38100" dir="5400000" sx="99000" sy="99000" algn="t" rotWithShape="0">
              <a:prstClr val="black">
                <a:alpha val="10000"/>
              </a:prstClr>
            </a:outerShdw>
          </a:effectLst>
        </p:spPr>
        <p:txBody>
          <a:bodyPr lIns="90000" tIns="45000" rIns="90000" bIns="45000" rtlCol="0" anchor="ctr">
            <a:no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dirty="0" err="1">
              <a:latin typeface="Arial" charset="0"/>
              <a:ea typeface="SimSun" charset="-122"/>
            </a:endParaRP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FF674E47-5921-4E05-8862-CFA3BE1C9D47}"/>
              </a:ext>
            </a:extLst>
          </p:cNvPr>
          <p:cNvSpPr txBox="1">
            <a:spLocks/>
          </p:cNvSpPr>
          <p:nvPr/>
        </p:nvSpPr>
        <p:spPr>
          <a:xfrm>
            <a:off x="6316519" y="1335974"/>
            <a:ext cx="1452849" cy="3146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400" dirty="0">
                <a:solidFill>
                  <a:srgbClr val="231F1E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Студенты</a:t>
            </a:r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62203686-4B73-4D7B-9994-D18571193C2E}"/>
              </a:ext>
            </a:extLst>
          </p:cNvPr>
          <p:cNvSpPr txBox="1">
            <a:spLocks/>
          </p:cNvSpPr>
          <p:nvPr/>
        </p:nvSpPr>
        <p:spPr>
          <a:xfrm>
            <a:off x="6316518" y="1679346"/>
            <a:ext cx="2421561" cy="10461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l">
              <a:lnSpc>
                <a:spcPct val="100000"/>
              </a:lnSpc>
              <a:buClr>
                <a:srgbClr val="ED3331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поиск по базе и отклики</a:t>
            </a:r>
          </a:p>
          <a:p>
            <a:pPr marL="171450" indent="-171450" algn="l">
              <a:lnSpc>
                <a:spcPct val="100000"/>
              </a:lnSpc>
              <a:buClr>
                <a:srgbClr val="ED3331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договор на прохождение </a:t>
            </a:r>
          </a:p>
          <a:p>
            <a:pPr marL="171450" indent="-171450" algn="l">
              <a:lnSpc>
                <a:spcPct val="100000"/>
              </a:lnSpc>
              <a:buClr>
                <a:srgbClr val="ED3331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подтверждение сведений об образовании</a:t>
            </a:r>
          </a:p>
          <a:p>
            <a:pPr marL="171450" indent="-171450" algn="l">
              <a:lnSpc>
                <a:spcPct val="100000"/>
              </a:lnSpc>
              <a:buClr>
                <a:srgbClr val="ED3331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получение информации  о практике в электронном виде</a:t>
            </a:r>
          </a:p>
        </p:txBody>
      </p:sp>
      <p:sp>
        <p:nvSpPr>
          <p:cNvPr id="33" name="Прямоугольник: скругленные углы 80">
            <a:extLst>
              <a:ext uri="{FF2B5EF4-FFF2-40B4-BE49-F238E27FC236}">
                <a16:creationId xmlns:a16="http://schemas.microsoft.com/office/drawing/2014/main" id="{A7464003-6D0F-43DC-B114-E05A8CBE6C00}"/>
              </a:ext>
            </a:extLst>
          </p:cNvPr>
          <p:cNvSpPr/>
          <p:nvPr/>
        </p:nvSpPr>
        <p:spPr>
          <a:xfrm>
            <a:off x="6171212" y="2979269"/>
            <a:ext cx="2578985" cy="1620000"/>
          </a:xfrm>
          <a:prstGeom prst="roundRect">
            <a:avLst>
              <a:gd name="adj" fmla="val 7268"/>
            </a:avLst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203200" dist="38100" dir="5400000" sx="99000" sy="99000" algn="t" rotWithShape="0">
              <a:prstClr val="black">
                <a:alpha val="10000"/>
              </a:prstClr>
            </a:outerShdw>
          </a:effectLst>
        </p:spPr>
        <p:txBody>
          <a:bodyPr lIns="90000" tIns="45000" rIns="90000" bIns="45000" rtlCol="0" anchor="ctr">
            <a:no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dirty="0" err="1">
              <a:latin typeface="Arial" charset="0"/>
              <a:ea typeface="SimSun" charset="-122"/>
            </a:endParaRPr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6A1AF626-D4AE-43A9-8E41-D02CA62ECF79}"/>
              </a:ext>
            </a:extLst>
          </p:cNvPr>
          <p:cNvSpPr txBox="1">
            <a:spLocks/>
          </p:cNvSpPr>
          <p:nvPr/>
        </p:nvSpPr>
        <p:spPr>
          <a:xfrm>
            <a:off x="6328636" y="3144965"/>
            <a:ext cx="1700326" cy="3146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400" dirty="0">
                <a:solidFill>
                  <a:srgbClr val="231F1E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Государственные органы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3" t="17219" r="75334" b="72112"/>
          <a:stretch/>
        </p:blipFill>
        <p:spPr bwMode="auto">
          <a:xfrm>
            <a:off x="4022309" y="2403269"/>
            <a:ext cx="1178025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D0073DD-9F72-400E-B808-B972B1141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2013" y="3317269"/>
            <a:ext cx="497045" cy="540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007C764-4742-4248-819A-F6271CB0A2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24945" y="1465181"/>
            <a:ext cx="430080" cy="5760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9F9F85C-DCEC-4BB3-BAA0-1FCB6DE1DA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10831" y="1468623"/>
            <a:ext cx="576000" cy="5760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424D918-A560-45AF-A4C9-B067161C7B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24945" y="3302306"/>
            <a:ext cx="430687" cy="527939"/>
          </a:xfrm>
          <a:prstGeom prst="rect">
            <a:avLst/>
          </a:prstGeom>
        </p:spPr>
      </p:pic>
      <p:sp>
        <p:nvSpPr>
          <p:cNvPr id="53" name="Заголовок 1">
            <a:extLst>
              <a:ext uri="{FF2B5EF4-FFF2-40B4-BE49-F238E27FC236}">
                <a16:creationId xmlns:a16="http://schemas.microsoft.com/office/drawing/2014/main" id="{62203686-4B73-4D7B-9994-D18571193C2E}"/>
              </a:ext>
            </a:extLst>
          </p:cNvPr>
          <p:cNvSpPr txBox="1">
            <a:spLocks/>
          </p:cNvSpPr>
          <p:nvPr/>
        </p:nvSpPr>
        <p:spPr>
          <a:xfrm>
            <a:off x="6316517" y="3464036"/>
            <a:ext cx="2421561" cy="10308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l">
              <a:lnSpc>
                <a:spcPct val="100000"/>
              </a:lnSpc>
              <a:buClr>
                <a:srgbClr val="ED3331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правовое регулирование (справочник профессий Минтруда, ФГОС и т.д.)</a:t>
            </a:r>
          </a:p>
          <a:p>
            <a:pPr marL="171450" indent="-171450" algn="l">
              <a:lnSpc>
                <a:spcPct val="100000"/>
              </a:lnSpc>
              <a:buClr>
                <a:srgbClr val="ED3331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статистика и аналитика по рынку труда молодых специалистов и востребованности профессий</a:t>
            </a:r>
          </a:p>
        </p:txBody>
      </p:sp>
      <p:sp>
        <p:nvSpPr>
          <p:cNvPr id="54" name="Текст 3"/>
          <p:cNvSpPr>
            <a:spLocks noGrp="1"/>
          </p:cNvSpPr>
          <p:nvPr>
            <p:ph type="body" sz="quarter" idx="13"/>
          </p:nvPr>
        </p:nvSpPr>
        <p:spPr>
          <a:xfrm>
            <a:off x="297103" y="627797"/>
            <a:ext cx="7162117" cy="271370"/>
          </a:xfrm>
        </p:spPr>
        <p:txBody>
          <a:bodyPr/>
          <a:lstStyle/>
          <a:p>
            <a:r>
              <a:rPr lang="ru-RU" dirty="0"/>
              <a:t>Взаимодействие участников рынка труда с целью последующего трудоустройства молодежи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6120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6">
            <a:extLst>
              <a:ext uri="{FF2B5EF4-FFF2-40B4-BE49-F238E27FC236}">
                <a16:creationId xmlns:a16="http://schemas.microsoft.com/office/drawing/2014/main" id="{D5981573-5D3F-4FC5-A5D8-0B7C56009FCF}"/>
              </a:ext>
            </a:extLst>
          </p:cNvPr>
          <p:cNvSpPr txBox="1">
            <a:spLocks/>
          </p:cNvSpPr>
          <p:nvPr/>
        </p:nvSpPr>
        <p:spPr>
          <a:xfrm>
            <a:off x="297103" y="618337"/>
            <a:ext cx="3950861" cy="2808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bg2"/>
              </a:buClr>
              <a:buSzPct val="130000"/>
              <a:buFont typeface="Arial" pitchFamily="34" charset="0"/>
              <a:buNone/>
              <a:defRPr lang="ru-RU" sz="1300" kern="1200" dirty="0">
                <a:solidFill>
                  <a:srgbClr val="171C30"/>
                </a:solidFill>
                <a:latin typeface="Segoe UI Semilight" panose="020B0402040204020203" pitchFamily="34" charset="0"/>
                <a:ea typeface="PT Root UI" panose="020B0303020202020204" pitchFamily="34" charset="-52"/>
                <a:cs typeface="Segoe UI Semilight" panose="020B0402040204020203" pitchFamily="34" charset="0"/>
              </a:defRPr>
            </a:lvl1pPr>
            <a:lvl2pPr marL="233775" indent="0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None/>
              <a:defRPr sz="14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2pPr>
            <a:lvl3pPr marL="467551" indent="0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None/>
              <a:defRPr sz="14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3pPr>
            <a:lvl4pPr marL="1168877" indent="0" algn="l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4pPr>
            <a:lvl5pPr marL="1558503" indent="0" algn="l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Создание единого рынка труда ЕАЭС</a:t>
            </a:r>
            <a:endParaRPr lang="ru-RU" sz="1400" dirty="0">
              <a:solidFill>
                <a:srgbClr val="4472C4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48" name="Текст 2">
            <a:extLst>
              <a:ext uri="{FF2B5EF4-FFF2-40B4-BE49-F238E27FC236}">
                <a16:creationId xmlns:a16="http://schemas.microsoft.com/office/drawing/2014/main" id="{6C442876-9802-4134-B9F8-99C3432EF098}"/>
              </a:ext>
            </a:extLst>
          </p:cNvPr>
          <p:cNvSpPr txBox="1">
            <a:spLocks/>
          </p:cNvSpPr>
          <p:nvPr/>
        </p:nvSpPr>
        <p:spPr>
          <a:xfrm>
            <a:off x="306800" y="204306"/>
            <a:ext cx="6516722" cy="325285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marR="0" indent="0" algn="l" defTabSz="7792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56"/>
              </a:spcAft>
              <a:buClrTx/>
              <a:buSzTx/>
              <a:buFontTx/>
              <a:buNone/>
              <a:tabLst/>
              <a:defRPr lang="ru-RU" sz="2200" b="0" kern="1200" cap="none" baseline="0" dirty="0">
                <a:solidFill>
                  <a:srgbClr val="24347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  <a:lvl2pPr marL="467551" indent="-233776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1327" indent="-233776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100" dirty="0"/>
              <a:t>Евразийская электронная биржа труда. </a:t>
            </a:r>
            <a:r>
              <a:rPr lang="ru-RU" sz="2100" dirty="0">
                <a:solidFill>
                  <a:srgbClr val="CF4520"/>
                </a:solidFill>
              </a:rPr>
              <a:t>РБГ</a:t>
            </a:r>
          </a:p>
          <a:p>
            <a:endParaRPr lang="ru-RU" sz="2100" dirty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88FA48B4-DDA1-4F0E-98A9-DE360F347CBF}"/>
              </a:ext>
            </a:extLst>
          </p:cNvPr>
          <p:cNvCxnSpPr>
            <a:cxnSpLocks/>
          </p:cNvCxnSpPr>
          <p:nvPr/>
        </p:nvCxnSpPr>
        <p:spPr>
          <a:xfrm>
            <a:off x="2967972" y="1497825"/>
            <a:ext cx="0" cy="3645675"/>
          </a:xfrm>
          <a:prstGeom prst="line">
            <a:avLst/>
          </a:prstGeom>
          <a:ln w="19050" cap="rnd">
            <a:solidFill>
              <a:srgbClr val="C9CAD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>
            <a:extLst>
              <a:ext uri="{FF2B5EF4-FFF2-40B4-BE49-F238E27FC236}">
                <a16:creationId xmlns:a16="http://schemas.microsoft.com/office/drawing/2014/main" id="{29FBE22B-7DB8-498E-8E31-29E4E38A3398}"/>
              </a:ext>
            </a:extLst>
          </p:cNvPr>
          <p:cNvSpPr/>
          <p:nvPr/>
        </p:nvSpPr>
        <p:spPr>
          <a:xfrm>
            <a:off x="2942086" y="3362646"/>
            <a:ext cx="54006" cy="54006"/>
          </a:xfrm>
          <a:prstGeom prst="ellipse">
            <a:avLst/>
          </a:prstGeom>
          <a:solidFill>
            <a:srgbClr val="FD4239"/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C9054C1-E880-40AF-8F19-3A1C33C4CB1E}"/>
              </a:ext>
            </a:extLst>
          </p:cNvPr>
          <p:cNvGrpSpPr/>
          <p:nvPr/>
        </p:nvGrpSpPr>
        <p:grpSpPr>
          <a:xfrm>
            <a:off x="2705907" y="1436428"/>
            <a:ext cx="526013" cy="526013"/>
            <a:chOff x="1975429" y="1436428"/>
            <a:chExt cx="526013" cy="526013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912E8972-A91C-4EA0-B9A3-40BBE5903776}"/>
                </a:ext>
              </a:extLst>
            </p:cNvPr>
            <p:cNvSpPr/>
            <p:nvPr/>
          </p:nvSpPr>
          <p:spPr>
            <a:xfrm>
              <a:off x="1975429" y="1436428"/>
              <a:ext cx="526013" cy="52601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CF4520"/>
              </a:solidFill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  <p:sp>
          <p:nvSpPr>
            <p:cNvPr id="50" name="TextBox 9">
              <a:extLst>
                <a:ext uri="{FF2B5EF4-FFF2-40B4-BE49-F238E27FC236}">
                  <a16:creationId xmlns:a16="http://schemas.microsoft.com/office/drawing/2014/main" id="{981187D0-4232-4988-8994-1E49318636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2430" y="1506203"/>
              <a:ext cx="499011" cy="386464"/>
            </a:xfrm>
            <a:prstGeom prst="rect">
              <a:avLst/>
            </a:prstGeom>
            <a:noFill/>
            <a:ln w="9525">
              <a:solidFill>
                <a:srgbClr val="CF4520"/>
              </a:solidFill>
              <a:miter lim="800000"/>
              <a:headEnd/>
              <a:tailEnd/>
            </a:ln>
          </p:spPr>
          <p:txBody>
            <a:bodyPr wrap="square" lIns="77925" tIns="38963" rIns="77925" bIns="38963">
              <a:spAutoFit/>
            </a:bodyPr>
            <a:lstStyle/>
            <a:p>
              <a:pPr algn="ctr"/>
              <a:r>
                <a:rPr lang="ru-RU" sz="2000" dirty="0">
                  <a:solidFill>
                    <a:srgbClr val="231F1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01</a:t>
              </a: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2045CBFA-87B7-401E-B421-85C6BE372D13}"/>
              </a:ext>
            </a:extLst>
          </p:cNvPr>
          <p:cNvGrpSpPr/>
          <p:nvPr/>
        </p:nvGrpSpPr>
        <p:grpSpPr>
          <a:xfrm>
            <a:off x="2704966" y="2571714"/>
            <a:ext cx="526013" cy="526013"/>
            <a:chOff x="1974488" y="2552098"/>
            <a:chExt cx="526013" cy="526013"/>
          </a:xfrm>
        </p:grpSpPr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775E0BE8-B732-467B-97DE-82189FA87E29}"/>
                </a:ext>
              </a:extLst>
            </p:cNvPr>
            <p:cNvSpPr/>
            <p:nvPr/>
          </p:nvSpPr>
          <p:spPr>
            <a:xfrm>
              <a:off x="1974488" y="2552098"/>
              <a:ext cx="526013" cy="52601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CF4520"/>
              </a:solidFill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  <p:sp>
          <p:nvSpPr>
            <p:cNvPr id="53" name="TextBox 9">
              <a:extLst>
                <a:ext uri="{FF2B5EF4-FFF2-40B4-BE49-F238E27FC236}">
                  <a16:creationId xmlns:a16="http://schemas.microsoft.com/office/drawing/2014/main" id="{8667C794-77B1-4B8B-8E3E-B919B86C0D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3869" y="2621873"/>
              <a:ext cx="499011" cy="386464"/>
            </a:xfrm>
            <a:prstGeom prst="rect">
              <a:avLst/>
            </a:prstGeom>
            <a:noFill/>
            <a:ln w="9525">
              <a:solidFill>
                <a:srgbClr val="CF4520"/>
              </a:solidFill>
              <a:miter lim="800000"/>
              <a:headEnd/>
              <a:tailEnd/>
            </a:ln>
          </p:spPr>
          <p:txBody>
            <a:bodyPr wrap="square" lIns="77925" tIns="38963" rIns="77925" bIns="38963">
              <a:spAutoFit/>
            </a:bodyPr>
            <a:lstStyle/>
            <a:p>
              <a:pPr algn="ctr"/>
              <a:r>
                <a:rPr lang="ru-RU" sz="2000" dirty="0">
                  <a:solidFill>
                    <a:srgbClr val="231F1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02</a:t>
              </a: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9661EFD1-E66E-4B15-9566-4FDEA4EF1E46}"/>
              </a:ext>
            </a:extLst>
          </p:cNvPr>
          <p:cNvGrpSpPr/>
          <p:nvPr/>
        </p:nvGrpSpPr>
        <p:grpSpPr>
          <a:xfrm>
            <a:off x="2704966" y="3706999"/>
            <a:ext cx="526013" cy="526013"/>
            <a:chOff x="1974488" y="3448044"/>
            <a:chExt cx="526013" cy="526013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0FB90C9B-422B-41D7-BFBE-D267C235DBE2}"/>
                </a:ext>
              </a:extLst>
            </p:cNvPr>
            <p:cNvSpPr/>
            <p:nvPr/>
          </p:nvSpPr>
          <p:spPr>
            <a:xfrm>
              <a:off x="1974488" y="3448044"/>
              <a:ext cx="526013" cy="52601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CF4520"/>
              </a:solidFill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  <p:sp>
          <p:nvSpPr>
            <p:cNvPr id="56" name="TextBox 9">
              <a:extLst>
                <a:ext uri="{FF2B5EF4-FFF2-40B4-BE49-F238E27FC236}">
                  <a16:creationId xmlns:a16="http://schemas.microsoft.com/office/drawing/2014/main" id="{B98ECC1F-2A8D-47C5-92C3-7E84A04F05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6249" y="3517819"/>
              <a:ext cx="499011" cy="386464"/>
            </a:xfrm>
            <a:prstGeom prst="rect">
              <a:avLst/>
            </a:prstGeom>
            <a:noFill/>
            <a:ln w="9525">
              <a:solidFill>
                <a:srgbClr val="CF4520"/>
              </a:solidFill>
              <a:miter lim="800000"/>
              <a:headEnd/>
              <a:tailEnd/>
            </a:ln>
          </p:spPr>
          <p:txBody>
            <a:bodyPr wrap="square" lIns="77925" tIns="38963" rIns="77925" bIns="38963">
              <a:spAutoFit/>
            </a:bodyPr>
            <a:lstStyle/>
            <a:p>
              <a:pPr algn="ctr"/>
              <a:r>
                <a:rPr lang="ru-RU" sz="2000" dirty="0">
                  <a:solidFill>
                    <a:srgbClr val="231F1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03</a:t>
              </a:r>
            </a:p>
          </p:txBody>
        </p:sp>
      </p:grpSp>
      <p:sp>
        <p:nvSpPr>
          <p:cNvPr id="59" name="Овал 58">
            <a:extLst>
              <a:ext uri="{FF2B5EF4-FFF2-40B4-BE49-F238E27FC236}">
                <a16:creationId xmlns:a16="http://schemas.microsoft.com/office/drawing/2014/main" id="{6A59DE29-81D1-4E89-880A-2A67A7ACBCDC}"/>
              </a:ext>
            </a:extLst>
          </p:cNvPr>
          <p:cNvSpPr/>
          <p:nvPr/>
        </p:nvSpPr>
        <p:spPr>
          <a:xfrm>
            <a:off x="2942086" y="2243585"/>
            <a:ext cx="54006" cy="54006"/>
          </a:xfrm>
          <a:prstGeom prst="ellipse">
            <a:avLst/>
          </a:prstGeom>
          <a:solidFill>
            <a:srgbClr val="FD4239"/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011CD3DA-16FD-4C3F-81F5-4D1E855A44E4}"/>
              </a:ext>
            </a:extLst>
          </p:cNvPr>
          <p:cNvCxnSpPr>
            <a:cxnSpLocks/>
          </p:cNvCxnSpPr>
          <p:nvPr/>
        </p:nvCxnSpPr>
        <p:spPr>
          <a:xfrm>
            <a:off x="5707310" y="1497825"/>
            <a:ext cx="0" cy="3645675"/>
          </a:xfrm>
          <a:prstGeom prst="line">
            <a:avLst/>
          </a:prstGeom>
          <a:ln w="19050" cap="rnd">
            <a:solidFill>
              <a:srgbClr val="C9CAD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Овал 60">
            <a:extLst>
              <a:ext uri="{FF2B5EF4-FFF2-40B4-BE49-F238E27FC236}">
                <a16:creationId xmlns:a16="http://schemas.microsoft.com/office/drawing/2014/main" id="{47527D16-05A5-454B-AD45-E3FAD29FCFBC}"/>
              </a:ext>
            </a:extLst>
          </p:cNvPr>
          <p:cNvSpPr/>
          <p:nvPr/>
        </p:nvSpPr>
        <p:spPr>
          <a:xfrm>
            <a:off x="5681424" y="3362646"/>
            <a:ext cx="54006" cy="54006"/>
          </a:xfrm>
          <a:prstGeom prst="ellipse">
            <a:avLst/>
          </a:prstGeom>
          <a:solidFill>
            <a:srgbClr val="FD4239"/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D6C93C07-001A-4789-B6E4-F02BB8F1FF95}"/>
              </a:ext>
            </a:extLst>
          </p:cNvPr>
          <p:cNvGrpSpPr/>
          <p:nvPr/>
        </p:nvGrpSpPr>
        <p:grpSpPr>
          <a:xfrm>
            <a:off x="5445245" y="1436428"/>
            <a:ext cx="526013" cy="526013"/>
            <a:chOff x="1975429" y="1436428"/>
            <a:chExt cx="526013" cy="526013"/>
          </a:xfrm>
        </p:grpSpPr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152E650A-2C1F-4D93-B000-F8C77C1D976F}"/>
                </a:ext>
              </a:extLst>
            </p:cNvPr>
            <p:cNvSpPr/>
            <p:nvPr/>
          </p:nvSpPr>
          <p:spPr>
            <a:xfrm>
              <a:off x="1975429" y="1436428"/>
              <a:ext cx="526013" cy="52601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CF4520"/>
              </a:solidFill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  <p:sp>
          <p:nvSpPr>
            <p:cNvPr id="65" name="TextBox 9">
              <a:extLst>
                <a:ext uri="{FF2B5EF4-FFF2-40B4-BE49-F238E27FC236}">
                  <a16:creationId xmlns:a16="http://schemas.microsoft.com/office/drawing/2014/main" id="{C02208E1-3C6F-4634-97FD-3393724B21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2430" y="1506203"/>
              <a:ext cx="499011" cy="386464"/>
            </a:xfrm>
            <a:prstGeom prst="rect">
              <a:avLst/>
            </a:prstGeom>
            <a:noFill/>
            <a:ln w="9525">
              <a:solidFill>
                <a:srgbClr val="CF4520"/>
              </a:solidFill>
              <a:miter lim="800000"/>
              <a:headEnd/>
              <a:tailEnd/>
            </a:ln>
          </p:spPr>
          <p:txBody>
            <a:bodyPr wrap="square" lIns="77925" tIns="38963" rIns="77925" bIns="38963">
              <a:spAutoFit/>
            </a:bodyPr>
            <a:lstStyle/>
            <a:p>
              <a:pPr algn="ctr"/>
              <a:r>
                <a:rPr lang="ru-RU" sz="2000" dirty="0">
                  <a:solidFill>
                    <a:srgbClr val="231F1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04</a:t>
              </a:r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587384CE-ACCE-40DE-B21B-0FD20FB250DE}"/>
              </a:ext>
            </a:extLst>
          </p:cNvPr>
          <p:cNvGrpSpPr/>
          <p:nvPr/>
        </p:nvGrpSpPr>
        <p:grpSpPr>
          <a:xfrm>
            <a:off x="5444304" y="2571714"/>
            <a:ext cx="526013" cy="526013"/>
            <a:chOff x="1974488" y="2552098"/>
            <a:chExt cx="526013" cy="526013"/>
          </a:xfrm>
        </p:grpSpPr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59190ABA-F52F-45EC-BC1F-A063210AD812}"/>
                </a:ext>
              </a:extLst>
            </p:cNvPr>
            <p:cNvSpPr/>
            <p:nvPr/>
          </p:nvSpPr>
          <p:spPr>
            <a:xfrm>
              <a:off x="1974488" y="2552098"/>
              <a:ext cx="526013" cy="52601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CF4520"/>
              </a:solidFill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  <p:sp>
          <p:nvSpPr>
            <p:cNvPr id="68" name="TextBox 9">
              <a:extLst>
                <a:ext uri="{FF2B5EF4-FFF2-40B4-BE49-F238E27FC236}">
                  <a16:creationId xmlns:a16="http://schemas.microsoft.com/office/drawing/2014/main" id="{C7197140-3B88-4D96-BD91-14C20590A7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3869" y="2621873"/>
              <a:ext cx="499011" cy="386464"/>
            </a:xfrm>
            <a:prstGeom prst="rect">
              <a:avLst/>
            </a:prstGeom>
            <a:noFill/>
            <a:ln w="9525">
              <a:solidFill>
                <a:srgbClr val="CF4520"/>
              </a:solidFill>
              <a:miter lim="800000"/>
              <a:headEnd/>
              <a:tailEnd/>
            </a:ln>
          </p:spPr>
          <p:txBody>
            <a:bodyPr wrap="square" lIns="77925" tIns="38963" rIns="77925" bIns="38963">
              <a:spAutoFit/>
            </a:bodyPr>
            <a:lstStyle/>
            <a:p>
              <a:pPr algn="ctr"/>
              <a:r>
                <a:rPr lang="ru-RU" sz="2000" dirty="0">
                  <a:solidFill>
                    <a:srgbClr val="231F1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05</a:t>
              </a: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A2983DB8-C95D-47F1-8C7A-69C3500760AB}"/>
              </a:ext>
            </a:extLst>
          </p:cNvPr>
          <p:cNvGrpSpPr/>
          <p:nvPr/>
        </p:nvGrpSpPr>
        <p:grpSpPr>
          <a:xfrm>
            <a:off x="5444304" y="3706999"/>
            <a:ext cx="526013" cy="526013"/>
            <a:chOff x="1974488" y="3448044"/>
            <a:chExt cx="526013" cy="526013"/>
          </a:xfrm>
        </p:grpSpPr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57CB1EBD-8576-4189-AF94-54C239FF7B8F}"/>
                </a:ext>
              </a:extLst>
            </p:cNvPr>
            <p:cNvSpPr/>
            <p:nvPr/>
          </p:nvSpPr>
          <p:spPr>
            <a:xfrm>
              <a:off x="1974488" y="3448044"/>
              <a:ext cx="526013" cy="52601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CF4520"/>
              </a:solidFill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  <p:sp>
          <p:nvSpPr>
            <p:cNvPr id="71" name="TextBox 9">
              <a:extLst>
                <a:ext uri="{FF2B5EF4-FFF2-40B4-BE49-F238E27FC236}">
                  <a16:creationId xmlns:a16="http://schemas.microsoft.com/office/drawing/2014/main" id="{89793FFC-F769-42A4-9113-2CBE2FCD62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6249" y="3517819"/>
              <a:ext cx="499011" cy="386464"/>
            </a:xfrm>
            <a:prstGeom prst="rect">
              <a:avLst/>
            </a:prstGeom>
            <a:noFill/>
            <a:ln w="9525">
              <a:solidFill>
                <a:srgbClr val="CF4520"/>
              </a:solidFill>
              <a:miter lim="800000"/>
              <a:headEnd/>
              <a:tailEnd/>
            </a:ln>
          </p:spPr>
          <p:txBody>
            <a:bodyPr wrap="square" lIns="77925" tIns="38963" rIns="77925" bIns="38963">
              <a:spAutoFit/>
            </a:bodyPr>
            <a:lstStyle/>
            <a:p>
              <a:pPr algn="ctr"/>
              <a:r>
                <a:rPr lang="ru-RU" sz="2000" dirty="0">
                  <a:solidFill>
                    <a:srgbClr val="231F1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06</a:t>
              </a:r>
            </a:p>
          </p:txBody>
        </p:sp>
      </p:grpSp>
      <p:sp>
        <p:nvSpPr>
          <p:cNvPr id="74" name="Овал 73">
            <a:extLst>
              <a:ext uri="{FF2B5EF4-FFF2-40B4-BE49-F238E27FC236}">
                <a16:creationId xmlns:a16="http://schemas.microsoft.com/office/drawing/2014/main" id="{382E9655-C99C-4EAF-A5B7-09456CA283DB}"/>
              </a:ext>
            </a:extLst>
          </p:cNvPr>
          <p:cNvSpPr/>
          <p:nvPr/>
        </p:nvSpPr>
        <p:spPr>
          <a:xfrm>
            <a:off x="5681424" y="2243585"/>
            <a:ext cx="54006" cy="54006"/>
          </a:xfrm>
          <a:prstGeom prst="ellipse">
            <a:avLst/>
          </a:prstGeom>
          <a:solidFill>
            <a:srgbClr val="FD4239"/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80F5FFB-9A4D-4DB1-B77C-1C5BBA552657}"/>
              </a:ext>
            </a:extLst>
          </p:cNvPr>
          <p:cNvGrpSpPr/>
          <p:nvPr/>
        </p:nvGrpSpPr>
        <p:grpSpPr>
          <a:xfrm>
            <a:off x="322943" y="1372763"/>
            <a:ext cx="1901090" cy="1901090"/>
            <a:chOff x="323231" y="2056686"/>
            <a:chExt cx="1391358" cy="1391358"/>
          </a:xfrm>
        </p:grpSpPr>
        <p:sp>
          <p:nvSpPr>
            <p:cNvPr id="37" name="Oval 4">
              <a:extLst>
                <a:ext uri="{FF2B5EF4-FFF2-40B4-BE49-F238E27FC236}">
                  <a16:creationId xmlns:a16="http://schemas.microsoft.com/office/drawing/2014/main" id="{73B3A6EC-6D4C-4B29-A72F-DB3F8B367853}"/>
                </a:ext>
              </a:extLst>
            </p:cNvPr>
            <p:cNvSpPr/>
            <p:nvPr/>
          </p:nvSpPr>
          <p:spPr>
            <a:xfrm>
              <a:off x="404136" y="2137591"/>
              <a:ext cx="1229547" cy="1229547"/>
            </a:xfrm>
            <a:prstGeom prst="ellips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Arc 7">
              <a:extLst>
                <a:ext uri="{FF2B5EF4-FFF2-40B4-BE49-F238E27FC236}">
                  <a16:creationId xmlns:a16="http://schemas.microsoft.com/office/drawing/2014/main" id="{234149EA-F45B-4731-9C16-5DD2BC99BE81}"/>
                </a:ext>
              </a:extLst>
            </p:cNvPr>
            <p:cNvSpPr/>
            <p:nvPr/>
          </p:nvSpPr>
          <p:spPr>
            <a:xfrm>
              <a:off x="323231" y="2056686"/>
              <a:ext cx="1391358" cy="1391358"/>
            </a:xfrm>
            <a:prstGeom prst="arc">
              <a:avLst>
                <a:gd name="adj1" fmla="val 14062352"/>
                <a:gd name="adj2" fmla="val 21484032"/>
              </a:avLst>
            </a:prstGeom>
            <a:ln w="12700">
              <a:solidFill>
                <a:srgbClr val="1E4185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Заголовок 1">
            <a:extLst>
              <a:ext uri="{FF2B5EF4-FFF2-40B4-BE49-F238E27FC236}">
                <a16:creationId xmlns:a16="http://schemas.microsoft.com/office/drawing/2014/main" id="{2B41075D-5249-45BF-848A-BF79F48C2B1D}"/>
              </a:ext>
            </a:extLst>
          </p:cNvPr>
          <p:cNvSpPr txBox="1">
            <a:spLocks/>
          </p:cNvSpPr>
          <p:nvPr/>
        </p:nvSpPr>
        <p:spPr>
          <a:xfrm>
            <a:off x="3327425" y="1314158"/>
            <a:ext cx="1235842" cy="2678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ru-RU" sz="1200" dirty="0">
                <a:solidFill>
                  <a:srgbClr val="2E2E2E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Авторизация</a:t>
            </a:r>
          </a:p>
        </p:txBody>
      </p:sp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80E3AD40-2BEF-4620-A192-AB8650DE176A}"/>
              </a:ext>
            </a:extLst>
          </p:cNvPr>
          <p:cNvSpPr txBox="1">
            <a:spLocks/>
          </p:cNvSpPr>
          <p:nvPr/>
        </p:nvSpPr>
        <p:spPr>
          <a:xfrm>
            <a:off x="3327425" y="1512001"/>
            <a:ext cx="1921825" cy="7315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0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Через национальный  компонент, используя данные соответствующей учетной записи</a:t>
            </a:r>
          </a:p>
        </p:txBody>
      </p:sp>
      <p:sp>
        <p:nvSpPr>
          <p:cNvPr id="78" name="Заголовок 1">
            <a:extLst>
              <a:ext uri="{FF2B5EF4-FFF2-40B4-BE49-F238E27FC236}">
                <a16:creationId xmlns:a16="http://schemas.microsoft.com/office/drawing/2014/main" id="{E530D61D-3DAD-4046-810C-FA2715E0D411}"/>
              </a:ext>
            </a:extLst>
          </p:cNvPr>
          <p:cNvSpPr txBox="1">
            <a:spLocks/>
          </p:cNvSpPr>
          <p:nvPr/>
        </p:nvSpPr>
        <p:spPr>
          <a:xfrm>
            <a:off x="3327425" y="2461176"/>
            <a:ext cx="1235842" cy="2678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ru-RU" sz="1200" dirty="0">
                <a:solidFill>
                  <a:srgbClr val="2E2E2E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Поиск</a:t>
            </a:r>
          </a:p>
        </p:txBody>
      </p:sp>
      <p:sp>
        <p:nvSpPr>
          <p:cNvPr id="81" name="Заголовок 1">
            <a:extLst>
              <a:ext uri="{FF2B5EF4-FFF2-40B4-BE49-F238E27FC236}">
                <a16:creationId xmlns:a16="http://schemas.microsoft.com/office/drawing/2014/main" id="{313E2A1B-A86A-4386-82C3-5E842249C049}"/>
              </a:ext>
            </a:extLst>
          </p:cNvPr>
          <p:cNvSpPr txBox="1">
            <a:spLocks/>
          </p:cNvSpPr>
          <p:nvPr/>
        </p:nvSpPr>
        <p:spPr>
          <a:xfrm>
            <a:off x="3327426" y="2659020"/>
            <a:ext cx="1921823" cy="5670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0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Передача по </a:t>
            </a:r>
            <a:r>
              <a:rPr lang="en-US" sz="10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API</a:t>
            </a:r>
            <a:r>
              <a:rPr lang="ru-RU" sz="10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 результатов поиска, типовой поисковый интерфейс, просмотр информации на русском</a:t>
            </a:r>
          </a:p>
        </p:txBody>
      </p:sp>
      <p:sp>
        <p:nvSpPr>
          <p:cNvPr id="82" name="Заголовок 1">
            <a:extLst>
              <a:ext uri="{FF2B5EF4-FFF2-40B4-BE49-F238E27FC236}">
                <a16:creationId xmlns:a16="http://schemas.microsoft.com/office/drawing/2014/main" id="{D3A7E1D8-1FC9-4670-8AA8-D8AF1F4359A6}"/>
              </a:ext>
            </a:extLst>
          </p:cNvPr>
          <p:cNvSpPr txBox="1">
            <a:spLocks/>
          </p:cNvSpPr>
          <p:nvPr/>
        </p:nvSpPr>
        <p:spPr>
          <a:xfrm>
            <a:off x="3327425" y="3642828"/>
            <a:ext cx="1235842" cy="2678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200" dirty="0">
                <a:solidFill>
                  <a:srgbClr val="2E2E2E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Технические требования</a:t>
            </a:r>
          </a:p>
        </p:txBody>
      </p:sp>
      <p:sp>
        <p:nvSpPr>
          <p:cNvPr id="83" name="Заголовок 1">
            <a:extLst>
              <a:ext uri="{FF2B5EF4-FFF2-40B4-BE49-F238E27FC236}">
                <a16:creationId xmlns:a16="http://schemas.microsoft.com/office/drawing/2014/main" id="{D9E6101F-733A-4C0D-9DA8-D88DA34C9B3F}"/>
              </a:ext>
            </a:extLst>
          </p:cNvPr>
          <p:cNvSpPr txBox="1">
            <a:spLocks/>
          </p:cNvSpPr>
          <p:nvPr/>
        </p:nvSpPr>
        <p:spPr>
          <a:xfrm>
            <a:off x="3327426" y="3978328"/>
            <a:ext cx="1921825" cy="5670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0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Минимизация технических требований к ресурсам и каналам связи</a:t>
            </a:r>
          </a:p>
          <a:p>
            <a:pPr algn="l">
              <a:lnSpc>
                <a:spcPct val="100000"/>
              </a:lnSpc>
            </a:pPr>
            <a:r>
              <a:rPr lang="ru-RU" sz="10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 </a:t>
            </a:r>
          </a:p>
        </p:txBody>
      </p:sp>
      <p:sp>
        <p:nvSpPr>
          <p:cNvPr id="84" name="Заголовок 1">
            <a:extLst>
              <a:ext uri="{FF2B5EF4-FFF2-40B4-BE49-F238E27FC236}">
                <a16:creationId xmlns:a16="http://schemas.microsoft.com/office/drawing/2014/main" id="{601C003F-729E-4F6F-9A4F-FAF846C4253C}"/>
              </a:ext>
            </a:extLst>
          </p:cNvPr>
          <p:cNvSpPr txBox="1">
            <a:spLocks/>
          </p:cNvSpPr>
          <p:nvPr/>
        </p:nvSpPr>
        <p:spPr>
          <a:xfrm>
            <a:off x="6099807" y="1314158"/>
            <a:ext cx="1235842" cy="2678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ru-RU" sz="1200" dirty="0">
                <a:solidFill>
                  <a:srgbClr val="2E2E2E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Данные</a:t>
            </a:r>
          </a:p>
        </p:txBody>
      </p:sp>
      <p:sp>
        <p:nvSpPr>
          <p:cNvPr id="85" name="Заголовок 1">
            <a:extLst>
              <a:ext uri="{FF2B5EF4-FFF2-40B4-BE49-F238E27FC236}">
                <a16:creationId xmlns:a16="http://schemas.microsoft.com/office/drawing/2014/main" id="{44956CF8-BDEA-459D-9400-6D4AFA2D0590}"/>
              </a:ext>
            </a:extLst>
          </p:cNvPr>
          <p:cNvSpPr txBox="1">
            <a:spLocks/>
          </p:cNvSpPr>
          <p:nvPr/>
        </p:nvSpPr>
        <p:spPr>
          <a:xfrm>
            <a:off x="6099807" y="1512002"/>
            <a:ext cx="1921825" cy="5670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0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Минимизация трафика обмена данными, хранение данных не требуется</a:t>
            </a:r>
          </a:p>
        </p:txBody>
      </p:sp>
      <p:sp>
        <p:nvSpPr>
          <p:cNvPr id="86" name="Заголовок 1">
            <a:extLst>
              <a:ext uri="{FF2B5EF4-FFF2-40B4-BE49-F238E27FC236}">
                <a16:creationId xmlns:a16="http://schemas.microsoft.com/office/drawing/2014/main" id="{0D981449-0D99-4E54-8DB7-B67F33B95AE5}"/>
              </a:ext>
            </a:extLst>
          </p:cNvPr>
          <p:cNvSpPr txBox="1">
            <a:spLocks/>
          </p:cNvSpPr>
          <p:nvPr/>
        </p:nvSpPr>
        <p:spPr>
          <a:xfrm>
            <a:off x="6099806" y="2461176"/>
            <a:ext cx="1513105" cy="2678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ru-RU" sz="1200" dirty="0">
                <a:solidFill>
                  <a:srgbClr val="2E2E2E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Взаимодействие</a:t>
            </a:r>
          </a:p>
        </p:txBody>
      </p:sp>
      <p:sp>
        <p:nvSpPr>
          <p:cNvPr id="87" name="Заголовок 1">
            <a:extLst>
              <a:ext uri="{FF2B5EF4-FFF2-40B4-BE49-F238E27FC236}">
                <a16:creationId xmlns:a16="http://schemas.microsoft.com/office/drawing/2014/main" id="{D4DAACE7-683D-42F6-9527-2291271EC0CE}"/>
              </a:ext>
            </a:extLst>
          </p:cNvPr>
          <p:cNvSpPr txBox="1">
            <a:spLocks/>
          </p:cNvSpPr>
          <p:nvPr/>
        </p:nvSpPr>
        <p:spPr>
          <a:xfrm>
            <a:off x="6099807" y="2659020"/>
            <a:ext cx="1921825" cy="5670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193"/>
              </a:lnSpc>
            </a:pPr>
            <a:r>
              <a:rPr lang="ru-RU" sz="10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Информация поступает из ИС государств-участников в окно браузера</a:t>
            </a:r>
          </a:p>
          <a:p>
            <a:pPr algn="l">
              <a:lnSpc>
                <a:spcPct val="100000"/>
              </a:lnSpc>
            </a:pPr>
            <a:endParaRPr lang="ru-RU" sz="1000" dirty="0">
              <a:solidFill>
                <a:srgbClr val="2E2E2E"/>
              </a:solidFill>
              <a:latin typeface="Segoe UI Light" panose="020B0502040204020203" pitchFamily="34" charset="0"/>
              <a:ea typeface="PT Root UI" panose="020B0303020202020204" pitchFamily="34" charset="-52"/>
              <a:cs typeface="Segoe UI Light" panose="020B0502040204020203" pitchFamily="34" charset="0"/>
            </a:endParaRPr>
          </a:p>
        </p:txBody>
      </p:sp>
      <p:sp>
        <p:nvSpPr>
          <p:cNvPr id="88" name="Заголовок 1">
            <a:extLst>
              <a:ext uri="{FF2B5EF4-FFF2-40B4-BE49-F238E27FC236}">
                <a16:creationId xmlns:a16="http://schemas.microsoft.com/office/drawing/2014/main" id="{B4944F67-8A66-49B7-A117-00774C010BA8}"/>
              </a:ext>
            </a:extLst>
          </p:cNvPr>
          <p:cNvSpPr txBox="1">
            <a:spLocks/>
          </p:cNvSpPr>
          <p:nvPr/>
        </p:nvSpPr>
        <p:spPr>
          <a:xfrm>
            <a:off x="6099806" y="3642828"/>
            <a:ext cx="1513105" cy="2678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ru-RU" sz="1200" dirty="0">
                <a:solidFill>
                  <a:schemeClr val="tx2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Задачи развития</a:t>
            </a:r>
          </a:p>
        </p:txBody>
      </p:sp>
      <p:sp>
        <p:nvSpPr>
          <p:cNvPr id="89" name="Заголовок 1">
            <a:extLst>
              <a:ext uri="{FF2B5EF4-FFF2-40B4-BE49-F238E27FC236}">
                <a16:creationId xmlns:a16="http://schemas.microsoft.com/office/drawing/2014/main" id="{D52627F9-746A-4F69-B026-BF9BFA414D90}"/>
              </a:ext>
            </a:extLst>
          </p:cNvPr>
          <p:cNvSpPr txBox="1">
            <a:spLocks/>
          </p:cNvSpPr>
          <p:nvPr/>
        </p:nvSpPr>
        <p:spPr>
          <a:xfrm>
            <a:off x="6099807" y="3900241"/>
            <a:ext cx="2289281" cy="9865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l">
              <a:buFontTx/>
              <a:buChar char="-"/>
            </a:pPr>
            <a:r>
              <a:rPr lang="ru-RU" sz="10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создание распределенной платформы</a:t>
            </a:r>
          </a:p>
          <a:p>
            <a:pPr marL="171450" indent="-171450" algn="l">
              <a:buFontTx/>
              <a:buChar char="-"/>
            </a:pPr>
            <a:r>
              <a:rPr lang="ru-RU" sz="10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электронный трудовой договор</a:t>
            </a:r>
          </a:p>
          <a:p>
            <a:pPr marL="171450" indent="-171450" algn="l">
              <a:buFontTx/>
              <a:buChar char="-"/>
            </a:pPr>
            <a:r>
              <a:rPr lang="ru-RU" sz="10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использование ИИ для поиска вакансий и резюме (</a:t>
            </a:r>
            <a:r>
              <a:rPr lang="en-US" sz="10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CV-matching)</a:t>
            </a:r>
            <a:endParaRPr lang="ru-RU" sz="1000" dirty="0">
              <a:solidFill>
                <a:srgbClr val="2E2E2E"/>
              </a:solidFill>
              <a:latin typeface="Segoe UI Light" panose="020B0502040204020203" pitchFamily="34" charset="0"/>
              <a:ea typeface="PT Root UI" panose="020B0303020202020204" pitchFamily="34" charset="-52"/>
              <a:cs typeface="Segoe UI Light" panose="020B0502040204020203" pitchFamily="34" charset="0"/>
            </a:endParaRPr>
          </a:p>
          <a:p>
            <a:pPr marL="171450" indent="-171450" algn="l">
              <a:buFontTx/>
              <a:buChar char="-"/>
            </a:pPr>
            <a:r>
              <a:rPr lang="ru-RU" sz="10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сервис правовой поддержки</a:t>
            </a:r>
          </a:p>
        </p:txBody>
      </p:sp>
      <p:grpSp>
        <p:nvGrpSpPr>
          <p:cNvPr id="45" name="Группа 44"/>
          <p:cNvGrpSpPr>
            <a:grpSpLocks noChangeAspect="1"/>
          </p:cNvGrpSpPr>
          <p:nvPr/>
        </p:nvGrpSpPr>
        <p:grpSpPr>
          <a:xfrm>
            <a:off x="370391" y="1810439"/>
            <a:ext cx="1835371" cy="1128950"/>
            <a:chOff x="4282774" y="1912402"/>
            <a:chExt cx="6641556" cy="3899528"/>
          </a:xfrm>
        </p:grpSpPr>
        <p:pic>
          <p:nvPicPr>
            <p:cNvPr id="46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2774" y="1912402"/>
              <a:ext cx="6641556" cy="3899528"/>
            </a:xfrm>
            <a:prstGeom prst="rect">
              <a:avLst/>
            </a:prstGeom>
            <a:effectLst/>
          </p:spPr>
        </p:pic>
        <p:sp>
          <p:nvSpPr>
            <p:cNvPr id="57" name="Прямоугольник 56"/>
            <p:cNvSpPr/>
            <p:nvPr/>
          </p:nvSpPr>
          <p:spPr>
            <a:xfrm>
              <a:off x="7404100" y="5480050"/>
              <a:ext cx="400050" cy="107950"/>
            </a:xfrm>
            <a:prstGeom prst="rect">
              <a:avLst/>
            </a:prstGeom>
            <a:solidFill>
              <a:srgbClr val="23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5393901C-E9EA-9840-B30F-555261E3E9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762"/>
          <a:stretch/>
        </p:blipFill>
        <p:spPr>
          <a:xfrm>
            <a:off x="583535" y="1884344"/>
            <a:ext cx="1409400" cy="902877"/>
          </a:xfrm>
          <a:prstGeom prst="rect">
            <a:avLst/>
          </a:prstGeom>
          <a:ln>
            <a:noFill/>
          </a:ln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94C3D3C9-4463-3A4E-B73E-EFDA83B7F0DF}"/>
              </a:ext>
            </a:extLst>
          </p:cNvPr>
          <p:cNvSpPr txBox="1"/>
          <p:nvPr/>
        </p:nvSpPr>
        <p:spPr>
          <a:xfrm>
            <a:off x="433488" y="3327656"/>
            <a:ext cx="2048654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200" dirty="0">
                <a:solidFill>
                  <a:srgbClr val="CF4520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Унифицированная система поиска: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4C3D3C9-4463-3A4E-B73E-EFDA83B7F0DF}"/>
              </a:ext>
            </a:extLst>
          </p:cNvPr>
          <p:cNvSpPr txBox="1"/>
          <p:nvPr/>
        </p:nvSpPr>
        <p:spPr>
          <a:xfrm>
            <a:off x="433488" y="3729965"/>
            <a:ext cx="1839045" cy="8386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доступ к информации о рабочих местах и соискателях, содержащихся в ИС в сфере трудоустройства и занятости сран ЕАЭС</a:t>
            </a:r>
          </a:p>
        </p:txBody>
      </p:sp>
    </p:spTree>
    <p:extLst>
      <p:ext uri="{BB962C8B-B14F-4D97-AF65-F5344CB8AC3E}">
        <p14:creationId xmlns:p14="http://schemas.microsoft.com/office/powerpoint/2010/main" val="2726999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CA41AA5C-74C4-4584-BEF1-4F091B6BEDB7}"/>
              </a:ext>
            </a:extLst>
          </p:cNvPr>
          <p:cNvSpPr/>
          <p:nvPr/>
        </p:nvSpPr>
        <p:spPr>
          <a:xfrm>
            <a:off x="0" y="850605"/>
            <a:ext cx="9144000" cy="926733"/>
          </a:xfrm>
          <a:prstGeom prst="rect">
            <a:avLst/>
          </a:prstGeom>
          <a:solidFill>
            <a:srgbClr val="243471"/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no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Ключевые показатели. </a:t>
            </a:r>
            <a:r>
              <a:rPr lang="ru-RU" dirty="0">
                <a:solidFill>
                  <a:srgbClr val="CF4520"/>
                </a:solidFill>
              </a:rPr>
              <a:t>Мониторинг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0698" y="1092878"/>
            <a:ext cx="744436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sz="2000" b="1" dirty="0">
                <a:solidFill>
                  <a:srgbClr val="CF4520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&gt;</a:t>
            </a:r>
            <a:r>
              <a:rPr lang="ru-RU" sz="2000" b="1" dirty="0">
                <a:solidFill>
                  <a:srgbClr val="CF4520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200</a:t>
            </a:r>
            <a:endParaRPr lang="id-ID" sz="2000" b="1" dirty="0">
              <a:solidFill>
                <a:srgbClr val="CF4520"/>
              </a:solidFill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cxnSp>
        <p:nvCxnSpPr>
          <p:cNvPr id="11" name="Straight Connector 12"/>
          <p:cNvCxnSpPr/>
          <p:nvPr/>
        </p:nvCxnSpPr>
        <p:spPr>
          <a:xfrm>
            <a:off x="940200" y="2538195"/>
            <a:ext cx="1161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00135" y="1062100"/>
            <a:ext cx="1261577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аналитических показателей</a:t>
            </a:r>
            <a:endParaRPr lang="id-ID" sz="1200" dirty="0">
              <a:solidFill>
                <a:schemeClr val="bg1"/>
              </a:solidFill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68716" y="1062472"/>
            <a:ext cx="601768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sz="2000" b="1" dirty="0">
                <a:solidFill>
                  <a:srgbClr val="CF4520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&gt;</a:t>
            </a:r>
            <a:r>
              <a:rPr lang="ru-RU" sz="2000" b="1" dirty="0">
                <a:solidFill>
                  <a:srgbClr val="CF4520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30</a:t>
            </a:r>
            <a:endParaRPr lang="id-ID" sz="2000" b="1" dirty="0">
              <a:solidFill>
                <a:srgbClr val="CF4520"/>
              </a:solidFill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30" name="Rectangle 11"/>
          <p:cNvSpPr/>
          <p:nvPr/>
        </p:nvSpPr>
        <p:spPr>
          <a:xfrm>
            <a:off x="3106819" y="1031694"/>
            <a:ext cx="126157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200" dirty="0" err="1">
                <a:solidFill>
                  <a:schemeClr val="bg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дашбордов</a:t>
            </a:r>
            <a:r>
              <a:rPr lang="ru-RU" sz="1200" dirty="0">
                <a:solidFill>
                  <a:schemeClr val="bg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, </a:t>
            </a:r>
            <a:br>
              <a:rPr lang="ru-RU" sz="1200" dirty="0">
                <a:solidFill>
                  <a:schemeClr val="bg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</a:br>
            <a:r>
              <a:rPr lang="ru-RU" sz="1000" dirty="0">
                <a:solidFill>
                  <a:schemeClr val="bg1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в </a:t>
            </a:r>
            <a:r>
              <a:rPr lang="ru-RU" sz="1000" dirty="0" err="1">
                <a:solidFill>
                  <a:schemeClr val="bg1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т.ч</a:t>
            </a:r>
            <a:r>
              <a:rPr lang="ru-RU" sz="1000" dirty="0">
                <a:solidFill>
                  <a:schemeClr val="bg1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. для министра и губернаторов</a:t>
            </a:r>
            <a:endParaRPr lang="id-ID" sz="1000" dirty="0">
              <a:solidFill>
                <a:schemeClr val="bg1"/>
              </a:solidFill>
              <a:latin typeface="Segoe UI Light" panose="020B0502040204020203" pitchFamily="34" charset="0"/>
              <a:ea typeface="PT Root UI" panose="020B0303020202020204" pitchFamily="34" charset="-52"/>
              <a:cs typeface="Segoe UI Light" panose="020B0502040204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69501" y="1062100"/>
            <a:ext cx="704360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sz="2000" b="1" dirty="0">
                <a:solidFill>
                  <a:srgbClr val="CF4520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&gt;</a:t>
            </a:r>
            <a:r>
              <a:rPr lang="ru-RU" sz="2000" b="1" dirty="0">
                <a:solidFill>
                  <a:srgbClr val="CF4520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100</a:t>
            </a:r>
            <a:endParaRPr lang="id-ID" sz="2000" b="1" dirty="0">
              <a:solidFill>
                <a:srgbClr val="CF4520"/>
              </a:solidFill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32" name="Rectangle 11"/>
          <p:cNvSpPr/>
          <p:nvPr/>
        </p:nvSpPr>
        <p:spPr>
          <a:xfrm>
            <a:off x="5158899" y="1031322"/>
            <a:ext cx="1369492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пользователей </a:t>
            </a:r>
            <a:br>
              <a:rPr lang="ru-RU" sz="1200" dirty="0">
                <a:solidFill>
                  <a:schemeClr val="bg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</a:br>
            <a:r>
              <a:rPr lang="ru-RU" sz="1000" dirty="0">
                <a:solidFill>
                  <a:schemeClr val="bg1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из Минтруда, </a:t>
            </a:r>
            <a:r>
              <a:rPr lang="ru-RU" sz="1000" dirty="0" err="1">
                <a:solidFill>
                  <a:schemeClr val="bg1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Роструда</a:t>
            </a:r>
            <a:r>
              <a:rPr lang="ru-RU" sz="1000" dirty="0">
                <a:solidFill>
                  <a:schemeClr val="bg1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 и иных ОИВ</a:t>
            </a:r>
            <a:endParaRPr lang="id-ID" sz="1000" dirty="0">
              <a:solidFill>
                <a:schemeClr val="bg1"/>
              </a:solidFill>
              <a:latin typeface="Segoe UI Light" panose="020B0502040204020203" pitchFamily="34" charset="0"/>
              <a:ea typeface="PT Root UI" panose="020B0303020202020204" pitchFamily="34" charset="-52"/>
              <a:cs typeface="Segoe UI Light" panose="020B050204020402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23598" y="1062472"/>
            <a:ext cx="561692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sz="2000" b="1" dirty="0">
                <a:solidFill>
                  <a:srgbClr val="CF4520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&gt;</a:t>
            </a:r>
            <a:r>
              <a:rPr lang="ru-RU" sz="2000" b="1" dirty="0">
                <a:solidFill>
                  <a:srgbClr val="CF4520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10</a:t>
            </a:r>
            <a:endParaRPr lang="id-ID" sz="2000" b="1" dirty="0">
              <a:solidFill>
                <a:srgbClr val="CF4520"/>
              </a:solidFill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34" name="Rectangle 11"/>
          <p:cNvSpPr/>
          <p:nvPr/>
        </p:nvSpPr>
        <p:spPr>
          <a:xfrm>
            <a:off x="7341662" y="1031694"/>
            <a:ext cx="1369492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источников, </a:t>
            </a:r>
            <a:br>
              <a:rPr lang="ru-RU" sz="1200" dirty="0">
                <a:solidFill>
                  <a:schemeClr val="bg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</a:br>
            <a:r>
              <a:rPr lang="ru-RU" sz="1000" dirty="0">
                <a:solidFill>
                  <a:schemeClr val="bg1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в </a:t>
            </a:r>
            <a:r>
              <a:rPr lang="ru-RU" sz="1000" dirty="0" err="1">
                <a:solidFill>
                  <a:schemeClr val="bg1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т.ч</a:t>
            </a:r>
            <a:r>
              <a:rPr lang="ru-RU" sz="1000" dirty="0">
                <a:solidFill>
                  <a:schemeClr val="bg1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. ПФР, ФНС, Росстат и т.д.</a:t>
            </a:r>
            <a:endParaRPr lang="id-ID" sz="1000" dirty="0">
              <a:solidFill>
                <a:schemeClr val="bg1"/>
              </a:solidFill>
              <a:latin typeface="Segoe UI Light" panose="020B0502040204020203" pitchFamily="34" charset="0"/>
              <a:ea typeface="PT Root UI" panose="020B0303020202020204" pitchFamily="34" charset="-52"/>
              <a:cs typeface="Segoe UI Light" panose="020B0502040204020203" pitchFamily="34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05DF44EC-2865-4FE5-AB14-21137FB78350}"/>
              </a:ext>
            </a:extLst>
          </p:cNvPr>
          <p:cNvSpPr/>
          <p:nvPr/>
        </p:nvSpPr>
        <p:spPr>
          <a:xfrm>
            <a:off x="1187996" y="1993100"/>
            <a:ext cx="3384004" cy="8448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  <a:spcBef>
                <a:spcPts val="3000"/>
              </a:spcBef>
            </a:pPr>
            <a:r>
              <a:rPr lang="ru-RU" sz="1200" dirty="0">
                <a:solidFill>
                  <a:srgbClr val="2E2E2E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Сводные показатели: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безработные, движение рабочей силы, неполная занятость, иные условия труда, статистика по участвующим в мониторинге 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48F48093-7BE4-4BAE-80E1-932A09A7A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6869" y="2139639"/>
            <a:ext cx="623077" cy="540000"/>
          </a:xfrm>
          <a:prstGeom prst="rect">
            <a:avLst/>
          </a:prstGeom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05DF44EC-2865-4FE5-AB14-21137FB78350}"/>
              </a:ext>
            </a:extLst>
          </p:cNvPr>
          <p:cNvSpPr/>
          <p:nvPr/>
        </p:nvSpPr>
        <p:spPr>
          <a:xfrm>
            <a:off x="1226482" y="2969736"/>
            <a:ext cx="3141914" cy="8448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  <a:spcBef>
                <a:spcPts val="3000"/>
              </a:spcBef>
            </a:pPr>
            <a:r>
              <a:rPr lang="ru-RU" sz="1200" dirty="0">
                <a:solidFill>
                  <a:srgbClr val="2E2E2E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Карта регионов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сопоставление регионов по ключевым показателям как в абсолютных значениях, так и в расчете на 10 000 человек трудоспособного населения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66" y="3186206"/>
            <a:ext cx="756000" cy="41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05DF44EC-2865-4FE5-AB14-21137FB78350}"/>
              </a:ext>
            </a:extLst>
          </p:cNvPr>
          <p:cNvSpPr/>
          <p:nvPr/>
        </p:nvSpPr>
        <p:spPr>
          <a:xfrm>
            <a:off x="1275539" y="4006846"/>
            <a:ext cx="3092857" cy="9556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90000"/>
              </a:lnSpc>
              <a:spcBef>
                <a:spcPts val="3000"/>
              </a:spcBef>
            </a:pPr>
            <a:r>
              <a:rPr lang="ru-RU" sz="1200" dirty="0">
                <a:solidFill>
                  <a:srgbClr val="2E2E2E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Детализация по видам экономической деятельности и предприятиям: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представление значений показателей в графическом виде и в конструкторе отчетов с возможностью выгрузки в </a:t>
            </a:r>
            <a:r>
              <a:rPr lang="en-US" sz="10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Excel</a:t>
            </a:r>
            <a:endParaRPr lang="ru-RU" sz="1000" dirty="0">
              <a:solidFill>
                <a:srgbClr val="2E2E2E"/>
              </a:solidFill>
              <a:latin typeface="Segoe UI Light" panose="020B0502040204020203" pitchFamily="34" charset="0"/>
              <a:ea typeface="PT Root UI" panose="020B0303020202020204" pitchFamily="34" charset="-52"/>
              <a:cs typeface="Segoe UI Light" panose="020B0502040204020203" pitchFamily="34" charset="0"/>
            </a:endParaRP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9C97AE5-BA76-4D91-BCD4-21135C007D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9385" y="4133430"/>
            <a:ext cx="507762" cy="540000"/>
          </a:xfrm>
          <a:prstGeom prst="rect">
            <a:avLst/>
          </a:prstGeom>
        </p:spPr>
      </p:pic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05DF44EC-2865-4FE5-AB14-21137FB78350}"/>
              </a:ext>
            </a:extLst>
          </p:cNvPr>
          <p:cNvSpPr/>
          <p:nvPr/>
        </p:nvSpPr>
        <p:spPr>
          <a:xfrm>
            <a:off x="5636447" y="1987215"/>
            <a:ext cx="3074707" cy="8448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  <a:spcBef>
                <a:spcPts val="3000"/>
              </a:spcBef>
            </a:pPr>
            <a:r>
              <a:rPr lang="ru-RU" sz="1200" dirty="0">
                <a:solidFill>
                  <a:srgbClr val="2E2E2E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Содействие в поиске работы: </a:t>
            </a:r>
            <a:br>
              <a:rPr lang="ru-RU" sz="1200" dirty="0">
                <a:solidFill>
                  <a:srgbClr val="2E2E2E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</a:br>
            <a:r>
              <a:rPr lang="ru-RU" sz="10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отслеживание численности безработных и заявлений по содействию в поиске работы в динамике</a:t>
            </a: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4BBE3878-081A-4E13-925B-62ED20120B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44981" y="2162803"/>
            <a:ext cx="530689" cy="540000"/>
          </a:xfrm>
          <a:prstGeom prst="rect">
            <a:avLst/>
          </a:prstGeom>
        </p:spPr>
      </p:pic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05DF44EC-2865-4FE5-AB14-21137FB78350}"/>
              </a:ext>
            </a:extLst>
          </p:cNvPr>
          <p:cNvSpPr/>
          <p:nvPr/>
        </p:nvSpPr>
        <p:spPr>
          <a:xfrm>
            <a:off x="5674784" y="2969736"/>
            <a:ext cx="2884425" cy="8448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  <a:spcBef>
                <a:spcPts val="3000"/>
              </a:spcBef>
            </a:pPr>
            <a:r>
              <a:rPr lang="ru-RU" sz="1200" dirty="0">
                <a:solidFill>
                  <a:srgbClr val="2E2E2E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Адресные программы: </a:t>
            </a:r>
            <a:br>
              <a:rPr lang="ru-RU" sz="1200" dirty="0">
                <a:solidFill>
                  <a:srgbClr val="2E2E2E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</a:br>
            <a:r>
              <a:rPr lang="ru-RU" sz="10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отслеживание исполнения плана по обеспечению занятостью и охвату мероприятиями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05DF44EC-2865-4FE5-AB14-21137FB78350}"/>
              </a:ext>
            </a:extLst>
          </p:cNvPr>
          <p:cNvSpPr/>
          <p:nvPr/>
        </p:nvSpPr>
        <p:spPr>
          <a:xfrm>
            <a:off x="5674784" y="3981290"/>
            <a:ext cx="3203607" cy="82772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  <a:spcBef>
                <a:spcPts val="3000"/>
              </a:spcBef>
            </a:pPr>
            <a:r>
              <a:rPr lang="ru-RU" sz="1200" dirty="0">
                <a:solidFill>
                  <a:srgbClr val="2E2E2E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Монитор руководителя региона: </a:t>
            </a:r>
            <a:r>
              <a:rPr lang="ru-RU" sz="10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отслеживание ключевых показателей  по региону в динамике и в разрезе видов экономической деятельности и предприятий</a:t>
            </a:r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365B19C1-7844-453B-B240-ACEC478FD8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44981" y="3125116"/>
            <a:ext cx="533250" cy="5400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F007C764-4742-4248-819A-F6271CB0A2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10006" y="4125153"/>
            <a:ext cx="4032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99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C27A24E6-8E50-4E56-8C57-311E514B9310}"/>
              </a:ext>
            </a:extLst>
          </p:cNvPr>
          <p:cNvSpPr/>
          <p:nvPr/>
        </p:nvSpPr>
        <p:spPr>
          <a:xfrm>
            <a:off x="769225" y="1605516"/>
            <a:ext cx="977944" cy="977944"/>
          </a:xfrm>
          <a:prstGeom prst="ellipse">
            <a:avLst/>
          </a:prstGeom>
          <a:noFill/>
          <a:ln w="9525">
            <a:solidFill>
              <a:srgbClr val="CF4520"/>
            </a:solidFill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0509EF8-ACFF-4225-A474-0B4DFCA95C7A}"/>
              </a:ext>
            </a:extLst>
          </p:cNvPr>
          <p:cNvSpPr txBox="1">
            <a:spLocks/>
          </p:cNvSpPr>
          <p:nvPr/>
        </p:nvSpPr>
        <p:spPr>
          <a:xfrm>
            <a:off x="484291" y="2684424"/>
            <a:ext cx="1461249" cy="17557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just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900" dirty="0" err="1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репозиторий</a:t>
            </a:r>
            <a:r>
              <a:rPr lang="ru-RU" sz="9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 данных</a:t>
            </a:r>
          </a:p>
          <a:p>
            <a:pPr marL="171450" indent="-171450" algn="just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открытые данные</a:t>
            </a:r>
          </a:p>
          <a:p>
            <a:pPr marL="171450" indent="-171450" algn="just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витрины НСУД</a:t>
            </a:r>
          </a:p>
          <a:p>
            <a:pPr marL="171450" indent="-171450" algn="just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цифровой профиль</a:t>
            </a:r>
          </a:p>
          <a:p>
            <a:pPr marL="171450" indent="-171450" algn="l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передача данных в ФГИС ЕРН</a:t>
            </a:r>
          </a:p>
          <a:p>
            <a:pPr marL="171450" indent="-171450" algn="l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С</a:t>
            </a:r>
            <a:r>
              <a:rPr lang="en-US" sz="9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V-matching</a:t>
            </a:r>
            <a:r>
              <a:rPr lang="ru-RU" sz="9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: учет пользовательской активности, </a:t>
            </a:r>
            <a:r>
              <a:rPr lang="ru-RU" sz="900" dirty="0" err="1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метреки</a:t>
            </a:r>
            <a:r>
              <a:rPr lang="ru-RU" sz="9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 для оценки эффективности</a:t>
            </a:r>
          </a:p>
        </p:txBody>
      </p:sp>
      <p:sp>
        <p:nvSpPr>
          <p:cNvPr id="6" name="Шеврон 6">
            <a:extLst>
              <a:ext uri="{FF2B5EF4-FFF2-40B4-BE49-F238E27FC236}">
                <a16:creationId xmlns:a16="http://schemas.microsoft.com/office/drawing/2014/main" id="{A17CC2A4-28BC-42BE-89A5-A58DC7CFCE97}"/>
              </a:ext>
            </a:extLst>
          </p:cNvPr>
          <p:cNvSpPr/>
          <p:nvPr/>
        </p:nvSpPr>
        <p:spPr>
          <a:xfrm>
            <a:off x="480510" y="1019049"/>
            <a:ext cx="1555373" cy="288973"/>
          </a:xfrm>
          <a:prstGeom prst="chevron">
            <a:avLst/>
          </a:prstGeom>
          <a:solidFill>
            <a:srgbClr val="E9EAEC"/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dirty="0" err="1">
              <a:latin typeface="Arial" charset="0"/>
              <a:ea typeface="SimSun" charset="-122"/>
            </a:endParaRPr>
          </a:p>
        </p:txBody>
      </p:sp>
      <p:sp>
        <p:nvSpPr>
          <p:cNvPr id="7" name="Шеврон 88">
            <a:extLst>
              <a:ext uri="{FF2B5EF4-FFF2-40B4-BE49-F238E27FC236}">
                <a16:creationId xmlns:a16="http://schemas.microsoft.com/office/drawing/2014/main" id="{2AF2F677-840A-4DB4-B4D5-33CBF60E4BB8}"/>
              </a:ext>
            </a:extLst>
          </p:cNvPr>
          <p:cNvSpPr/>
          <p:nvPr/>
        </p:nvSpPr>
        <p:spPr>
          <a:xfrm>
            <a:off x="2075262" y="1019049"/>
            <a:ext cx="1555373" cy="288973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dirty="0" err="1">
              <a:latin typeface="Arial" charset="0"/>
              <a:ea typeface="SimSun" charset="-122"/>
            </a:endParaRPr>
          </a:p>
        </p:txBody>
      </p:sp>
      <p:sp>
        <p:nvSpPr>
          <p:cNvPr id="8" name="Шеврон 89">
            <a:extLst>
              <a:ext uri="{FF2B5EF4-FFF2-40B4-BE49-F238E27FC236}">
                <a16:creationId xmlns:a16="http://schemas.microsoft.com/office/drawing/2014/main" id="{043B31B6-3254-4A71-A2A5-44C2EC415E06}"/>
              </a:ext>
            </a:extLst>
          </p:cNvPr>
          <p:cNvSpPr/>
          <p:nvPr/>
        </p:nvSpPr>
        <p:spPr>
          <a:xfrm>
            <a:off x="3679458" y="1019049"/>
            <a:ext cx="1555373" cy="288973"/>
          </a:xfrm>
          <a:prstGeom prst="chevron">
            <a:avLst/>
          </a:prstGeom>
          <a:solidFill>
            <a:srgbClr val="299DE3"/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dirty="0" err="1">
              <a:latin typeface="Arial" charset="0"/>
              <a:ea typeface="SimSun" charset="-122"/>
            </a:endParaRPr>
          </a:p>
        </p:txBody>
      </p:sp>
      <p:sp>
        <p:nvSpPr>
          <p:cNvPr id="9" name="Шеврон 90">
            <a:extLst>
              <a:ext uri="{FF2B5EF4-FFF2-40B4-BE49-F238E27FC236}">
                <a16:creationId xmlns:a16="http://schemas.microsoft.com/office/drawing/2014/main" id="{DF870D5A-5CD7-4E8A-95E1-92C3A42BEBF6}"/>
              </a:ext>
            </a:extLst>
          </p:cNvPr>
          <p:cNvSpPr/>
          <p:nvPr/>
        </p:nvSpPr>
        <p:spPr>
          <a:xfrm>
            <a:off x="5291549" y="1012082"/>
            <a:ext cx="1555373" cy="288973"/>
          </a:xfrm>
          <a:prstGeom prst="chevron">
            <a:avLst/>
          </a:prstGeom>
          <a:solidFill>
            <a:srgbClr val="243471"/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dirty="0" err="1">
              <a:latin typeface="Arial" charset="0"/>
              <a:ea typeface="SimSun" charset="-122"/>
            </a:endParaRPr>
          </a:p>
        </p:txBody>
      </p:sp>
      <p:sp>
        <p:nvSpPr>
          <p:cNvPr id="10" name="Шеврон 91">
            <a:extLst>
              <a:ext uri="{FF2B5EF4-FFF2-40B4-BE49-F238E27FC236}">
                <a16:creationId xmlns:a16="http://schemas.microsoft.com/office/drawing/2014/main" id="{09643276-99EB-445D-8955-FE62E7C229FB}"/>
              </a:ext>
            </a:extLst>
          </p:cNvPr>
          <p:cNvSpPr/>
          <p:nvPr/>
        </p:nvSpPr>
        <p:spPr>
          <a:xfrm>
            <a:off x="6890044" y="1012082"/>
            <a:ext cx="1555373" cy="288973"/>
          </a:xfrm>
          <a:prstGeom prst="chevron">
            <a:avLst/>
          </a:prstGeom>
          <a:solidFill>
            <a:srgbClr val="CF4520"/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no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>
              <a:solidFill>
                <a:srgbClr val="CF4520"/>
              </a:solidFill>
              <a:latin typeface="Arial" charset="0"/>
              <a:ea typeface="SimSun" charset="-122"/>
              <a:cs typeface="+mn-cs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E183B1B-445D-4215-9B43-C5700FDC6CDF}"/>
              </a:ext>
            </a:extLst>
          </p:cNvPr>
          <p:cNvCxnSpPr>
            <a:stCxn id="4" idx="0"/>
          </p:cNvCxnSpPr>
          <p:nvPr/>
        </p:nvCxnSpPr>
        <p:spPr>
          <a:xfrm flipV="1">
            <a:off x="1258197" y="1441761"/>
            <a:ext cx="3782" cy="163755"/>
          </a:xfrm>
          <a:prstGeom prst="line">
            <a:avLst/>
          </a:prstGeom>
          <a:noFill/>
          <a:ln w="9525">
            <a:solidFill>
              <a:srgbClr val="FD4239"/>
            </a:solidFill>
            <a:round/>
            <a:headEnd/>
            <a:tailEnd type="oval" w="med" len="med"/>
          </a:ln>
          <a:effectLst/>
        </p:spPr>
      </p:cxnSp>
      <p:sp>
        <p:nvSpPr>
          <p:cNvPr id="12" name="Овал 11">
            <a:extLst>
              <a:ext uri="{FF2B5EF4-FFF2-40B4-BE49-F238E27FC236}">
                <a16:creationId xmlns:a16="http://schemas.microsoft.com/office/drawing/2014/main" id="{28B65457-309A-4E7C-9DC6-25CB349F9020}"/>
              </a:ext>
            </a:extLst>
          </p:cNvPr>
          <p:cNvSpPr/>
          <p:nvPr/>
        </p:nvSpPr>
        <p:spPr>
          <a:xfrm>
            <a:off x="2363977" y="1605516"/>
            <a:ext cx="977944" cy="977944"/>
          </a:xfrm>
          <a:prstGeom prst="ellipse">
            <a:avLst/>
          </a:prstGeom>
          <a:noFill/>
          <a:ln w="9525">
            <a:solidFill>
              <a:srgbClr val="CF4520"/>
            </a:solidFill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C472779-7A13-4357-80C4-29D2A81E0969}"/>
              </a:ext>
            </a:extLst>
          </p:cNvPr>
          <p:cNvSpPr/>
          <p:nvPr/>
        </p:nvSpPr>
        <p:spPr>
          <a:xfrm>
            <a:off x="3968173" y="1605516"/>
            <a:ext cx="977944" cy="977944"/>
          </a:xfrm>
          <a:prstGeom prst="ellipse">
            <a:avLst/>
          </a:prstGeom>
          <a:noFill/>
          <a:ln w="9525">
            <a:solidFill>
              <a:srgbClr val="CF4520"/>
            </a:solidFill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972083A-2D8A-4341-A7B7-8D80F201D1FF}"/>
              </a:ext>
            </a:extLst>
          </p:cNvPr>
          <p:cNvCxnSpPr>
            <a:stCxn id="13" idx="0"/>
          </p:cNvCxnSpPr>
          <p:nvPr/>
        </p:nvCxnSpPr>
        <p:spPr>
          <a:xfrm flipV="1">
            <a:off x="4457145" y="1426774"/>
            <a:ext cx="1679" cy="178742"/>
          </a:xfrm>
          <a:prstGeom prst="line">
            <a:avLst/>
          </a:prstGeom>
          <a:noFill/>
          <a:ln w="9525">
            <a:solidFill>
              <a:srgbClr val="FD4239"/>
            </a:solidFill>
            <a:round/>
            <a:headEnd/>
            <a:tailEnd type="oval" w="med" len="med"/>
          </a:ln>
          <a:effectLst/>
        </p:spPr>
      </p:cxnSp>
      <p:sp>
        <p:nvSpPr>
          <p:cNvPr id="15" name="Овал 14">
            <a:extLst>
              <a:ext uri="{FF2B5EF4-FFF2-40B4-BE49-F238E27FC236}">
                <a16:creationId xmlns:a16="http://schemas.microsoft.com/office/drawing/2014/main" id="{7B6567C5-ED94-435C-BCA6-9949C3AE6538}"/>
              </a:ext>
            </a:extLst>
          </p:cNvPr>
          <p:cNvSpPr/>
          <p:nvPr/>
        </p:nvSpPr>
        <p:spPr>
          <a:xfrm>
            <a:off x="5580264" y="1598549"/>
            <a:ext cx="977944" cy="977944"/>
          </a:xfrm>
          <a:prstGeom prst="ellipse">
            <a:avLst/>
          </a:prstGeom>
          <a:noFill/>
          <a:ln w="9525">
            <a:solidFill>
              <a:srgbClr val="CF4520"/>
            </a:solidFill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B0ACB66B-498C-4909-95F2-8F75B973C942}"/>
              </a:ext>
            </a:extLst>
          </p:cNvPr>
          <p:cNvSpPr/>
          <p:nvPr/>
        </p:nvSpPr>
        <p:spPr>
          <a:xfrm>
            <a:off x="7178759" y="1598549"/>
            <a:ext cx="977944" cy="977944"/>
          </a:xfrm>
          <a:prstGeom prst="ellipse">
            <a:avLst/>
          </a:prstGeom>
          <a:noFill/>
          <a:ln w="9525">
            <a:solidFill>
              <a:srgbClr val="CF4520"/>
            </a:solidFill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DF0FDDD-96F3-41C1-ACFB-4E383EECD3F4}"/>
              </a:ext>
            </a:extLst>
          </p:cNvPr>
          <p:cNvCxnSpPr>
            <a:stCxn id="16" idx="0"/>
          </p:cNvCxnSpPr>
          <p:nvPr/>
        </p:nvCxnSpPr>
        <p:spPr>
          <a:xfrm flipV="1">
            <a:off x="7667731" y="1426774"/>
            <a:ext cx="3781" cy="171775"/>
          </a:xfrm>
          <a:prstGeom prst="line">
            <a:avLst/>
          </a:prstGeom>
          <a:noFill/>
          <a:ln w="9525">
            <a:solidFill>
              <a:srgbClr val="FD4239"/>
            </a:solidFill>
            <a:round/>
            <a:headEnd/>
            <a:tailEnd type="oval" w="med" len="med"/>
          </a:ln>
          <a:effectLst/>
        </p:spPr>
      </p:cxn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C629CF8F-7D76-4997-A06C-3C0934A12CD5}"/>
              </a:ext>
            </a:extLst>
          </p:cNvPr>
          <p:cNvSpPr txBox="1">
            <a:spLocks/>
          </p:cNvSpPr>
          <p:nvPr/>
        </p:nvSpPr>
        <p:spPr>
          <a:xfrm>
            <a:off x="2012407" y="2684424"/>
            <a:ext cx="1559369" cy="16494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l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выплатной блок</a:t>
            </a:r>
          </a:p>
          <a:p>
            <a:pPr marL="171450" indent="-171450" algn="l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доработка процессов оказания услуг под стандарты</a:t>
            </a:r>
          </a:p>
          <a:p>
            <a:pPr marL="171450" indent="-171450" algn="l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устранение нарушений</a:t>
            </a:r>
          </a:p>
          <a:p>
            <a:pPr marL="171450" indent="-171450" algn="l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доработка интерфейсов</a:t>
            </a:r>
          </a:p>
          <a:p>
            <a:pPr marL="171450" indent="-171450" algn="l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выдача справок</a:t>
            </a:r>
          </a:p>
          <a:p>
            <a:pPr marL="171450" indent="-171450" algn="l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электронное личное дело</a:t>
            </a:r>
          </a:p>
          <a:p>
            <a:pPr marL="171450" indent="-171450" algn="l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интеграция с РПГУ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5E5249D0-A710-4AA9-8947-DBD2FC1C0152}"/>
              </a:ext>
            </a:extLst>
          </p:cNvPr>
          <p:cNvSpPr txBox="1">
            <a:spLocks/>
          </p:cNvSpPr>
          <p:nvPr/>
        </p:nvSpPr>
        <p:spPr>
          <a:xfrm>
            <a:off x="3571776" y="2697533"/>
            <a:ext cx="1825773" cy="16894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l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цифровой </a:t>
            </a:r>
            <a:r>
              <a:rPr lang="ru-RU" sz="900" dirty="0" err="1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хаб</a:t>
            </a:r>
            <a:r>
              <a:rPr lang="ru-RU" sz="9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: обмен резюме и вакансиями, </a:t>
            </a:r>
            <a:r>
              <a:rPr lang="ru-RU" sz="900" dirty="0" err="1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автомодерация</a:t>
            </a:r>
            <a:r>
              <a:rPr lang="ru-RU" sz="9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, </a:t>
            </a:r>
            <a:r>
              <a:rPr lang="ru-RU" sz="900" dirty="0" err="1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дедупликация</a:t>
            </a:r>
            <a:endParaRPr lang="ru-RU" sz="900" dirty="0">
              <a:solidFill>
                <a:srgbClr val="2E2E2E"/>
              </a:solidFill>
              <a:latin typeface="Segoe UI Light" panose="020B0502040204020203" pitchFamily="34" charset="0"/>
              <a:ea typeface="PT Root UI" panose="020B0303020202020204" pitchFamily="34" charset="-52"/>
              <a:cs typeface="Segoe UI Light" panose="020B0502040204020203" pitchFamily="34" charset="0"/>
            </a:endParaRPr>
          </a:p>
          <a:p>
            <a:pPr marL="171450" indent="-171450" algn="l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доработка мониторинга трудоустройства выпускников</a:t>
            </a:r>
          </a:p>
          <a:p>
            <a:pPr marL="171450" indent="-171450" algn="l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новые </a:t>
            </a:r>
            <a:r>
              <a:rPr lang="ru-RU" sz="900" dirty="0" err="1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дашборды</a:t>
            </a:r>
            <a:r>
              <a:rPr lang="ru-RU" sz="9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 по услугам и отчетности работодателей</a:t>
            </a:r>
          </a:p>
          <a:p>
            <a:pPr marL="171450" indent="-171450" algn="l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разрез по МО</a:t>
            </a:r>
          </a:p>
          <a:p>
            <a:pPr marL="171450" indent="-171450" algn="l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переход на ГАР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A325DDCA-35FB-4008-AF6D-9B265EE32558}"/>
              </a:ext>
            </a:extLst>
          </p:cNvPr>
          <p:cNvSpPr txBox="1">
            <a:spLocks/>
          </p:cNvSpPr>
          <p:nvPr/>
        </p:nvSpPr>
        <p:spPr>
          <a:xfrm>
            <a:off x="5375972" y="2688014"/>
            <a:ext cx="1554393" cy="13359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l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совершенствования процесса организации и прохождения производственной практики (места для прохождения, документооборот и т.д.)</a:t>
            </a:r>
          </a:p>
          <a:p>
            <a:pPr marL="171450" indent="-171450" algn="l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создание инструментов мониторинга</a:t>
            </a: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C311780E-9767-428E-8375-DA031B38895C}"/>
              </a:ext>
            </a:extLst>
          </p:cNvPr>
          <p:cNvSpPr txBox="1">
            <a:spLocks/>
          </p:cNvSpPr>
          <p:nvPr/>
        </p:nvSpPr>
        <p:spPr>
          <a:xfrm>
            <a:off x="6972110" y="2684424"/>
            <a:ext cx="1556951" cy="14635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l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доработка </a:t>
            </a:r>
            <a:r>
              <a:rPr lang="ru-RU" sz="900" dirty="0" err="1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маркетплейса</a:t>
            </a:r>
            <a:r>
              <a:rPr lang="ru-RU" sz="9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 </a:t>
            </a:r>
          </a:p>
          <a:p>
            <a:pPr marL="171450" indent="-171450" algn="l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ЮЗЭД</a:t>
            </a:r>
          </a:p>
          <a:p>
            <a:pPr marL="171450" indent="-171450" algn="l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краткосрочная занятость</a:t>
            </a:r>
          </a:p>
          <a:p>
            <a:pPr marL="171450" indent="-171450" algn="l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договор ГПХ (неструктурированный)</a:t>
            </a:r>
          </a:p>
          <a:p>
            <a:pPr marL="171450" indent="-171450" algn="l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обратная связь и </a:t>
            </a:r>
            <a:r>
              <a:rPr lang="ru-RU" sz="900" dirty="0" err="1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рейтингование</a:t>
            </a:r>
            <a:endParaRPr lang="ru-RU" sz="900" dirty="0">
              <a:solidFill>
                <a:srgbClr val="2E2E2E"/>
              </a:solidFill>
              <a:latin typeface="Segoe UI Light" panose="020B0502040204020203" pitchFamily="34" charset="0"/>
              <a:ea typeface="PT Root UI" panose="020B0303020202020204" pitchFamily="34" charset="-52"/>
              <a:cs typeface="Segoe UI Light" panose="020B0502040204020203" pitchFamily="34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F06EEB01-E687-4FD1-9393-0B612052E018}"/>
              </a:ext>
            </a:extLst>
          </p:cNvPr>
          <p:cNvCxnSpPr/>
          <p:nvPr/>
        </p:nvCxnSpPr>
        <p:spPr>
          <a:xfrm flipV="1">
            <a:off x="2845384" y="1448728"/>
            <a:ext cx="0" cy="156788"/>
          </a:xfrm>
          <a:prstGeom prst="line">
            <a:avLst/>
          </a:prstGeom>
          <a:noFill/>
          <a:ln w="9525">
            <a:solidFill>
              <a:srgbClr val="FD4239"/>
            </a:solidFill>
            <a:round/>
            <a:headEnd/>
            <a:tailEnd type="oval" w="med" len="med"/>
          </a:ln>
          <a:effectLst/>
        </p:spPr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3DD5688C-1E83-4232-8E50-898B8D2EAA8B}"/>
              </a:ext>
            </a:extLst>
          </p:cNvPr>
          <p:cNvCxnSpPr/>
          <p:nvPr/>
        </p:nvCxnSpPr>
        <p:spPr>
          <a:xfrm flipV="1">
            <a:off x="6061671" y="1426774"/>
            <a:ext cx="0" cy="171775"/>
          </a:xfrm>
          <a:prstGeom prst="line">
            <a:avLst/>
          </a:prstGeom>
          <a:noFill/>
          <a:ln w="9525">
            <a:solidFill>
              <a:srgbClr val="FD4239"/>
            </a:solidFill>
            <a:round/>
            <a:headEnd/>
            <a:tailEnd type="oval" w="med" len="med"/>
          </a:ln>
          <a:effectLst/>
        </p:spPr>
      </p:cxn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5C31534C-FD35-4471-87A5-9FFC288FDFD9}"/>
              </a:ext>
            </a:extLst>
          </p:cNvPr>
          <p:cNvSpPr txBox="1">
            <a:spLocks/>
          </p:cNvSpPr>
          <p:nvPr/>
        </p:nvSpPr>
        <p:spPr>
          <a:xfrm>
            <a:off x="516512" y="966976"/>
            <a:ext cx="1474732" cy="3146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100" dirty="0">
                <a:solidFill>
                  <a:srgbClr val="231F1E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ЦГУ</a:t>
            </a: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C00F7D3-F1F1-48C6-8E70-FE0C4BF90C2A}"/>
              </a:ext>
            </a:extLst>
          </p:cNvPr>
          <p:cNvSpPr txBox="1">
            <a:spLocks/>
          </p:cNvSpPr>
          <p:nvPr/>
        </p:nvSpPr>
        <p:spPr>
          <a:xfrm>
            <a:off x="2093262" y="966976"/>
            <a:ext cx="1474732" cy="3146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100" dirty="0">
                <a:solidFill>
                  <a:srgbClr val="231F1E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СЗН 2.0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0137EAE5-23E0-4EAD-8F5D-A82C4B3AA6EC}"/>
              </a:ext>
            </a:extLst>
          </p:cNvPr>
          <p:cNvSpPr txBox="1">
            <a:spLocks/>
          </p:cNvSpPr>
          <p:nvPr/>
        </p:nvSpPr>
        <p:spPr>
          <a:xfrm>
            <a:off x="3674679" y="1006206"/>
            <a:ext cx="1560152" cy="3146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900" dirty="0">
                <a:solidFill>
                  <a:schemeClr val="bg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Управление трудовыми ресурсами</a:t>
            </a: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FC2A10B4-B463-47F3-AED4-5CD8FA16D640}"/>
              </a:ext>
            </a:extLst>
          </p:cNvPr>
          <p:cNvSpPr txBox="1">
            <a:spLocks/>
          </p:cNvSpPr>
          <p:nvPr/>
        </p:nvSpPr>
        <p:spPr>
          <a:xfrm>
            <a:off x="5372190" y="986397"/>
            <a:ext cx="1474732" cy="2882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100" dirty="0">
                <a:solidFill>
                  <a:schemeClr val="bg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Молодежная политика</a:t>
            </a: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4C68B764-1F77-4FE3-802F-CD8CACA2ED11}"/>
              </a:ext>
            </a:extLst>
          </p:cNvPr>
          <p:cNvSpPr txBox="1">
            <a:spLocks/>
          </p:cNvSpPr>
          <p:nvPr/>
        </p:nvSpPr>
        <p:spPr>
          <a:xfrm>
            <a:off x="6926583" y="996410"/>
            <a:ext cx="1474732" cy="314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100" dirty="0">
                <a:solidFill>
                  <a:schemeClr val="bg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Образовательная платформа</a:t>
            </a:r>
          </a:p>
        </p:txBody>
      </p:sp>
      <p:sp>
        <p:nvSpPr>
          <p:cNvPr id="40" name="Текст 2">
            <a:extLst>
              <a:ext uri="{FF2B5EF4-FFF2-40B4-BE49-F238E27FC236}">
                <a16:creationId xmlns:a16="http://schemas.microsoft.com/office/drawing/2014/main" id="{FF7AC831-74A2-4AAD-A37F-7AF95774B480}"/>
              </a:ext>
            </a:extLst>
          </p:cNvPr>
          <p:cNvSpPr txBox="1">
            <a:spLocks/>
          </p:cNvSpPr>
          <p:nvPr/>
        </p:nvSpPr>
        <p:spPr>
          <a:xfrm>
            <a:off x="306800" y="204306"/>
            <a:ext cx="6516722" cy="325285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marR="0" indent="0" algn="l" defTabSz="7792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56"/>
              </a:spcAft>
              <a:buClrTx/>
              <a:buSzTx/>
              <a:buFontTx/>
              <a:buNone/>
              <a:tabLst/>
              <a:defRPr lang="ru-RU" sz="2200" b="0" kern="1200" cap="none" baseline="0" dirty="0">
                <a:solidFill>
                  <a:srgbClr val="24347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  <a:lvl2pPr marL="467551" indent="-233776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1327" indent="-233776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100" dirty="0"/>
              <a:t>Развитие. </a:t>
            </a:r>
            <a:r>
              <a:rPr lang="ru-RU" sz="2100" dirty="0">
                <a:solidFill>
                  <a:srgbClr val="CF4520"/>
                </a:solidFill>
              </a:rPr>
              <a:t>2022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1563103-82B9-442F-B8BB-D2138B699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79430" y="1836310"/>
            <a:ext cx="584164" cy="54415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9F9F85C-DCEC-4BB3-BAA0-1FCB6DE1D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06752" y="1836310"/>
            <a:ext cx="540000" cy="540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94194FA-2A94-4FB5-BAE7-5A6E21F948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75983" y="1810177"/>
            <a:ext cx="569885" cy="55468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3850321-8D08-46F3-A272-0AFAC8CFB0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79649" y="1817407"/>
            <a:ext cx="540000" cy="54000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8F8FBB44-4D42-4D2C-850D-6FBFAA28B3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5736" y="1860400"/>
            <a:ext cx="614066" cy="454241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0659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C3CD0-2DBE-43CD-80B0-924524D70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0054" y="1907674"/>
            <a:ext cx="4903768" cy="592540"/>
          </a:xfrm>
        </p:spPr>
        <p:txBody>
          <a:bodyPr/>
          <a:lstStyle/>
          <a:p>
            <a:pPr algn="l"/>
            <a:r>
              <a:rPr lang="ru-RU" sz="3200" dirty="0"/>
              <a:t>Спасибо </a:t>
            </a:r>
            <a:r>
              <a:rPr lang="ru-RU" sz="3200" dirty="0">
                <a:solidFill>
                  <a:srgbClr val="CF4520"/>
                </a:solidFill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66173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Прямая соединительная линия 92"/>
          <p:cNvCxnSpPr/>
          <p:nvPr/>
        </p:nvCxnSpPr>
        <p:spPr>
          <a:xfrm flipH="1" flipV="1">
            <a:off x="3787140" y="2616879"/>
            <a:ext cx="135004" cy="46346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>
            <a:endCxn id="62" idx="4"/>
          </p:cNvCxnSpPr>
          <p:nvPr/>
        </p:nvCxnSpPr>
        <p:spPr>
          <a:xfrm flipH="1" flipV="1">
            <a:off x="5333693" y="2679026"/>
            <a:ext cx="207146" cy="3734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Текст 1">
            <a:extLst>
              <a:ext uri="{FF2B5EF4-FFF2-40B4-BE49-F238E27FC236}">
                <a16:creationId xmlns:a16="http://schemas.microsoft.com/office/drawing/2014/main" id="{F3D05B99-C69F-4EBF-93C0-53A6F42C83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6800" y="204306"/>
            <a:ext cx="6516722" cy="325285"/>
          </a:xfrm>
        </p:spPr>
        <p:txBody>
          <a:bodyPr/>
          <a:lstStyle/>
          <a:p>
            <a:r>
              <a:rPr lang="ru-RU" dirty="0"/>
              <a:t>Основные этапы развития. </a:t>
            </a:r>
            <a:r>
              <a:rPr lang="ru-RU" dirty="0">
                <a:solidFill>
                  <a:srgbClr val="CF4520"/>
                </a:solidFill>
              </a:rPr>
              <a:t>От ИАС ОБВ к ЕЦП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0" y="3978234"/>
            <a:ext cx="1816925" cy="463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816925" y="3206338"/>
            <a:ext cx="712519" cy="770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529444" y="3206338"/>
            <a:ext cx="14250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3954483" y="2584361"/>
            <a:ext cx="1369294" cy="621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5366489" y="2376363"/>
            <a:ext cx="1502326" cy="194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948C648-036F-4A35-9501-E597EA489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40567">
            <a:off x="8211127" y="960658"/>
            <a:ext cx="440711" cy="440711"/>
          </a:xfrm>
          <a:prstGeom prst="rect">
            <a:avLst/>
          </a:prstGeom>
        </p:spPr>
      </p:pic>
      <p:cxnSp>
        <p:nvCxnSpPr>
          <p:cNvPr id="44" name="Прямая соединительная линия 43"/>
          <p:cNvCxnSpPr>
            <a:stCxn id="64" idx="7"/>
          </p:cNvCxnSpPr>
          <p:nvPr/>
        </p:nvCxnSpPr>
        <p:spPr>
          <a:xfrm flipV="1">
            <a:off x="6904771" y="1282536"/>
            <a:ext cx="1443582" cy="1049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B9B7A40-050C-41DF-948C-D3C051A30711}"/>
              </a:ext>
            </a:extLst>
          </p:cNvPr>
          <p:cNvGrpSpPr/>
          <p:nvPr/>
        </p:nvGrpSpPr>
        <p:grpSpPr>
          <a:xfrm>
            <a:off x="1708394" y="3868715"/>
            <a:ext cx="217061" cy="217058"/>
            <a:chOff x="1954695" y="-449256"/>
            <a:chExt cx="151070" cy="151068"/>
          </a:xfrm>
        </p:grpSpPr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EBB25AEB-EE86-4682-A5CD-2CD9EC2CB8EF}"/>
                </a:ext>
              </a:extLst>
            </p:cNvPr>
            <p:cNvSpPr/>
            <p:nvPr/>
          </p:nvSpPr>
          <p:spPr>
            <a:xfrm>
              <a:off x="1997949" y="-406003"/>
              <a:ext cx="64562" cy="64561"/>
            </a:xfrm>
            <a:prstGeom prst="ellipse">
              <a:avLst/>
            </a:prstGeom>
            <a:solidFill>
              <a:schemeClr val="accent3"/>
            </a:solidFill>
            <a:ln w="6480">
              <a:noFill/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latin typeface="Arial" charset="0"/>
                <a:ea typeface="SimSun" charset="-122"/>
                <a:cs typeface="+mn-cs"/>
              </a:endParaRPr>
            </a:p>
          </p:txBody>
        </p: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4445EC49-3D04-4FDE-A260-4E5E5D65846C}"/>
                </a:ext>
              </a:extLst>
            </p:cNvPr>
            <p:cNvSpPr/>
            <p:nvPr/>
          </p:nvSpPr>
          <p:spPr>
            <a:xfrm>
              <a:off x="1954695" y="-449256"/>
              <a:ext cx="151070" cy="151068"/>
            </a:xfrm>
            <a:prstGeom prst="ellipse">
              <a:avLst/>
            </a:prstGeom>
            <a:noFill/>
            <a:ln w="6480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latin typeface="Arial" charset="0"/>
                <a:ea typeface="SimSun" charset="-122"/>
                <a:cs typeface="+mn-cs"/>
              </a:endParaRP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FB9B7A40-050C-41DF-948C-D3C051A30711}"/>
              </a:ext>
            </a:extLst>
          </p:cNvPr>
          <p:cNvGrpSpPr/>
          <p:nvPr/>
        </p:nvGrpSpPr>
        <p:grpSpPr>
          <a:xfrm>
            <a:off x="2420913" y="3097809"/>
            <a:ext cx="217061" cy="217058"/>
            <a:chOff x="1954695" y="-449256"/>
            <a:chExt cx="151070" cy="151068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EBB25AEB-EE86-4682-A5CD-2CD9EC2CB8EF}"/>
                </a:ext>
              </a:extLst>
            </p:cNvPr>
            <p:cNvSpPr/>
            <p:nvPr/>
          </p:nvSpPr>
          <p:spPr>
            <a:xfrm>
              <a:off x="1997949" y="-406002"/>
              <a:ext cx="64562" cy="64561"/>
            </a:xfrm>
            <a:prstGeom prst="ellipse">
              <a:avLst/>
            </a:prstGeom>
            <a:solidFill>
              <a:schemeClr val="accent3"/>
            </a:solidFill>
            <a:ln w="6480">
              <a:noFill/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4445EC49-3D04-4FDE-A260-4E5E5D65846C}"/>
                </a:ext>
              </a:extLst>
            </p:cNvPr>
            <p:cNvSpPr/>
            <p:nvPr/>
          </p:nvSpPr>
          <p:spPr>
            <a:xfrm>
              <a:off x="1954695" y="-449256"/>
              <a:ext cx="151070" cy="151068"/>
            </a:xfrm>
            <a:prstGeom prst="ellipse">
              <a:avLst/>
            </a:prstGeom>
            <a:noFill/>
            <a:ln w="6480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FB9B7A40-050C-41DF-948C-D3C051A30711}"/>
              </a:ext>
            </a:extLst>
          </p:cNvPr>
          <p:cNvGrpSpPr/>
          <p:nvPr/>
        </p:nvGrpSpPr>
        <p:grpSpPr>
          <a:xfrm>
            <a:off x="3845952" y="3095299"/>
            <a:ext cx="217061" cy="217058"/>
            <a:chOff x="1954695" y="-449256"/>
            <a:chExt cx="151070" cy="151068"/>
          </a:xfrm>
        </p:grpSpPr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EBB25AEB-EE86-4682-A5CD-2CD9EC2CB8EF}"/>
                </a:ext>
              </a:extLst>
            </p:cNvPr>
            <p:cNvSpPr/>
            <p:nvPr/>
          </p:nvSpPr>
          <p:spPr>
            <a:xfrm>
              <a:off x="1997949" y="-406002"/>
              <a:ext cx="64562" cy="64561"/>
            </a:xfrm>
            <a:prstGeom prst="ellipse">
              <a:avLst/>
            </a:prstGeom>
            <a:solidFill>
              <a:schemeClr val="accent3"/>
            </a:solidFill>
            <a:ln w="6480">
              <a:noFill/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4445EC49-3D04-4FDE-A260-4E5E5D65846C}"/>
                </a:ext>
              </a:extLst>
            </p:cNvPr>
            <p:cNvSpPr/>
            <p:nvPr/>
          </p:nvSpPr>
          <p:spPr>
            <a:xfrm>
              <a:off x="1954695" y="-449256"/>
              <a:ext cx="151070" cy="151068"/>
            </a:xfrm>
            <a:prstGeom prst="ellipse">
              <a:avLst/>
            </a:prstGeom>
            <a:noFill/>
            <a:ln w="6480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FB9B7A40-050C-41DF-948C-D3C051A30711}"/>
              </a:ext>
            </a:extLst>
          </p:cNvPr>
          <p:cNvGrpSpPr/>
          <p:nvPr/>
        </p:nvGrpSpPr>
        <p:grpSpPr>
          <a:xfrm>
            <a:off x="5225162" y="2461968"/>
            <a:ext cx="217061" cy="217058"/>
            <a:chOff x="1954695" y="-449256"/>
            <a:chExt cx="151070" cy="151068"/>
          </a:xfrm>
        </p:grpSpPr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EBB25AEB-EE86-4682-A5CD-2CD9EC2CB8EF}"/>
                </a:ext>
              </a:extLst>
            </p:cNvPr>
            <p:cNvSpPr/>
            <p:nvPr/>
          </p:nvSpPr>
          <p:spPr>
            <a:xfrm>
              <a:off x="1997949" y="-406002"/>
              <a:ext cx="64562" cy="64561"/>
            </a:xfrm>
            <a:prstGeom prst="ellipse">
              <a:avLst/>
            </a:prstGeom>
            <a:solidFill>
              <a:schemeClr val="accent3"/>
            </a:solidFill>
            <a:ln w="6480">
              <a:noFill/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4445EC49-3D04-4FDE-A260-4E5E5D65846C}"/>
                </a:ext>
              </a:extLst>
            </p:cNvPr>
            <p:cNvSpPr/>
            <p:nvPr/>
          </p:nvSpPr>
          <p:spPr>
            <a:xfrm>
              <a:off x="1954695" y="-449256"/>
              <a:ext cx="151070" cy="151068"/>
            </a:xfrm>
            <a:prstGeom prst="ellipse">
              <a:avLst/>
            </a:prstGeom>
            <a:noFill/>
            <a:ln w="6480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FB9B7A40-050C-41DF-948C-D3C051A30711}"/>
              </a:ext>
            </a:extLst>
          </p:cNvPr>
          <p:cNvGrpSpPr/>
          <p:nvPr/>
        </p:nvGrpSpPr>
        <p:grpSpPr>
          <a:xfrm>
            <a:off x="6763444" y="2256372"/>
            <a:ext cx="217061" cy="217058"/>
            <a:chOff x="1954695" y="-449256"/>
            <a:chExt cx="151070" cy="151068"/>
          </a:xfrm>
        </p:grpSpPr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EBB25AEB-EE86-4682-A5CD-2CD9EC2CB8EF}"/>
                </a:ext>
              </a:extLst>
            </p:cNvPr>
            <p:cNvSpPr/>
            <p:nvPr/>
          </p:nvSpPr>
          <p:spPr>
            <a:xfrm>
              <a:off x="1997949" y="-406002"/>
              <a:ext cx="64562" cy="64561"/>
            </a:xfrm>
            <a:prstGeom prst="ellipse">
              <a:avLst/>
            </a:prstGeom>
            <a:solidFill>
              <a:schemeClr val="accent3"/>
            </a:solidFill>
            <a:ln w="6480">
              <a:noFill/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4445EC49-3D04-4FDE-A260-4E5E5D65846C}"/>
                </a:ext>
              </a:extLst>
            </p:cNvPr>
            <p:cNvSpPr/>
            <p:nvPr/>
          </p:nvSpPr>
          <p:spPr>
            <a:xfrm>
              <a:off x="1954695" y="-449256"/>
              <a:ext cx="151070" cy="151068"/>
            </a:xfrm>
            <a:prstGeom prst="ellipse">
              <a:avLst/>
            </a:prstGeom>
            <a:noFill/>
            <a:ln w="6480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</p:grpSp>
      <p:sp>
        <p:nvSpPr>
          <p:cNvPr id="29" name="Овал 28"/>
          <p:cNvSpPr>
            <a:spLocks noChangeAspect="1"/>
          </p:cNvSpPr>
          <p:nvPr/>
        </p:nvSpPr>
        <p:spPr>
          <a:xfrm>
            <a:off x="5500380" y="686052"/>
            <a:ext cx="1548668" cy="1548668"/>
          </a:xfrm>
          <a:prstGeom prst="ellipse">
            <a:avLst/>
          </a:prstGeom>
          <a:solidFill>
            <a:srgbClr val="CF4520"/>
          </a:solidFill>
          <a:ln w="6480">
            <a:solidFill>
              <a:srgbClr val="E30613"/>
            </a:solidFill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30" name="Овал 29"/>
          <p:cNvSpPr>
            <a:spLocks noChangeAspect="1"/>
          </p:cNvSpPr>
          <p:nvPr/>
        </p:nvSpPr>
        <p:spPr>
          <a:xfrm>
            <a:off x="5687467" y="862639"/>
            <a:ext cx="1266615" cy="1266615"/>
          </a:xfrm>
          <a:prstGeom prst="ellipse">
            <a:avLst/>
          </a:prstGeom>
          <a:solidFill>
            <a:schemeClr val="bg1"/>
          </a:solidFill>
          <a:ln w="6480">
            <a:solidFill>
              <a:schemeClr val="bg1"/>
            </a:solidFill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39988" y="896840"/>
            <a:ext cx="621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231F1E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2021</a:t>
            </a:r>
          </a:p>
        </p:txBody>
      </p:sp>
      <p:sp>
        <p:nvSpPr>
          <p:cNvPr id="67" name="Заголовок 1">
            <a:extLst>
              <a:ext uri="{FF2B5EF4-FFF2-40B4-BE49-F238E27FC236}">
                <a16:creationId xmlns:a16="http://schemas.microsoft.com/office/drawing/2014/main" id="{C1682938-ABA8-46A5-BF55-07D1FB6C4757}"/>
              </a:ext>
            </a:extLst>
          </p:cNvPr>
          <p:cNvSpPr txBox="1">
            <a:spLocks/>
          </p:cNvSpPr>
          <p:nvPr/>
        </p:nvSpPr>
        <p:spPr>
          <a:xfrm>
            <a:off x="5540838" y="1136475"/>
            <a:ext cx="1559874" cy="8789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0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219-ФЗ – </a:t>
            </a:r>
            <a:r>
              <a:rPr lang="ru-RU" sz="1000" b="1" dirty="0">
                <a:solidFill>
                  <a:srgbClr val="CF4520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ЕЦП</a:t>
            </a:r>
            <a:br>
              <a:rPr lang="ru-RU" sz="10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</a:br>
            <a:r>
              <a:rPr lang="ru-RU" sz="10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4 ключевые задачи:</a:t>
            </a:r>
          </a:p>
          <a:p>
            <a:pPr>
              <a:lnSpc>
                <a:spcPct val="100000"/>
              </a:lnSpc>
            </a:pPr>
            <a:r>
              <a:rPr lang="ru-RU" sz="10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информация о вакансиях и резюме, гос. услуги, ЭКД, аналитика </a:t>
            </a:r>
          </a:p>
        </p:txBody>
      </p:sp>
      <p:cxnSp>
        <p:nvCxnSpPr>
          <p:cNvPr id="2052" name="Прямая соединительная линия 2051"/>
          <p:cNvCxnSpPr>
            <a:stCxn id="65" idx="1"/>
          </p:cNvCxnSpPr>
          <p:nvPr/>
        </p:nvCxnSpPr>
        <p:spPr>
          <a:xfrm flipH="1" flipV="1">
            <a:off x="6642517" y="2144582"/>
            <a:ext cx="152715" cy="14357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Овал 71"/>
          <p:cNvSpPr>
            <a:spLocks noChangeAspect="1"/>
          </p:cNvSpPr>
          <p:nvPr/>
        </p:nvSpPr>
        <p:spPr>
          <a:xfrm>
            <a:off x="621379" y="2505888"/>
            <a:ext cx="1362827" cy="1362827"/>
          </a:xfrm>
          <a:prstGeom prst="ellipse">
            <a:avLst/>
          </a:prstGeom>
          <a:solidFill>
            <a:schemeClr val="bg1">
              <a:lumMod val="75000"/>
            </a:schemeClr>
          </a:solidFill>
          <a:ln w="648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73" name="Овал 72"/>
          <p:cNvSpPr>
            <a:spLocks noChangeAspect="1"/>
          </p:cNvSpPr>
          <p:nvPr/>
        </p:nvSpPr>
        <p:spPr>
          <a:xfrm>
            <a:off x="780603" y="2633851"/>
            <a:ext cx="1139953" cy="1139953"/>
          </a:xfrm>
          <a:prstGeom prst="ellipse">
            <a:avLst/>
          </a:prstGeom>
          <a:solidFill>
            <a:schemeClr val="bg1"/>
          </a:solidFill>
          <a:ln w="6480">
            <a:solidFill>
              <a:schemeClr val="bg1"/>
            </a:solidFill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74" name="TextBox 73"/>
          <p:cNvSpPr txBox="1">
            <a:spLocks noChangeAspect="1"/>
          </p:cNvSpPr>
          <p:nvPr/>
        </p:nvSpPr>
        <p:spPr>
          <a:xfrm>
            <a:off x="1082900" y="2694860"/>
            <a:ext cx="621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231F1E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2015</a:t>
            </a:r>
          </a:p>
        </p:txBody>
      </p:sp>
      <p:sp>
        <p:nvSpPr>
          <p:cNvPr id="76" name="Заголовок 1">
            <a:extLst>
              <a:ext uri="{FF2B5EF4-FFF2-40B4-BE49-F238E27FC236}">
                <a16:creationId xmlns:a16="http://schemas.microsoft.com/office/drawing/2014/main" id="{C1682938-ABA8-46A5-BF55-07D1FB6C4757}"/>
              </a:ext>
            </a:extLst>
          </p:cNvPr>
          <p:cNvSpPr txBox="1">
            <a:spLocks/>
          </p:cNvSpPr>
          <p:nvPr/>
        </p:nvSpPr>
        <p:spPr>
          <a:xfrm>
            <a:off x="728023" y="2988880"/>
            <a:ext cx="1265284" cy="4780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0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Создание </a:t>
            </a:r>
            <a:br>
              <a:rPr lang="ru-RU" sz="10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</a:br>
            <a:r>
              <a:rPr lang="ru-RU" sz="1000" b="1" dirty="0">
                <a:solidFill>
                  <a:srgbClr val="CF4520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ИАС ОБВ </a:t>
            </a:r>
            <a:r>
              <a:rPr lang="ru-RU" sz="10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(база вакансий и резюме) </a:t>
            </a: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 flipH="1" flipV="1">
            <a:off x="1609344" y="3773804"/>
            <a:ext cx="99051" cy="12128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Овал 83"/>
          <p:cNvSpPr>
            <a:spLocks noChangeAspect="1"/>
          </p:cNvSpPr>
          <p:nvPr/>
        </p:nvSpPr>
        <p:spPr>
          <a:xfrm>
            <a:off x="2420913" y="3467123"/>
            <a:ext cx="1226544" cy="122654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480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85" name="Овал 84"/>
          <p:cNvSpPr>
            <a:spLocks noChangeAspect="1"/>
          </p:cNvSpPr>
          <p:nvPr/>
        </p:nvSpPr>
        <p:spPr>
          <a:xfrm>
            <a:off x="2972858" y="1300652"/>
            <a:ext cx="1349198" cy="134919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648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86" name="Овал 85"/>
          <p:cNvSpPr>
            <a:spLocks noChangeAspect="1"/>
          </p:cNvSpPr>
          <p:nvPr/>
        </p:nvSpPr>
        <p:spPr>
          <a:xfrm>
            <a:off x="5114418" y="2932456"/>
            <a:ext cx="1349198" cy="1349198"/>
          </a:xfrm>
          <a:prstGeom prst="ellipse">
            <a:avLst/>
          </a:prstGeom>
          <a:solidFill>
            <a:srgbClr val="243471"/>
          </a:solidFill>
          <a:ln w="6480">
            <a:solidFill>
              <a:srgbClr val="243471"/>
            </a:solidFill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87" name="Овал 86"/>
          <p:cNvSpPr>
            <a:spLocks noChangeAspect="1"/>
          </p:cNvSpPr>
          <p:nvPr/>
        </p:nvSpPr>
        <p:spPr>
          <a:xfrm>
            <a:off x="3127479" y="1451144"/>
            <a:ext cx="1128554" cy="1128554"/>
          </a:xfrm>
          <a:prstGeom prst="ellipse">
            <a:avLst/>
          </a:prstGeom>
          <a:solidFill>
            <a:schemeClr val="bg1"/>
          </a:solidFill>
          <a:ln w="6480">
            <a:solidFill>
              <a:schemeClr val="bg1"/>
            </a:solidFill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88" name="Овал 87"/>
          <p:cNvSpPr>
            <a:spLocks noChangeAspect="1"/>
          </p:cNvSpPr>
          <p:nvPr/>
        </p:nvSpPr>
        <p:spPr>
          <a:xfrm>
            <a:off x="2513244" y="3514675"/>
            <a:ext cx="1025958" cy="1025958"/>
          </a:xfrm>
          <a:prstGeom prst="ellipse">
            <a:avLst/>
          </a:prstGeom>
          <a:solidFill>
            <a:schemeClr val="bg1"/>
          </a:solidFill>
          <a:ln w="6480">
            <a:solidFill>
              <a:schemeClr val="bg1"/>
            </a:solidFill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89" name="Овал 88"/>
          <p:cNvSpPr>
            <a:spLocks noChangeAspect="1"/>
          </p:cNvSpPr>
          <p:nvPr/>
        </p:nvSpPr>
        <p:spPr>
          <a:xfrm>
            <a:off x="5205597" y="3023030"/>
            <a:ext cx="1128554" cy="1128554"/>
          </a:xfrm>
          <a:prstGeom prst="ellipse">
            <a:avLst/>
          </a:prstGeom>
          <a:solidFill>
            <a:schemeClr val="bg1"/>
          </a:solidFill>
          <a:ln w="6480">
            <a:solidFill>
              <a:schemeClr val="bg1"/>
            </a:solidFill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cxnSp>
        <p:nvCxnSpPr>
          <p:cNvPr id="90" name="Прямая соединительная линия 89"/>
          <p:cNvCxnSpPr>
            <a:endCxn id="56" idx="5"/>
          </p:cNvCxnSpPr>
          <p:nvPr/>
        </p:nvCxnSpPr>
        <p:spPr>
          <a:xfrm flipH="1" flipV="1">
            <a:off x="2606186" y="3283080"/>
            <a:ext cx="149714" cy="23159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Текст 6">
            <a:extLst>
              <a:ext uri="{FF2B5EF4-FFF2-40B4-BE49-F238E27FC236}">
                <a16:creationId xmlns:a16="http://schemas.microsoft.com/office/drawing/2014/main" id="{621A4FAC-CD0C-4FE0-962D-7CF4AD63C799}"/>
              </a:ext>
            </a:extLst>
          </p:cNvPr>
          <p:cNvSpPr txBox="1">
            <a:spLocks/>
          </p:cNvSpPr>
          <p:nvPr/>
        </p:nvSpPr>
        <p:spPr>
          <a:xfrm>
            <a:off x="297103" y="618337"/>
            <a:ext cx="4342027" cy="2808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bg2"/>
              </a:buClr>
              <a:buSzPct val="130000"/>
              <a:buFont typeface="Arial" pitchFamily="34" charset="0"/>
              <a:buNone/>
              <a:defRPr lang="ru-RU" sz="1300" kern="1200" dirty="0">
                <a:solidFill>
                  <a:srgbClr val="171C30"/>
                </a:solidFill>
                <a:latin typeface="Segoe UI Semilight" panose="020B0402040204020203" pitchFamily="34" charset="0"/>
                <a:ea typeface="PT Root UI" panose="020B0303020202020204" pitchFamily="34" charset="-52"/>
                <a:cs typeface="Segoe UI Semilight" panose="020B0402040204020203" pitchFamily="34" charset="0"/>
              </a:defRPr>
            </a:lvl1pPr>
            <a:lvl2pPr marL="233775" indent="0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None/>
              <a:defRPr sz="14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2pPr>
            <a:lvl3pPr marL="467551" indent="0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None/>
              <a:defRPr sz="14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3pPr>
            <a:lvl4pPr marL="1168877" indent="0" algn="l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4pPr>
            <a:lvl5pPr marL="1558503" indent="0" algn="l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Постановление Правительства РФ от 13.05.2022 № 867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4" t="28964" r="16807" b="32351"/>
          <a:stretch/>
        </p:blipFill>
        <p:spPr bwMode="auto">
          <a:xfrm>
            <a:off x="327498" y="1044363"/>
            <a:ext cx="1331371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spect="1"/>
          </p:cNvSpPr>
          <p:nvPr/>
        </p:nvSpPr>
        <p:spPr>
          <a:xfrm>
            <a:off x="5459154" y="3052449"/>
            <a:ext cx="621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231F1E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2020</a:t>
            </a:r>
          </a:p>
        </p:txBody>
      </p:sp>
      <p:sp>
        <p:nvSpPr>
          <p:cNvPr id="49" name="TextBox 48"/>
          <p:cNvSpPr txBox="1">
            <a:spLocks noChangeAspect="1"/>
          </p:cNvSpPr>
          <p:nvPr/>
        </p:nvSpPr>
        <p:spPr>
          <a:xfrm>
            <a:off x="3183647" y="1499543"/>
            <a:ext cx="1016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231F1E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2018/2019</a:t>
            </a:r>
          </a:p>
        </p:txBody>
      </p:sp>
      <p:sp>
        <p:nvSpPr>
          <p:cNvPr id="66" name="TextBox 65"/>
          <p:cNvSpPr txBox="1">
            <a:spLocks noChangeAspect="1"/>
          </p:cNvSpPr>
          <p:nvPr/>
        </p:nvSpPr>
        <p:spPr>
          <a:xfrm>
            <a:off x="2541699" y="3587307"/>
            <a:ext cx="1016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231F1E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2016/2017</a:t>
            </a:r>
          </a:p>
        </p:txBody>
      </p:sp>
      <p:sp>
        <p:nvSpPr>
          <p:cNvPr id="68" name="Заголовок 1">
            <a:extLst>
              <a:ext uri="{FF2B5EF4-FFF2-40B4-BE49-F238E27FC236}">
                <a16:creationId xmlns:a16="http://schemas.microsoft.com/office/drawing/2014/main" id="{C1682938-ABA8-46A5-BF55-07D1FB6C4757}"/>
              </a:ext>
            </a:extLst>
          </p:cNvPr>
          <p:cNvSpPr txBox="1">
            <a:spLocks/>
          </p:cNvSpPr>
          <p:nvPr/>
        </p:nvSpPr>
        <p:spPr>
          <a:xfrm>
            <a:off x="5114416" y="3250210"/>
            <a:ext cx="1349199" cy="8789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0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Мониторинг в </a:t>
            </a:r>
            <a:r>
              <a:rPr lang="ru-RU" sz="1000" dirty="0" err="1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ковид</a:t>
            </a:r>
            <a:r>
              <a:rPr lang="ru-RU" sz="10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, временный порядок получения пособия по безработице</a:t>
            </a:r>
          </a:p>
        </p:txBody>
      </p:sp>
      <p:sp>
        <p:nvSpPr>
          <p:cNvPr id="69" name="Заголовок 1">
            <a:extLst>
              <a:ext uri="{FF2B5EF4-FFF2-40B4-BE49-F238E27FC236}">
                <a16:creationId xmlns:a16="http://schemas.microsoft.com/office/drawing/2014/main" id="{C1682938-ABA8-46A5-BF55-07D1FB6C4757}"/>
              </a:ext>
            </a:extLst>
          </p:cNvPr>
          <p:cNvSpPr txBox="1">
            <a:spLocks/>
          </p:cNvSpPr>
          <p:nvPr/>
        </p:nvSpPr>
        <p:spPr>
          <a:xfrm>
            <a:off x="2529444" y="3868715"/>
            <a:ext cx="1074856" cy="4780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0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ФЛК для базы, открытые данные, РПУ</a:t>
            </a:r>
          </a:p>
        </p:txBody>
      </p:sp>
      <p:sp>
        <p:nvSpPr>
          <p:cNvPr id="70" name="Заголовок 1">
            <a:extLst>
              <a:ext uri="{FF2B5EF4-FFF2-40B4-BE49-F238E27FC236}">
                <a16:creationId xmlns:a16="http://schemas.microsoft.com/office/drawing/2014/main" id="{C1682938-ABA8-46A5-BF55-07D1FB6C4757}"/>
              </a:ext>
            </a:extLst>
          </p:cNvPr>
          <p:cNvSpPr txBox="1">
            <a:spLocks/>
          </p:cNvSpPr>
          <p:nvPr/>
        </p:nvSpPr>
        <p:spPr>
          <a:xfrm>
            <a:off x="3034185" y="1666506"/>
            <a:ext cx="1351251" cy="4780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0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стажировки и практики, эксперимент ЭКД, внешние </a:t>
            </a:r>
            <a:br>
              <a:rPr lang="ru-RU" sz="10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</a:br>
            <a:r>
              <a:rPr lang="ru-RU" sz="10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интеграции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731526" y="2639965"/>
            <a:ext cx="2083799" cy="1939348"/>
          </a:xfrm>
          <a:prstGeom prst="roundRect">
            <a:avLst/>
          </a:prstGeom>
          <a:noFill/>
          <a:ln w="9525">
            <a:solidFill>
              <a:srgbClr val="E30613"/>
            </a:solidFill>
            <a:prstDash val="sysDash"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indent="0">
              <a:lnSpc>
                <a:spcPct val="120000"/>
              </a:lnSpc>
              <a:buNone/>
            </a:pPr>
            <a:r>
              <a:rPr lang="ru-RU" sz="900" dirty="0">
                <a:solidFill>
                  <a:srgbClr val="2E2E2E"/>
                </a:solidFill>
                <a:latin typeface="+mj-lt"/>
                <a:ea typeface="PT Root UI" panose="020B0303020202020204" pitchFamily="34" charset="-52"/>
                <a:cs typeface="Segoe UI Light" panose="020B0502040204020203" pitchFamily="34" charset="0"/>
              </a:rPr>
              <a:t>В условиях распространения </a:t>
            </a:r>
            <a:r>
              <a:rPr lang="ru-RU" sz="900" dirty="0" err="1">
                <a:solidFill>
                  <a:srgbClr val="2E2E2E"/>
                </a:solidFill>
                <a:latin typeface="+mj-lt"/>
                <a:ea typeface="PT Root UI" panose="020B0303020202020204" pitchFamily="34" charset="-52"/>
                <a:cs typeface="Segoe UI Light" panose="020B0502040204020203" pitchFamily="34" charset="0"/>
              </a:rPr>
              <a:t>коронавирусной</a:t>
            </a:r>
            <a:r>
              <a:rPr lang="ru-RU" sz="900" dirty="0">
                <a:solidFill>
                  <a:srgbClr val="2E2E2E"/>
                </a:solidFill>
                <a:latin typeface="+mj-lt"/>
                <a:ea typeface="PT Root UI" panose="020B0303020202020204" pitchFamily="34" charset="-52"/>
                <a:cs typeface="Segoe UI Light" panose="020B0502040204020203" pitchFamily="34" charset="0"/>
              </a:rPr>
              <a:t> инфекции:</a:t>
            </a:r>
          </a:p>
          <a:p>
            <a:pPr indent="0">
              <a:lnSpc>
                <a:spcPct val="120000"/>
              </a:lnSpc>
              <a:buNone/>
            </a:pPr>
            <a:r>
              <a:rPr lang="ru-RU" sz="9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За </a:t>
            </a:r>
            <a:r>
              <a:rPr lang="ru-RU" sz="900" b="1" dirty="0">
                <a:solidFill>
                  <a:srgbClr val="CF4520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3 недели</a:t>
            </a:r>
            <a:r>
              <a:rPr lang="ru-RU" sz="900" dirty="0">
                <a:solidFill>
                  <a:srgbClr val="CF4520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  </a:t>
            </a:r>
            <a:r>
              <a:rPr lang="ru-RU" sz="9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- запущен прием заявлений на регистрацию в качестве безработных</a:t>
            </a:r>
          </a:p>
          <a:p>
            <a:pPr indent="0">
              <a:lnSpc>
                <a:spcPct val="120000"/>
              </a:lnSpc>
              <a:buNone/>
            </a:pPr>
            <a:r>
              <a:rPr lang="ru-RU" sz="9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За </a:t>
            </a:r>
            <a:r>
              <a:rPr lang="ru-RU" sz="900" b="1" dirty="0">
                <a:solidFill>
                  <a:srgbClr val="CF4520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месяц</a:t>
            </a:r>
            <a:r>
              <a:rPr lang="ru-RU" sz="9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 реализована интеграция с ЕПГУ по передаче заявлений </a:t>
            </a:r>
          </a:p>
          <a:p>
            <a:pPr indent="0">
              <a:lnSpc>
                <a:spcPct val="120000"/>
              </a:lnSpc>
              <a:buNone/>
            </a:pPr>
            <a:r>
              <a:rPr lang="ru-RU" sz="9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Принято </a:t>
            </a:r>
            <a:r>
              <a:rPr lang="en-US" sz="900" b="1" dirty="0">
                <a:solidFill>
                  <a:srgbClr val="CF4520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&gt; </a:t>
            </a:r>
            <a:r>
              <a:rPr lang="ru-RU" sz="900" b="1" dirty="0">
                <a:solidFill>
                  <a:srgbClr val="CF4520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9,38 млн</a:t>
            </a:r>
            <a:r>
              <a:rPr lang="ru-RU" sz="900" dirty="0">
                <a:solidFill>
                  <a:srgbClr val="CF4520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  </a:t>
            </a:r>
            <a:r>
              <a:rPr lang="ru-RU" sz="9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заявлений в рамках временного порядка</a:t>
            </a:r>
          </a:p>
        </p:txBody>
      </p:sp>
      <p:cxnSp>
        <p:nvCxnSpPr>
          <p:cNvPr id="5" name="Прямая соединительная линия 4"/>
          <p:cNvCxnSpPr>
            <a:stCxn id="86" idx="6"/>
            <a:endCxn id="3" idx="1"/>
          </p:cNvCxnSpPr>
          <p:nvPr/>
        </p:nvCxnSpPr>
        <p:spPr>
          <a:xfrm>
            <a:off x="6463616" y="3607055"/>
            <a:ext cx="267910" cy="2584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550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A41AA5C-74C4-4584-BEF1-4F091B6BEDB7}"/>
              </a:ext>
            </a:extLst>
          </p:cNvPr>
          <p:cNvSpPr/>
          <p:nvPr/>
        </p:nvSpPr>
        <p:spPr>
          <a:xfrm>
            <a:off x="0" y="3503220"/>
            <a:ext cx="9144000" cy="1640279"/>
          </a:xfrm>
          <a:prstGeom prst="rect">
            <a:avLst/>
          </a:prstGeom>
          <a:solidFill>
            <a:srgbClr val="243471"/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no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«Работа в России». </a:t>
            </a:r>
            <a:r>
              <a:rPr lang="ru-RU" dirty="0">
                <a:solidFill>
                  <a:srgbClr val="CF4520"/>
                </a:solidFill>
              </a:rPr>
              <a:t>Сегодня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500063" y="1149834"/>
            <a:ext cx="3058952" cy="1881584"/>
            <a:chOff x="4282774" y="1912402"/>
            <a:chExt cx="6641556" cy="3899528"/>
          </a:xfrm>
        </p:grpSpPr>
        <p:pic>
          <p:nvPicPr>
            <p:cNvPr id="6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2774" y="1912402"/>
              <a:ext cx="6641556" cy="3899528"/>
            </a:xfrm>
            <a:prstGeom prst="rect">
              <a:avLst/>
            </a:prstGeom>
            <a:effectLst/>
          </p:spPr>
        </p:pic>
        <p:sp>
          <p:nvSpPr>
            <p:cNvPr id="7" name="Прямоугольник 6"/>
            <p:cNvSpPr/>
            <p:nvPr/>
          </p:nvSpPr>
          <p:spPr>
            <a:xfrm>
              <a:off x="7404100" y="5480050"/>
              <a:ext cx="400050" cy="107950"/>
            </a:xfrm>
            <a:prstGeom prst="rect">
              <a:avLst/>
            </a:prstGeom>
            <a:solidFill>
              <a:srgbClr val="23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" r="8867" b="4331"/>
          <a:stretch/>
        </p:blipFill>
        <p:spPr bwMode="auto">
          <a:xfrm>
            <a:off x="868802" y="1280208"/>
            <a:ext cx="2322000" cy="154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C3D3C9-4463-3A4E-B73E-EFDA83B7F0DF}"/>
              </a:ext>
            </a:extLst>
          </p:cNvPr>
          <p:cNvSpPr txBox="1"/>
          <p:nvPr/>
        </p:nvSpPr>
        <p:spPr>
          <a:xfrm>
            <a:off x="6975579" y="813266"/>
            <a:ext cx="1529793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000" dirty="0">
                <a:solidFill>
                  <a:srgbClr val="24347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&gt; </a:t>
            </a:r>
            <a:r>
              <a:rPr lang="ru-RU" sz="2000" dirty="0">
                <a:solidFill>
                  <a:srgbClr val="24347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15,2 млн</a:t>
            </a:r>
            <a:endParaRPr lang="en-US" sz="2000" dirty="0">
              <a:solidFill>
                <a:srgbClr val="24347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C3D3C9-4463-3A4E-B73E-EFDA83B7F0DF}"/>
              </a:ext>
            </a:extLst>
          </p:cNvPr>
          <p:cNvSpPr txBox="1"/>
          <p:nvPr/>
        </p:nvSpPr>
        <p:spPr>
          <a:xfrm>
            <a:off x="6937781" y="1150958"/>
            <a:ext cx="1527497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>
                <a:solidFill>
                  <a:schemeClr val="tx2"/>
                </a:solidFill>
              </a:rPr>
              <a:t>зарегистрированных пользователей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C3D3C9-4463-3A4E-B73E-EFDA83B7F0DF}"/>
              </a:ext>
            </a:extLst>
          </p:cNvPr>
          <p:cNvSpPr txBox="1"/>
          <p:nvPr/>
        </p:nvSpPr>
        <p:spPr>
          <a:xfrm>
            <a:off x="4424844" y="812976"/>
            <a:ext cx="1986443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000" dirty="0">
                <a:solidFill>
                  <a:srgbClr val="24347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  <a:r>
              <a:rPr lang="ru-RU" sz="2000" dirty="0">
                <a:solidFill>
                  <a:srgbClr val="24347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000" dirty="0">
                <a:solidFill>
                  <a:srgbClr val="24347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  <a:r>
              <a:rPr lang="ru-RU" sz="2000" dirty="0">
                <a:solidFill>
                  <a:srgbClr val="24347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18</a:t>
            </a:r>
            <a:r>
              <a:rPr lang="en-US" sz="2000" dirty="0">
                <a:solidFill>
                  <a:srgbClr val="24347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2000" dirty="0">
                <a:solidFill>
                  <a:srgbClr val="24347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млн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C3D3C9-4463-3A4E-B73E-EFDA83B7F0DF}"/>
              </a:ext>
            </a:extLst>
          </p:cNvPr>
          <p:cNvSpPr txBox="1"/>
          <p:nvPr/>
        </p:nvSpPr>
        <p:spPr>
          <a:xfrm>
            <a:off x="4424845" y="1169917"/>
            <a:ext cx="1774812" cy="3791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>
                <a:solidFill>
                  <a:schemeClr val="tx2"/>
                </a:solidFill>
              </a:rPr>
              <a:t>посетителей с начала эксплуатации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3BE83F-641E-0740-B8B9-BAA01A9827FE}"/>
              </a:ext>
            </a:extLst>
          </p:cNvPr>
          <p:cNvSpPr txBox="1"/>
          <p:nvPr/>
        </p:nvSpPr>
        <p:spPr>
          <a:xfrm>
            <a:off x="4489807" y="2557274"/>
            <a:ext cx="1436001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000" dirty="0">
                <a:solidFill>
                  <a:srgbClr val="24347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  <a:r>
              <a:rPr lang="ru-RU" sz="2000" dirty="0">
                <a:solidFill>
                  <a:srgbClr val="24347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980 </a:t>
            </a:r>
            <a:r>
              <a:rPr lang="ru-RU" sz="2000" dirty="0" err="1">
                <a:solidFill>
                  <a:srgbClr val="24347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тыс</a:t>
            </a:r>
            <a:endParaRPr lang="en-US" sz="2000" dirty="0">
              <a:solidFill>
                <a:srgbClr val="24347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BF486A-D65D-6B4A-B577-D295173D2421}"/>
              </a:ext>
            </a:extLst>
          </p:cNvPr>
          <p:cNvSpPr txBox="1"/>
          <p:nvPr/>
        </p:nvSpPr>
        <p:spPr>
          <a:xfrm>
            <a:off x="4424845" y="2934300"/>
            <a:ext cx="1774812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>
                <a:solidFill>
                  <a:schemeClr val="tx2"/>
                </a:solidFill>
              </a:rPr>
              <a:t>личных кабинетов работодателей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007C764-4742-4248-819A-F6271CB0A2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67629" y="2661021"/>
            <a:ext cx="376320" cy="504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BC28409-A36F-4E90-AF8F-72494C0BB0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9230" y="982613"/>
            <a:ext cx="466667" cy="504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4C3D3C9-4463-3A4E-B73E-EFDA83B7F0DF}"/>
              </a:ext>
            </a:extLst>
          </p:cNvPr>
          <p:cNvSpPr txBox="1"/>
          <p:nvPr/>
        </p:nvSpPr>
        <p:spPr>
          <a:xfrm>
            <a:off x="4456322" y="1713600"/>
            <a:ext cx="1529793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000" dirty="0">
                <a:solidFill>
                  <a:srgbClr val="24347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~</a:t>
            </a:r>
            <a:r>
              <a:rPr lang="ru-RU" sz="2000" dirty="0">
                <a:solidFill>
                  <a:srgbClr val="24347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300</a:t>
            </a:r>
            <a:r>
              <a:rPr lang="en-US" sz="2000" dirty="0">
                <a:solidFill>
                  <a:srgbClr val="24347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2000" dirty="0" err="1">
                <a:solidFill>
                  <a:srgbClr val="24347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тыс</a:t>
            </a:r>
            <a:endParaRPr lang="en-US" sz="2000" dirty="0">
              <a:solidFill>
                <a:srgbClr val="24347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4C3D3C9-4463-3A4E-B73E-EFDA83B7F0DF}"/>
              </a:ext>
            </a:extLst>
          </p:cNvPr>
          <p:cNvSpPr txBox="1"/>
          <p:nvPr/>
        </p:nvSpPr>
        <p:spPr>
          <a:xfrm>
            <a:off x="4424844" y="2078490"/>
            <a:ext cx="1445249" cy="3770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>
                <a:solidFill>
                  <a:schemeClr val="tx2"/>
                </a:solidFill>
              </a:rPr>
              <a:t>посетителей ежедневно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9F9F85C-DCEC-4BB3-BAA0-1FCB6DE1DA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99229" y="1838324"/>
            <a:ext cx="504000" cy="504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CFE93A2-1307-49CE-8841-6C1D750E13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49964" y="954650"/>
            <a:ext cx="504000" cy="504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6424A77-A053-49C3-B4B9-80B99668BB1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67247" y="2666212"/>
            <a:ext cx="495310" cy="5040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83BE83F-641E-0740-B8B9-BAA01A9827FE}"/>
              </a:ext>
            </a:extLst>
          </p:cNvPr>
          <p:cNvSpPr txBox="1"/>
          <p:nvPr/>
        </p:nvSpPr>
        <p:spPr>
          <a:xfrm>
            <a:off x="6966820" y="2546985"/>
            <a:ext cx="1498457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000" dirty="0">
                <a:solidFill>
                  <a:srgbClr val="24347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~ </a:t>
            </a:r>
            <a:r>
              <a:rPr lang="ru-RU" sz="2000" dirty="0">
                <a:solidFill>
                  <a:srgbClr val="24347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2,5 млн</a:t>
            </a:r>
            <a:endParaRPr lang="en-US" sz="2000" dirty="0">
              <a:solidFill>
                <a:srgbClr val="24347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BF486A-D65D-6B4A-B577-D295173D2421}"/>
              </a:ext>
            </a:extLst>
          </p:cNvPr>
          <p:cNvSpPr txBox="1"/>
          <p:nvPr/>
        </p:nvSpPr>
        <p:spPr>
          <a:xfrm>
            <a:off x="6937781" y="2947074"/>
            <a:ext cx="1361454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>
                <a:solidFill>
                  <a:schemeClr val="tx2"/>
                </a:solidFill>
              </a:rPr>
              <a:t>рабочих мест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6B7DB8AC-D2CD-480E-92E1-565D75A6ED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84568" y="1838324"/>
            <a:ext cx="396480" cy="5040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83BE83F-641E-0740-B8B9-BAA01A9827FE}"/>
              </a:ext>
            </a:extLst>
          </p:cNvPr>
          <p:cNvSpPr txBox="1"/>
          <p:nvPr/>
        </p:nvSpPr>
        <p:spPr>
          <a:xfrm>
            <a:off x="6966821" y="1719162"/>
            <a:ext cx="1498457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000" dirty="0">
                <a:solidFill>
                  <a:srgbClr val="24347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~ </a:t>
            </a:r>
            <a:r>
              <a:rPr lang="ru-RU" sz="2000" dirty="0">
                <a:solidFill>
                  <a:srgbClr val="24347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6,6 млн</a:t>
            </a:r>
            <a:endParaRPr lang="en-US" sz="2000" dirty="0">
              <a:solidFill>
                <a:srgbClr val="24347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0BF486A-D65D-6B4A-B577-D295173D2421}"/>
              </a:ext>
            </a:extLst>
          </p:cNvPr>
          <p:cNvSpPr txBox="1"/>
          <p:nvPr/>
        </p:nvSpPr>
        <p:spPr>
          <a:xfrm>
            <a:off x="6937781" y="2071853"/>
            <a:ext cx="1361454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>
                <a:solidFill>
                  <a:schemeClr val="tx2"/>
                </a:solidFill>
              </a:rPr>
              <a:t>резюме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4D1981-21DB-7949-9F81-01988AF88789}"/>
              </a:ext>
            </a:extLst>
          </p:cNvPr>
          <p:cNvSpPr txBox="1"/>
          <p:nvPr/>
        </p:nvSpPr>
        <p:spPr>
          <a:xfrm>
            <a:off x="810147" y="3611330"/>
            <a:ext cx="7115372" cy="949847"/>
          </a:xfrm>
          <a:prstGeom prst="rect">
            <a:avLst/>
          </a:prstGeom>
        </p:spPr>
        <p:txBody>
          <a:bodyPr wrap="square" lIns="0" tIns="0" rIns="0" bIns="20250">
            <a:noAutofit/>
          </a:bodyPr>
          <a:lstStyle>
            <a:defPPr>
              <a:defRPr lang="ru-RU"/>
            </a:defPPr>
            <a:lvl1pPr>
              <a:lnSpc>
                <a:spcPts val="2300"/>
              </a:lnSpc>
              <a:defRPr sz="2000">
                <a:solidFill>
                  <a:srgbClr val="FF435B"/>
                </a:solidFill>
              </a:defRPr>
            </a:lvl1pPr>
          </a:lstStyle>
          <a:p>
            <a:r>
              <a:rPr lang="ru-RU" sz="1400" dirty="0">
                <a:solidFill>
                  <a:schemeClr val="bg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Работа в России – многофункциональная экосистема рынка труда</a:t>
            </a:r>
            <a:r>
              <a:rPr lang="ru-RU" sz="1400" dirty="0">
                <a:solidFill>
                  <a:schemeClr val="bg1"/>
                </a:solidFill>
              </a:rPr>
              <a:t>, обеспечивающая: </a:t>
            </a:r>
          </a:p>
          <a:p>
            <a:pPr>
              <a:lnSpc>
                <a:spcPct val="114000"/>
              </a:lnSpc>
            </a:pPr>
            <a:r>
              <a:rPr lang="ru-RU" sz="1400" dirty="0">
                <a:solidFill>
                  <a:schemeClr val="bg1"/>
                </a:solidFill>
              </a:rPr>
              <a:t>- поиск работников и работы</a:t>
            </a:r>
          </a:p>
          <a:p>
            <a:pPr>
              <a:lnSpc>
                <a:spcPct val="114000"/>
              </a:lnSpc>
            </a:pPr>
            <a:r>
              <a:rPr lang="ru-RU" sz="1400" dirty="0">
                <a:solidFill>
                  <a:schemeClr val="bg1"/>
                </a:solidFill>
              </a:rPr>
              <a:t>- возможность поддержания активных деловых связей</a:t>
            </a:r>
          </a:p>
          <a:p>
            <a:pPr>
              <a:lnSpc>
                <a:spcPct val="114000"/>
              </a:lnSpc>
            </a:pPr>
            <a:r>
              <a:rPr lang="ru-RU" sz="1400" dirty="0">
                <a:solidFill>
                  <a:schemeClr val="bg1"/>
                </a:solidFill>
              </a:rPr>
              <a:t>- поддержку социально незащищенных групп граждан</a:t>
            </a:r>
          </a:p>
          <a:p>
            <a:pPr>
              <a:lnSpc>
                <a:spcPct val="114000"/>
              </a:lnSpc>
            </a:pPr>
            <a:r>
              <a:rPr lang="ru-RU" sz="1400" dirty="0">
                <a:solidFill>
                  <a:schemeClr val="bg1"/>
                </a:solidFill>
              </a:rPr>
              <a:t>- предоставление аналитических данных о состоянии рынка труда</a:t>
            </a:r>
          </a:p>
        </p:txBody>
      </p:sp>
    </p:spTree>
    <p:extLst>
      <p:ext uri="{BB962C8B-B14F-4D97-AF65-F5344CB8AC3E}">
        <p14:creationId xmlns:p14="http://schemas.microsoft.com/office/powerpoint/2010/main" val="6590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Скругленный прямоугольник 88"/>
          <p:cNvSpPr/>
          <p:nvPr/>
        </p:nvSpPr>
        <p:spPr>
          <a:xfrm>
            <a:off x="3661106" y="71278"/>
            <a:ext cx="3697265" cy="41767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480">
            <a:solidFill>
              <a:srgbClr val="E30613"/>
            </a:solidFill>
            <a:prstDash val="sysDash"/>
            <a:round/>
            <a:headEnd/>
            <a:tailEnd/>
          </a:ln>
          <a:effectLst/>
        </p:spPr>
        <p:txBody>
          <a:bodyPr wrap="square" lIns="90000" tIns="45000" rIns="90000" bIns="45000" rtlCol="0" anchor="ctr">
            <a:no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84" name="Дуга 83"/>
          <p:cNvSpPr/>
          <p:nvPr/>
        </p:nvSpPr>
        <p:spPr>
          <a:xfrm>
            <a:off x="3398224" y="1686654"/>
            <a:ext cx="760591" cy="2803334"/>
          </a:xfrm>
          <a:prstGeom prst="arc">
            <a:avLst>
              <a:gd name="adj1" fmla="val 21408150"/>
              <a:gd name="adj2" fmla="val 54756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>
            <a:off x="3471444" y="2815762"/>
            <a:ext cx="544047" cy="2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4316817" y="2833275"/>
            <a:ext cx="544047" cy="2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Дуга 73"/>
          <p:cNvSpPr/>
          <p:nvPr/>
        </p:nvSpPr>
        <p:spPr>
          <a:xfrm rot="10800000">
            <a:off x="4218425" y="1282398"/>
            <a:ext cx="1733294" cy="3309108"/>
          </a:xfrm>
          <a:prstGeom prst="arc">
            <a:avLst>
              <a:gd name="adj1" fmla="val 16200000"/>
              <a:gd name="adj2" fmla="val 559831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Дуга 72"/>
          <p:cNvSpPr/>
          <p:nvPr/>
        </p:nvSpPr>
        <p:spPr>
          <a:xfrm rot="10800000">
            <a:off x="4316817" y="1924667"/>
            <a:ext cx="4093535" cy="1830173"/>
          </a:xfrm>
          <a:prstGeom prst="arc">
            <a:avLst>
              <a:gd name="adj1" fmla="val 16200000"/>
              <a:gd name="adj2" fmla="val 559831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Дуга 65"/>
          <p:cNvSpPr/>
          <p:nvPr/>
        </p:nvSpPr>
        <p:spPr>
          <a:xfrm rot="10800000">
            <a:off x="5648351" y="2284319"/>
            <a:ext cx="765001" cy="1079826"/>
          </a:xfrm>
          <a:prstGeom prst="arc">
            <a:avLst>
              <a:gd name="adj1" fmla="val 16200000"/>
              <a:gd name="adj2" fmla="val 54756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Дуга 64"/>
          <p:cNvSpPr/>
          <p:nvPr/>
        </p:nvSpPr>
        <p:spPr>
          <a:xfrm rot="10800000">
            <a:off x="5745701" y="2627553"/>
            <a:ext cx="667652" cy="460768"/>
          </a:xfrm>
          <a:prstGeom prst="arc">
            <a:avLst>
              <a:gd name="adj1" fmla="val 16200000"/>
              <a:gd name="adj2" fmla="val 54756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7274931" y="3741336"/>
            <a:ext cx="544047" cy="2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7274930" y="1971108"/>
            <a:ext cx="544047" cy="2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5687323" y="1366701"/>
            <a:ext cx="544047" cy="2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392854" y="3627953"/>
            <a:ext cx="544047" cy="2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Дуга 54"/>
          <p:cNvSpPr/>
          <p:nvPr/>
        </p:nvSpPr>
        <p:spPr>
          <a:xfrm rot="10800000">
            <a:off x="5611347" y="1035990"/>
            <a:ext cx="907990" cy="623133"/>
          </a:xfrm>
          <a:prstGeom prst="arc">
            <a:avLst>
              <a:gd name="adj1" fmla="val 16200000"/>
              <a:gd name="adj2" fmla="val 54756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Дуга 52"/>
          <p:cNvSpPr/>
          <p:nvPr/>
        </p:nvSpPr>
        <p:spPr>
          <a:xfrm rot="10800000">
            <a:off x="7085872" y="3115710"/>
            <a:ext cx="922161" cy="1241414"/>
          </a:xfrm>
          <a:prstGeom prst="arc">
            <a:avLst>
              <a:gd name="adj1" fmla="val 16200000"/>
              <a:gd name="adj2" fmla="val 54756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Дуга 51"/>
          <p:cNvSpPr/>
          <p:nvPr/>
        </p:nvSpPr>
        <p:spPr>
          <a:xfrm rot="10800000">
            <a:off x="7266290" y="3423058"/>
            <a:ext cx="667652" cy="585339"/>
          </a:xfrm>
          <a:prstGeom prst="arc">
            <a:avLst>
              <a:gd name="adj1" fmla="val 16200000"/>
              <a:gd name="adj2" fmla="val 54756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уга 46"/>
          <p:cNvSpPr/>
          <p:nvPr/>
        </p:nvSpPr>
        <p:spPr>
          <a:xfrm rot="10800000">
            <a:off x="7208870" y="1273771"/>
            <a:ext cx="930179" cy="1282400"/>
          </a:xfrm>
          <a:prstGeom prst="arc">
            <a:avLst>
              <a:gd name="adj1" fmla="val 16200000"/>
              <a:gd name="adj2" fmla="val 54756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уга 45"/>
          <p:cNvSpPr/>
          <p:nvPr/>
        </p:nvSpPr>
        <p:spPr>
          <a:xfrm rot="10800000">
            <a:off x="7310981" y="1688737"/>
            <a:ext cx="667639" cy="570104"/>
          </a:xfrm>
          <a:prstGeom prst="arc">
            <a:avLst>
              <a:gd name="adj1" fmla="val 16200000"/>
              <a:gd name="adj2" fmla="val 54756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Дуга 44"/>
          <p:cNvSpPr/>
          <p:nvPr/>
        </p:nvSpPr>
        <p:spPr>
          <a:xfrm>
            <a:off x="2006534" y="2608877"/>
            <a:ext cx="667653" cy="287832"/>
          </a:xfrm>
          <a:prstGeom prst="arc">
            <a:avLst>
              <a:gd name="adj1" fmla="val 16200000"/>
              <a:gd name="adj2" fmla="val 54756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Дуга 43"/>
          <p:cNvSpPr/>
          <p:nvPr/>
        </p:nvSpPr>
        <p:spPr>
          <a:xfrm>
            <a:off x="726327" y="3204634"/>
            <a:ext cx="1333054" cy="815105"/>
          </a:xfrm>
          <a:prstGeom prst="arc">
            <a:avLst>
              <a:gd name="adj1" fmla="val 16200000"/>
              <a:gd name="adj2" fmla="val 54756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/>
          <p:nvPr/>
        </p:nvSpPr>
        <p:spPr>
          <a:xfrm>
            <a:off x="1650666" y="1650060"/>
            <a:ext cx="1333054" cy="1977893"/>
          </a:xfrm>
          <a:prstGeom prst="arc">
            <a:avLst>
              <a:gd name="adj1" fmla="val 16200000"/>
              <a:gd name="adj2" fmla="val 54756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/>
          <p:nvPr/>
        </p:nvSpPr>
        <p:spPr>
          <a:xfrm>
            <a:off x="603847" y="1099851"/>
            <a:ext cx="1333054" cy="1100419"/>
          </a:xfrm>
          <a:prstGeom prst="arc">
            <a:avLst>
              <a:gd name="adj1" fmla="val 16200000"/>
              <a:gd name="adj2" fmla="val 54756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уга 3"/>
          <p:cNvSpPr/>
          <p:nvPr/>
        </p:nvSpPr>
        <p:spPr>
          <a:xfrm>
            <a:off x="1222343" y="1555901"/>
            <a:ext cx="522793" cy="229392"/>
          </a:xfrm>
          <a:prstGeom prst="arc">
            <a:avLst>
              <a:gd name="adj1" fmla="val 16200000"/>
              <a:gd name="adj2" fmla="val 54756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Основные направления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292004" y="554542"/>
            <a:ext cx="6358879" cy="280830"/>
          </a:xfrm>
        </p:spPr>
        <p:txBody>
          <a:bodyPr/>
          <a:lstStyle/>
          <a:p>
            <a:r>
              <a:rPr lang="ru-RU" dirty="0"/>
              <a:t>С учетом текущей функциональности и направлений развития на 2022 год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6" t="18172" r="82908" b="73411"/>
          <a:stretch/>
        </p:blipFill>
        <p:spPr bwMode="auto">
          <a:xfrm>
            <a:off x="3951730" y="2514890"/>
            <a:ext cx="533388" cy="540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305104" y="1846899"/>
            <a:ext cx="1097356" cy="253780"/>
          </a:xfrm>
          <a:prstGeom prst="roundRect">
            <a:avLst/>
          </a:prstGeom>
          <a:solidFill>
            <a:srgbClr val="243471"/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ctr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r>
              <a:rPr lang="ru-RU" sz="900" b="1" kern="1200" dirty="0">
                <a:solidFill>
                  <a:schemeClr val="bg1"/>
                </a:solidFill>
                <a:ea typeface="SimSun" charset="-122"/>
                <a:cs typeface="+mn-cs"/>
              </a:rPr>
              <a:t>Оказание услуг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50666" y="3501063"/>
            <a:ext cx="711737" cy="2537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ctr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r>
              <a:rPr lang="ru-RU" sz="900" kern="1200" dirty="0">
                <a:solidFill>
                  <a:schemeClr val="tx1"/>
                </a:solidFill>
                <a:ea typeface="SimSun" charset="-122"/>
                <a:cs typeface="+mn-cs"/>
              </a:rPr>
              <a:t>ЭКД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14675" y="1232125"/>
            <a:ext cx="1097356" cy="253780"/>
          </a:xfrm>
          <a:prstGeom prst="roundRect">
            <a:avLst/>
          </a:prstGeom>
          <a:solidFill>
            <a:srgbClr val="243471"/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ctr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r>
              <a:rPr lang="ru-RU" sz="900" b="1" dirty="0">
                <a:solidFill>
                  <a:schemeClr val="bg1"/>
                </a:solidFill>
                <a:ea typeface="SimSun" charset="-122"/>
              </a:rPr>
              <a:t>Мониторинг</a:t>
            </a:r>
            <a:endParaRPr lang="ru-RU" sz="900" b="1" kern="1200" dirty="0">
              <a:solidFill>
                <a:schemeClr val="bg1"/>
              </a:solidFill>
              <a:ea typeface="SimSun" charset="-122"/>
              <a:cs typeface="+mn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68868" y="2633064"/>
            <a:ext cx="1097356" cy="253780"/>
          </a:xfrm>
          <a:prstGeom prst="roundRect">
            <a:avLst/>
          </a:prstGeom>
          <a:solidFill>
            <a:srgbClr val="243471"/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ctr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r>
              <a:rPr lang="ru-RU" sz="900" b="1" kern="1200" dirty="0">
                <a:solidFill>
                  <a:schemeClr val="bg1"/>
                </a:solidFill>
                <a:ea typeface="SimSun" charset="-122"/>
                <a:cs typeface="+mn-cs"/>
              </a:rPr>
              <a:t>Трудоустройство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60426" y="3544956"/>
            <a:ext cx="1097356" cy="407014"/>
          </a:xfrm>
          <a:prstGeom prst="roundRect">
            <a:avLst/>
          </a:prstGeom>
          <a:solidFill>
            <a:srgbClr val="243471"/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ctr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r>
              <a:rPr lang="ru-RU" sz="900" b="1" kern="1200" dirty="0">
                <a:solidFill>
                  <a:schemeClr val="bg1"/>
                </a:solidFill>
                <a:ea typeface="SimSun" charset="-122"/>
                <a:cs typeface="+mn-cs"/>
              </a:rPr>
              <a:t>Трудовая миграция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50666" y="1467090"/>
            <a:ext cx="711737" cy="4070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ctr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r>
              <a:rPr lang="ru-RU" sz="900" kern="1200" dirty="0">
                <a:solidFill>
                  <a:schemeClr val="tx1"/>
                </a:solidFill>
                <a:ea typeface="SimSun" charset="-122"/>
                <a:cs typeface="+mn-cs"/>
              </a:rPr>
              <a:t>Резюме и вакансии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3761" y="1385641"/>
            <a:ext cx="1119980" cy="2537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ctr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r>
              <a:rPr lang="ru-RU" sz="900" kern="1200" dirty="0">
                <a:solidFill>
                  <a:schemeClr val="tx1"/>
                </a:solidFill>
                <a:ea typeface="SimSun" charset="-122"/>
                <a:cs typeface="+mn-cs"/>
              </a:rPr>
              <a:t>С</a:t>
            </a:r>
            <a:r>
              <a:rPr lang="en-US" sz="900" kern="1200" dirty="0">
                <a:solidFill>
                  <a:schemeClr val="tx1"/>
                </a:solidFill>
                <a:ea typeface="SimSun" charset="-122"/>
                <a:cs typeface="+mn-cs"/>
              </a:rPr>
              <a:t>V-matching</a:t>
            </a:r>
            <a:endParaRPr lang="ru-RU" sz="900" kern="1200" dirty="0">
              <a:solidFill>
                <a:schemeClr val="tx1"/>
              </a:solidFill>
              <a:ea typeface="SimSun" charset="-122"/>
              <a:cs typeface="+mn-cs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3761" y="1691906"/>
            <a:ext cx="1119980" cy="2537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ctr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r>
              <a:rPr lang="ru-RU" sz="900" dirty="0">
                <a:ea typeface="SimSun" charset="-122"/>
              </a:rPr>
              <a:t>Цифровой </a:t>
            </a:r>
            <a:r>
              <a:rPr lang="ru-RU" sz="900" dirty="0" err="1">
                <a:ea typeface="SimSun" charset="-122"/>
              </a:rPr>
              <a:t>хаб</a:t>
            </a:r>
            <a:endParaRPr lang="ru-RU" sz="900" kern="1200" dirty="0">
              <a:solidFill>
                <a:schemeClr val="tx1"/>
              </a:solidFill>
              <a:ea typeface="SimSun" charset="-122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63761" y="2006687"/>
            <a:ext cx="1119980" cy="40701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ctr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r>
              <a:rPr lang="ru-RU" sz="900" dirty="0">
                <a:ea typeface="SimSun" charset="-122"/>
              </a:rPr>
              <a:t>Краткосрочная занятость</a:t>
            </a:r>
            <a:endParaRPr lang="ru-RU" sz="900" kern="1200" dirty="0">
              <a:solidFill>
                <a:schemeClr val="tx1"/>
              </a:solidFill>
              <a:ea typeface="SimSun" charset="-122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973516" y="927549"/>
            <a:ext cx="1119982" cy="2537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ctr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r>
              <a:rPr lang="ru-RU" sz="900" dirty="0">
                <a:ea typeface="SimSun" charset="-122"/>
              </a:rPr>
              <a:t>Рынок труда</a:t>
            </a:r>
            <a:endParaRPr lang="ru-RU" sz="900" kern="1200" dirty="0">
              <a:solidFill>
                <a:schemeClr val="tx1"/>
              </a:solidFill>
              <a:ea typeface="SimSun" charset="-122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973518" y="1232125"/>
            <a:ext cx="1119980" cy="2537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ctr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r>
              <a:rPr lang="ru-RU" sz="900" dirty="0">
                <a:ea typeface="SimSun" charset="-122"/>
              </a:rPr>
              <a:t>Выпускники</a:t>
            </a:r>
            <a:endParaRPr lang="ru-RU" sz="900" kern="1200" dirty="0">
              <a:solidFill>
                <a:schemeClr val="tx1"/>
              </a:solidFill>
              <a:ea typeface="SimSun" charset="-122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973518" y="1532234"/>
            <a:ext cx="1119980" cy="253780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ctr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r>
              <a:rPr lang="ru-RU" sz="900" dirty="0">
                <a:ea typeface="SimSun" charset="-122"/>
              </a:rPr>
              <a:t>Услуги</a:t>
            </a:r>
            <a:endParaRPr lang="ru-RU" sz="900" kern="1200" dirty="0">
              <a:solidFill>
                <a:schemeClr val="tx1"/>
              </a:solidFill>
              <a:ea typeface="SimSun" charset="-122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551372" y="1078891"/>
            <a:ext cx="1119982" cy="4070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ctr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r>
              <a:rPr lang="ru-RU" sz="900" kern="1200" dirty="0">
                <a:solidFill>
                  <a:schemeClr val="tx1"/>
                </a:solidFill>
                <a:ea typeface="SimSun" charset="-122"/>
                <a:cs typeface="+mn-cs"/>
              </a:rPr>
              <a:t>Услуги и полномочия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551372" y="1542502"/>
            <a:ext cx="1119982" cy="253780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ctr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r>
              <a:rPr lang="ru-RU" sz="900" kern="1200" dirty="0">
                <a:solidFill>
                  <a:schemeClr val="tx1"/>
                </a:solidFill>
                <a:ea typeface="SimSun" charset="-122"/>
                <a:cs typeface="+mn-cs"/>
              </a:rPr>
              <a:t>Выплатной блок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551372" y="2131951"/>
            <a:ext cx="1119982" cy="253780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ctr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r>
              <a:rPr lang="ru-RU" sz="900" dirty="0">
                <a:ea typeface="SimSun" charset="-122"/>
              </a:rPr>
              <a:t>Личное дело</a:t>
            </a:r>
            <a:endParaRPr lang="ru-RU" sz="900" kern="1200" dirty="0">
              <a:solidFill>
                <a:schemeClr val="tx1"/>
              </a:solidFill>
              <a:ea typeface="SimSun" charset="-122"/>
              <a:cs typeface="+mn-cs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63761" y="2784890"/>
            <a:ext cx="1998642" cy="253780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ctr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r>
              <a:rPr lang="ru-RU" sz="900" kern="1200" dirty="0">
                <a:solidFill>
                  <a:schemeClr val="tx1"/>
                </a:solidFill>
                <a:ea typeface="SimSun" charset="-122"/>
                <a:cs typeface="+mn-cs"/>
              </a:rPr>
              <a:t>Обратная связь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551372" y="2429281"/>
            <a:ext cx="1119982" cy="253780"/>
          </a:xfrm>
          <a:prstGeom prst="roundRect">
            <a:avLst/>
          </a:prstGeom>
          <a:solidFill>
            <a:schemeClr val="bg1"/>
          </a:solidFill>
          <a:ln w="648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ctr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r>
              <a:rPr lang="ru-RU" sz="900" kern="1200" dirty="0">
                <a:solidFill>
                  <a:schemeClr val="tx1"/>
                </a:solidFill>
                <a:ea typeface="SimSun" charset="-122"/>
                <a:cs typeface="+mn-cs"/>
              </a:rPr>
              <a:t>ПРПУ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63760" y="2471670"/>
            <a:ext cx="1998643" cy="253780"/>
          </a:xfrm>
          <a:prstGeom prst="roundRect">
            <a:avLst/>
          </a:prstGeom>
          <a:solidFill>
            <a:schemeClr val="bg1"/>
          </a:solidFill>
          <a:ln w="648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ctr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r>
              <a:rPr lang="ru-RU" sz="900" kern="1200" dirty="0">
                <a:solidFill>
                  <a:schemeClr val="tx1"/>
                </a:solidFill>
                <a:ea typeface="SimSun" charset="-122"/>
                <a:cs typeface="+mn-cs"/>
              </a:rPr>
              <a:t>Организация собеседований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63761" y="927549"/>
            <a:ext cx="1119980" cy="407014"/>
          </a:xfrm>
          <a:prstGeom prst="roundRect">
            <a:avLst/>
          </a:prstGeom>
          <a:solidFill>
            <a:schemeClr val="bg1"/>
          </a:solidFill>
          <a:ln w="648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ctr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r>
              <a:rPr lang="ru-RU" sz="900" kern="1200" dirty="0">
                <a:solidFill>
                  <a:schemeClr val="tx1"/>
                </a:solidFill>
                <a:ea typeface="SimSun" charset="-122"/>
                <a:cs typeface="+mn-cs"/>
              </a:rPr>
              <a:t>Общероссийские базы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63759" y="3099884"/>
            <a:ext cx="1119980" cy="253780"/>
          </a:xfrm>
          <a:prstGeom prst="roundRect">
            <a:avLst/>
          </a:prstGeom>
          <a:solidFill>
            <a:schemeClr val="bg1"/>
          </a:solidFill>
          <a:ln w="648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ctr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r>
              <a:rPr lang="ru-RU" sz="900" kern="1200" dirty="0">
                <a:solidFill>
                  <a:schemeClr val="tx1"/>
                </a:solidFill>
                <a:ea typeface="SimSun" charset="-122"/>
                <a:cs typeface="+mn-cs"/>
              </a:rPr>
              <a:t>ЭТД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63759" y="3415820"/>
            <a:ext cx="1119980" cy="4070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ctr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r>
              <a:rPr lang="ru-RU" sz="900" dirty="0">
                <a:ea typeface="SimSun" charset="-122"/>
              </a:rPr>
              <a:t>Кадровые документы</a:t>
            </a:r>
            <a:endParaRPr lang="ru-RU" sz="900" kern="1200" dirty="0">
              <a:solidFill>
                <a:schemeClr val="tx1"/>
              </a:solidFill>
              <a:ea typeface="SimSun" charset="-122"/>
              <a:cs typeface="+mn-cs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63759" y="3892849"/>
            <a:ext cx="1119980" cy="253780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ctr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r>
              <a:rPr lang="ru-RU" sz="900" dirty="0">
                <a:ea typeface="SimSun" charset="-122"/>
              </a:rPr>
              <a:t>ГПХ</a:t>
            </a:r>
            <a:endParaRPr lang="ru-RU" sz="900" kern="1200" dirty="0">
              <a:solidFill>
                <a:schemeClr val="tx1"/>
              </a:solidFill>
              <a:ea typeface="SimSun" charset="-122"/>
              <a:cs typeface="+mn-cs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534371" y="3296168"/>
            <a:ext cx="1119980" cy="253780"/>
          </a:xfrm>
          <a:prstGeom prst="roundRect">
            <a:avLst/>
          </a:prstGeom>
          <a:solidFill>
            <a:schemeClr val="bg1"/>
          </a:solidFill>
          <a:ln w="648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ctr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r>
              <a:rPr lang="ru-RU" sz="900" dirty="0">
                <a:ea typeface="SimSun" charset="-122"/>
              </a:rPr>
              <a:t>Алгоритм</a:t>
            </a:r>
            <a:endParaRPr lang="ru-RU" sz="900" kern="1200" dirty="0">
              <a:solidFill>
                <a:schemeClr val="tx1"/>
              </a:solidFill>
              <a:ea typeface="SimSun" charset="-122"/>
              <a:cs typeface="+mn-cs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534382" y="3586091"/>
            <a:ext cx="1119980" cy="253780"/>
          </a:xfrm>
          <a:prstGeom prst="roundRect">
            <a:avLst/>
          </a:prstGeom>
          <a:solidFill>
            <a:schemeClr val="bg1"/>
          </a:solidFill>
          <a:ln w="648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ctr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r>
              <a:rPr lang="ru-RU" sz="900" dirty="0">
                <a:ea typeface="SimSun" charset="-122"/>
              </a:rPr>
              <a:t>Пилотный проект</a:t>
            </a:r>
            <a:endParaRPr lang="ru-RU" sz="900" kern="1200" dirty="0">
              <a:solidFill>
                <a:schemeClr val="tx1"/>
              </a:solidFill>
              <a:ea typeface="SimSun" charset="-122"/>
              <a:cs typeface="+mn-cs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532784" y="3898352"/>
            <a:ext cx="1119980" cy="2537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ctr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r>
              <a:rPr lang="ru-RU" sz="900" dirty="0">
                <a:ea typeface="SimSun" charset="-122"/>
              </a:rPr>
              <a:t>РБГ</a:t>
            </a:r>
            <a:endParaRPr lang="ru-RU" sz="900" kern="1200" dirty="0">
              <a:solidFill>
                <a:schemeClr val="tx1"/>
              </a:solidFill>
              <a:ea typeface="SimSun" charset="-122"/>
              <a:cs typeface="+mn-cs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546955" y="4199614"/>
            <a:ext cx="1119980" cy="253780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ctr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r>
              <a:rPr lang="ru-RU" sz="900" dirty="0">
                <a:ea typeface="SimSun" charset="-122"/>
              </a:rPr>
              <a:t>План </a:t>
            </a:r>
            <a:r>
              <a:rPr lang="ru-RU" sz="900" dirty="0" err="1">
                <a:ea typeface="SimSun" charset="-122"/>
              </a:rPr>
              <a:t>Оверчука</a:t>
            </a:r>
            <a:endParaRPr lang="ru-RU" sz="900" kern="1200" dirty="0">
              <a:solidFill>
                <a:schemeClr val="tx1"/>
              </a:solidFill>
              <a:ea typeface="SimSun" charset="-122"/>
              <a:cs typeface="+mn-cs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746576" y="2731047"/>
            <a:ext cx="1097356" cy="253780"/>
          </a:xfrm>
          <a:prstGeom prst="roundRect">
            <a:avLst/>
          </a:prstGeom>
          <a:solidFill>
            <a:srgbClr val="243471"/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ctr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r>
              <a:rPr lang="ru-RU" sz="900" b="1" kern="1200" dirty="0">
                <a:solidFill>
                  <a:schemeClr val="bg1"/>
                </a:solidFill>
                <a:ea typeface="SimSun" charset="-122"/>
                <a:cs typeface="+mn-cs"/>
              </a:rPr>
              <a:t>Обучение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7551372" y="1840154"/>
            <a:ext cx="1119982" cy="253780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ctr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r>
              <a:rPr lang="ru-RU" sz="900" kern="1200" dirty="0">
                <a:solidFill>
                  <a:schemeClr val="tx1"/>
                </a:solidFill>
                <a:ea typeface="SimSun" charset="-122"/>
                <a:cs typeface="+mn-cs"/>
              </a:rPr>
              <a:t>Справки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7546953" y="2988820"/>
            <a:ext cx="1119980" cy="253780"/>
          </a:xfrm>
          <a:prstGeom prst="roundRect">
            <a:avLst/>
          </a:prstGeom>
          <a:solidFill>
            <a:schemeClr val="bg1"/>
          </a:solidFill>
          <a:ln w="648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ctr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r>
              <a:rPr lang="ru-RU" sz="900" dirty="0">
                <a:ea typeface="SimSun" charset="-122"/>
              </a:rPr>
              <a:t>Оргнабор</a:t>
            </a:r>
            <a:endParaRPr lang="ru-RU" sz="900" kern="1200" dirty="0">
              <a:solidFill>
                <a:schemeClr val="tx1"/>
              </a:solidFill>
              <a:ea typeface="SimSun" charset="-122"/>
              <a:cs typeface="+mn-cs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5961757" y="2168466"/>
            <a:ext cx="1119982" cy="2537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ctr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r>
              <a:rPr lang="ru-RU" sz="900" kern="1200" dirty="0" err="1">
                <a:solidFill>
                  <a:schemeClr val="tx1"/>
                </a:solidFill>
                <a:ea typeface="SimSun" charset="-122"/>
                <a:cs typeface="+mn-cs"/>
              </a:rPr>
              <a:t>Маркетплейс</a:t>
            </a:r>
            <a:endParaRPr lang="ru-RU" sz="900" kern="1200" dirty="0">
              <a:solidFill>
                <a:schemeClr val="tx1"/>
              </a:solidFill>
              <a:ea typeface="SimSun" charset="-122"/>
              <a:cs typeface="+mn-cs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961757" y="2464332"/>
            <a:ext cx="1119983" cy="4070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ctr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r>
              <a:rPr lang="ru-RU" sz="900" kern="1200" dirty="0">
                <a:solidFill>
                  <a:schemeClr val="tx1"/>
                </a:solidFill>
                <a:ea typeface="SimSun" charset="-122"/>
                <a:cs typeface="+mn-cs"/>
              </a:rPr>
              <a:t>Стажировки и практики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5961757" y="2908710"/>
            <a:ext cx="1119983" cy="253780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ctr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r>
              <a:rPr lang="ru-RU" sz="900" kern="1200" dirty="0">
                <a:solidFill>
                  <a:schemeClr val="tx1"/>
                </a:solidFill>
                <a:ea typeface="SimSun" charset="-122"/>
                <a:cs typeface="+mn-cs"/>
              </a:rPr>
              <a:t>ЮЗЭД: обучение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961757" y="3215989"/>
            <a:ext cx="1119983" cy="2537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ctr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r>
              <a:rPr lang="ru-RU" sz="900" kern="1200" dirty="0">
                <a:solidFill>
                  <a:schemeClr val="tx1"/>
                </a:solidFill>
                <a:ea typeface="SimSun" charset="-122"/>
                <a:cs typeface="+mn-cs"/>
              </a:rPr>
              <a:t>НП «Демография»</a:t>
            </a: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5679696" y="4588825"/>
            <a:ext cx="544047" cy="2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Дуга 67"/>
          <p:cNvSpPr/>
          <p:nvPr/>
        </p:nvSpPr>
        <p:spPr>
          <a:xfrm rot="10800000">
            <a:off x="5603720" y="4258114"/>
            <a:ext cx="907990" cy="623133"/>
          </a:xfrm>
          <a:prstGeom prst="arc">
            <a:avLst>
              <a:gd name="adj1" fmla="val 16200000"/>
              <a:gd name="adj2" fmla="val 54756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4707048" y="4454249"/>
            <a:ext cx="1097356" cy="253780"/>
          </a:xfrm>
          <a:prstGeom prst="roundRect">
            <a:avLst/>
          </a:prstGeom>
          <a:solidFill>
            <a:srgbClr val="243471"/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ctr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r>
              <a:rPr lang="ru-RU" sz="900" b="1" dirty="0">
                <a:solidFill>
                  <a:schemeClr val="bg1"/>
                </a:solidFill>
                <a:ea typeface="SimSun" charset="-122"/>
              </a:rPr>
              <a:t>Прочее</a:t>
            </a:r>
            <a:endParaRPr lang="ru-RU" sz="900" b="1" kern="1200" dirty="0">
              <a:solidFill>
                <a:schemeClr val="bg1"/>
              </a:solidFill>
              <a:ea typeface="SimSun" charset="-122"/>
              <a:cs typeface="+mn-cs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965889" y="4009258"/>
            <a:ext cx="1119982" cy="407014"/>
          </a:xfrm>
          <a:prstGeom prst="roundRect">
            <a:avLst/>
          </a:prstGeom>
          <a:solidFill>
            <a:schemeClr val="bg1"/>
          </a:solidFill>
          <a:ln w="648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ctr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r>
              <a:rPr lang="ru-RU" sz="900" dirty="0">
                <a:ea typeface="SimSun" charset="-122"/>
              </a:rPr>
              <a:t>Мобильное приложение </a:t>
            </a:r>
            <a:endParaRPr lang="ru-RU" sz="900" kern="1200" dirty="0">
              <a:solidFill>
                <a:schemeClr val="tx1"/>
              </a:solidFill>
              <a:ea typeface="SimSun" charset="-122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5965891" y="4454249"/>
            <a:ext cx="1119980" cy="253780"/>
          </a:xfrm>
          <a:prstGeom prst="roundRect">
            <a:avLst/>
          </a:prstGeom>
          <a:solidFill>
            <a:schemeClr val="bg1"/>
          </a:solidFill>
          <a:ln w="6480">
            <a:solidFill>
              <a:schemeClr val="accent6"/>
            </a:solidFill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ctr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r>
              <a:rPr lang="en-US" sz="900" dirty="0" err="1">
                <a:ea typeface="SimSun" charset="-122"/>
              </a:rPr>
              <a:t>SkillsNet</a:t>
            </a:r>
            <a:endParaRPr lang="ru-RU" sz="900" kern="1200" dirty="0">
              <a:solidFill>
                <a:schemeClr val="tx1"/>
              </a:solidFill>
              <a:ea typeface="SimSun" charset="-122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5965891" y="4754358"/>
            <a:ext cx="1119980" cy="253780"/>
          </a:xfrm>
          <a:prstGeom prst="roundRect">
            <a:avLst/>
          </a:prstGeom>
          <a:solidFill>
            <a:schemeClr val="bg1"/>
          </a:solidFill>
          <a:ln w="6480">
            <a:solidFill>
              <a:schemeClr val="accent6"/>
            </a:solidFill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ctr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r>
              <a:rPr lang="ru-RU" sz="900" dirty="0">
                <a:ea typeface="SimSun" charset="-122"/>
              </a:rPr>
              <a:t>ИСКО</a:t>
            </a:r>
            <a:endParaRPr lang="ru-RU" sz="900" kern="1200" dirty="0">
              <a:solidFill>
                <a:schemeClr val="tx1"/>
              </a:solidFill>
              <a:ea typeface="SimSun" charset="-122"/>
            </a:endParaRPr>
          </a:p>
        </p:txBody>
      </p:sp>
      <p:sp>
        <p:nvSpPr>
          <p:cNvPr id="76" name="Дуга 75"/>
          <p:cNvSpPr/>
          <p:nvPr/>
        </p:nvSpPr>
        <p:spPr>
          <a:xfrm>
            <a:off x="2256935" y="3940754"/>
            <a:ext cx="1333054" cy="1025279"/>
          </a:xfrm>
          <a:prstGeom prst="arc">
            <a:avLst>
              <a:gd name="adj1" fmla="val 16200000"/>
              <a:gd name="adj2" fmla="val 54756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Дуга 76"/>
          <p:cNvSpPr/>
          <p:nvPr/>
        </p:nvSpPr>
        <p:spPr>
          <a:xfrm>
            <a:off x="2875431" y="4356625"/>
            <a:ext cx="522793" cy="229392"/>
          </a:xfrm>
          <a:prstGeom prst="arc">
            <a:avLst>
              <a:gd name="adj1" fmla="val 16200000"/>
              <a:gd name="adj2" fmla="val 54756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3303754" y="4344431"/>
            <a:ext cx="711737" cy="253780"/>
          </a:xfrm>
          <a:prstGeom prst="roundRect">
            <a:avLst/>
          </a:prstGeom>
          <a:solidFill>
            <a:srgbClr val="243471"/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ctr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r>
              <a:rPr lang="ru-RU" sz="900" b="1" kern="1200" dirty="0">
                <a:solidFill>
                  <a:schemeClr val="bg1"/>
                </a:solidFill>
                <a:ea typeface="SimSun" charset="-122"/>
                <a:cs typeface="+mn-cs"/>
              </a:rPr>
              <a:t>Данные</a:t>
            </a: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2016849" y="4186365"/>
            <a:ext cx="1119980" cy="253780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ctr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r>
              <a:rPr lang="ru-RU" sz="900" kern="1200" dirty="0" err="1">
                <a:solidFill>
                  <a:schemeClr val="tx1"/>
                </a:solidFill>
                <a:ea typeface="SimSun" charset="-122"/>
                <a:cs typeface="+mn-cs"/>
              </a:rPr>
              <a:t>Репозиторий</a:t>
            </a:r>
            <a:endParaRPr lang="ru-RU" sz="900" kern="1200" dirty="0">
              <a:solidFill>
                <a:schemeClr val="tx1"/>
              </a:solidFill>
              <a:ea typeface="SimSun" charset="-122"/>
              <a:cs typeface="+mn-cs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2016849" y="4492630"/>
            <a:ext cx="1119980" cy="253780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ctr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r>
              <a:rPr lang="ru-RU" sz="900" dirty="0">
                <a:ea typeface="SimSun" charset="-122"/>
              </a:rPr>
              <a:t>Витрины НСУД</a:t>
            </a:r>
            <a:endParaRPr lang="ru-RU" sz="900" kern="1200" dirty="0">
              <a:solidFill>
                <a:schemeClr val="tx1"/>
              </a:solidFill>
              <a:ea typeface="SimSun" charset="-122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2016849" y="4798964"/>
            <a:ext cx="1119980" cy="253780"/>
          </a:xfrm>
          <a:prstGeom prst="roundRect">
            <a:avLst/>
          </a:prstGeom>
          <a:solidFill>
            <a:schemeClr val="bg1"/>
          </a:solidFill>
          <a:ln w="648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ctr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r>
              <a:rPr lang="ru-RU" sz="900" dirty="0">
                <a:ea typeface="SimSun" charset="-122"/>
              </a:rPr>
              <a:t>ВС СМЭВ</a:t>
            </a:r>
            <a:endParaRPr lang="ru-RU" sz="900" kern="1200" dirty="0">
              <a:solidFill>
                <a:schemeClr val="tx1"/>
              </a:solidFill>
              <a:ea typeface="SimSun" charset="-122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2016849" y="3879321"/>
            <a:ext cx="1119980" cy="2537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ctr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r>
              <a:rPr lang="ru-RU" sz="900" kern="1200" dirty="0">
                <a:solidFill>
                  <a:schemeClr val="tx1"/>
                </a:solidFill>
                <a:ea typeface="SimSun" charset="-122"/>
                <a:cs typeface="+mn-cs"/>
              </a:rPr>
              <a:t>Открытые данные</a:t>
            </a: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3750604" y="147895"/>
            <a:ext cx="1119980" cy="253780"/>
          </a:xfrm>
          <a:prstGeom prst="roundRect">
            <a:avLst/>
          </a:prstGeom>
          <a:solidFill>
            <a:schemeClr val="bg1"/>
          </a:solidFill>
          <a:ln w="648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ctr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r>
              <a:rPr lang="ru-RU" sz="900" dirty="0">
                <a:ea typeface="SimSun" charset="-122"/>
              </a:rPr>
              <a:t>Эксплуатация</a:t>
            </a:r>
            <a:endParaRPr lang="ru-RU" sz="900" kern="1200" dirty="0">
              <a:solidFill>
                <a:schemeClr val="tx1"/>
              </a:solidFill>
              <a:ea typeface="SimSun" charset="-122"/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4947765" y="154104"/>
            <a:ext cx="1119980" cy="2537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ctr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r>
              <a:rPr lang="ru-RU" sz="900" kern="1200" dirty="0">
                <a:solidFill>
                  <a:schemeClr val="tx1"/>
                </a:solidFill>
                <a:ea typeface="SimSun" charset="-122"/>
                <a:cs typeface="+mn-cs"/>
              </a:rPr>
              <a:t>Развитие</a:t>
            </a: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6111384" y="154104"/>
            <a:ext cx="1119980" cy="253780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ctr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r>
              <a:rPr lang="ru-RU" sz="900" dirty="0">
                <a:ea typeface="SimSun" charset="-122"/>
              </a:rPr>
              <a:t>Создание</a:t>
            </a:r>
            <a:endParaRPr lang="ru-RU" sz="900" kern="1200" dirty="0">
              <a:solidFill>
                <a:schemeClr val="tx1"/>
              </a:solidFill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6307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A41AA5C-74C4-4584-BEF1-4F091B6BEDB7}"/>
              </a:ext>
            </a:extLst>
          </p:cNvPr>
          <p:cNvSpPr/>
          <p:nvPr/>
        </p:nvSpPr>
        <p:spPr>
          <a:xfrm>
            <a:off x="0" y="1173940"/>
            <a:ext cx="9144000" cy="1674631"/>
          </a:xfrm>
          <a:prstGeom prst="rect">
            <a:avLst/>
          </a:prstGeom>
          <a:solidFill>
            <a:srgbClr val="243471"/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no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9899F7-5A08-4E24-B754-686ECB871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3307" y="1719010"/>
            <a:ext cx="646565" cy="6120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4CDCF3-DF1F-42C3-9EBF-286FD16D21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6262" y="1675511"/>
            <a:ext cx="543115" cy="577598"/>
          </a:xfrm>
          <a:prstGeom prst="rect">
            <a:avLst/>
          </a:prstGeom>
        </p:spPr>
      </p:pic>
      <p:sp>
        <p:nvSpPr>
          <p:cNvPr id="10" name="Дуга 9">
            <a:extLst>
              <a:ext uri="{FF2B5EF4-FFF2-40B4-BE49-F238E27FC236}">
                <a16:creationId xmlns:a16="http://schemas.microsoft.com/office/drawing/2014/main" id="{71C92A15-544B-4F25-B19B-9E9635BDEFDE}"/>
              </a:ext>
            </a:extLst>
          </p:cNvPr>
          <p:cNvSpPr/>
          <p:nvPr/>
        </p:nvSpPr>
        <p:spPr>
          <a:xfrm>
            <a:off x="1062498" y="1314634"/>
            <a:ext cx="1448185" cy="1448185"/>
          </a:xfrm>
          <a:prstGeom prst="arc">
            <a:avLst>
              <a:gd name="adj1" fmla="val 6509621"/>
              <a:gd name="adj2" fmla="val 19677523"/>
            </a:avLst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D7CA86E6-E987-4D99-99A6-970D2014AFD9}"/>
              </a:ext>
            </a:extLst>
          </p:cNvPr>
          <p:cNvSpPr/>
          <p:nvPr/>
        </p:nvSpPr>
        <p:spPr>
          <a:xfrm>
            <a:off x="2447488" y="2061704"/>
            <a:ext cx="86334" cy="86334"/>
          </a:xfrm>
          <a:prstGeom prst="ellipse">
            <a:avLst/>
          </a:prstGeom>
          <a:solidFill>
            <a:srgbClr val="243471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12" name="Дуга 11">
            <a:extLst>
              <a:ext uri="{FF2B5EF4-FFF2-40B4-BE49-F238E27FC236}">
                <a16:creationId xmlns:a16="http://schemas.microsoft.com/office/drawing/2014/main" id="{17FD15DD-910B-422B-A145-066C8747757C}"/>
              </a:ext>
            </a:extLst>
          </p:cNvPr>
          <p:cNvSpPr/>
          <p:nvPr/>
        </p:nvSpPr>
        <p:spPr>
          <a:xfrm rot="11355069">
            <a:off x="1062498" y="1314633"/>
            <a:ext cx="1448185" cy="1448185"/>
          </a:xfrm>
          <a:prstGeom prst="arc">
            <a:avLst>
              <a:gd name="adj1" fmla="val 10777862"/>
              <a:gd name="adj2" fmla="val 14880196"/>
            </a:avLst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5" name="Дуга 14">
            <a:extLst>
              <a:ext uri="{FF2B5EF4-FFF2-40B4-BE49-F238E27FC236}">
                <a16:creationId xmlns:a16="http://schemas.microsoft.com/office/drawing/2014/main" id="{9DBAFC42-60C3-4BC7-B8EB-5F96D84A0C94}"/>
              </a:ext>
            </a:extLst>
          </p:cNvPr>
          <p:cNvSpPr/>
          <p:nvPr/>
        </p:nvSpPr>
        <p:spPr>
          <a:xfrm>
            <a:off x="3651229" y="1314635"/>
            <a:ext cx="1448185" cy="1448185"/>
          </a:xfrm>
          <a:prstGeom prst="arc">
            <a:avLst>
              <a:gd name="adj1" fmla="val 6509621"/>
              <a:gd name="adj2" fmla="val 19677523"/>
            </a:avLst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04FB1E1B-8C32-4368-8A06-4BCF80D740D4}"/>
              </a:ext>
            </a:extLst>
          </p:cNvPr>
          <p:cNvSpPr/>
          <p:nvPr/>
        </p:nvSpPr>
        <p:spPr>
          <a:xfrm>
            <a:off x="5036219" y="2061705"/>
            <a:ext cx="86334" cy="86334"/>
          </a:xfrm>
          <a:prstGeom prst="ellipse">
            <a:avLst/>
          </a:prstGeom>
          <a:solidFill>
            <a:srgbClr val="243471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17" name="Дуга 16">
            <a:extLst>
              <a:ext uri="{FF2B5EF4-FFF2-40B4-BE49-F238E27FC236}">
                <a16:creationId xmlns:a16="http://schemas.microsoft.com/office/drawing/2014/main" id="{C773C6FF-DD9F-4317-AA7D-FDFDD5F20046}"/>
              </a:ext>
            </a:extLst>
          </p:cNvPr>
          <p:cNvSpPr/>
          <p:nvPr/>
        </p:nvSpPr>
        <p:spPr>
          <a:xfrm rot="11355069">
            <a:off x="3651229" y="1314634"/>
            <a:ext cx="1448185" cy="1448185"/>
          </a:xfrm>
          <a:prstGeom prst="arc">
            <a:avLst>
              <a:gd name="adj1" fmla="val 10777862"/>
              <a:gd name="adj2" fmla="val 14880196"/>
            </a:avLst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8" name="Дуга 17">
            <a:extLst>
              <a:ext uri="{FF2B5EF4-FFF2-40B4-BE49-F238E27FC236}">
                <a16:creationId xmlns:a16="http://schemas.microsoft.com/office/drawing/2014/main" id="{CF036417-F07C-44D2-81E2-C5F26EFA19DC}"/>
              </a:ext>
            </a:extLst>
          </p:cNvPr>
          <p:cNvSpPr/>
          <p:nvPr/>
        </p:nvSpPr>
        <p:spPr>
          <a:xfrm>
            <a:off x="6403728" y="1300960"/>
            <a:ext cx="1448185" cy="1448185"/>
          </a:xfrm>
          <a:prstGeom prst="arc">
            <a:avLst>
              <a:gd name="adj1" fmla="val 6509621"/>
              <a:gd name="adj2" fmla="val 19677523"/>
            </a:avLst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76F823E9-BCF1-43B3-BD34-D285A2542512}"/>
              </a:ext>
            </a:extLst>
          </p:cNvPr>
          <p:cNvSpPr/>
          <p:nvPr/>
        </p:nvSpPr>
        <p:spPr>
          <a:xfrm>
            <a:off x="7788718" y="2048030"/>
            <a:ext cx="86334" cy="86334"/>
          </a:xfrm>
          <a:prstGeom prst="ellipse">
            <a:avLst/>
          </a:prstGeom>
          <a:solidFill>
            <a:srgbClr val="243471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20" name="Дуга 19">
            <a:extLst>
              <a:ext uri="{FF2B5EF4-FFF2-40B4-BE49-F238E27FC236}">
                <a16:creationId xmlns:a16="http://schemas.microsoft.com/office/drawing/2014/main" id="{2C0DA35C-E2CD-4ED2-88AE-F661A08F1CF1}"/>
              </a:ext>
            </a:extLst>
          </p:cNvPr>
          <p:cNvSpPr/>
          <p:nvPr/>
        </p:nvSpPr>
        <p:spPr>
          <a:xfrm rot="11355069">
            <a:off x="6403728" y="1300959"/>
            <a:ext cx="1448185" cy="1448185"/>
          </a:xfrm>
          <a:prstGeom prst="arc">
            <a:avLst>
              <a:gd name="adj1" fmla="val 10777862"/>
              <a:gd name="adj2" fmla="val 14880196"/>
            </a:avLst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0E76900C-98F1-4D65-85E3-E8D0432AFEBB}"/>
              </a:ext>
            </a:extLst>
          </p:cNvPr>
          <p:cNvCxnSpPr/>
          <p:nvPr/>
        </p:nvCxnSpPr>
        <p:spPr>
          <a:xfrm>
            <a:off x="1774445" y="2862435"/>
            <a:ext cx="0" cy="272016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978D6A52-A234-439E-BD70-FE36A2B62C87}"/>
              </a:ext>
            </a:extLst>
          </p:cNvPr>
          <p:cNvGrpSpPr/>
          <p:nvPr/>
        </p:nvGrpSpPr>
        <p:grpSpPr>
          <a:xfrm>
            <a:off x="602403" y="3088705"/>
            <a:ext cx="2344083" cy="1877348"/>
            <a:chOff x="975499" y="3731552"/>
            <a:chExt cx="2344083" cy="1877348"/>
          </a:xfrm>
        </p:grpSpPr>
        <p:sp>
          <p:nvSpPr>
            <p:cNvPr id="23" name="Заголовок 1">
              <a:extLst>
                <a:ext uri="{FF2B5EF4-FFF2-40B4-BE49-F238E27FC236}">
                  <a16:creationId xmlns:a16="http://schemas.microsoft.com/office/drawing/2014/main" id="{FD5BE9A0-B537-4FA7-97DA-D2354A367B60}"/>
                </a:ext>
              </a:extLst>
            </p:cNvPr>
            <p:cNvSpPr txBox="1">
              <a:spLocks/>
            </p:cNvSpPr>
            <p:nvPr/>
          </p:nvSpPr>
          <p:spPr>
            <a:xfrm>
              <a:off x="1421116" y="3731552"/>
              <a:ext cx="1452849" cy="31465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ru-RU" sz="1400" dirty="0">
                  <a:solidFill>
                    <a:srgbClr val="231F1E"/>
                  </a:solidFill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</a:rPr>
                <a:t>Назначение</a:t>
              </a:r>
            </a:p>
          </p:txBody>
        </p:sp>
        <p:sp>
          <p:nvSpPr>
            <p:cNvPr id="24" name="Заголовок 1">
              <a:extLst>
                <a:ext uri="{FF2B5EF4-FFF2-40B4-BE49-F238E27FC236}">
                  <a16:creationId xmlns:a16="http://schemas.microsoft.com/office/drawing/2014/main" id="{6A436CD2-D5D5-4818-B399-357641E92EAB}"/>
                </a:ext>
              </a:extLst>
            </p:cNvPr>
            <p:cNvSpPr txBox="1">
              <a:spLocks/>
            </p:cNvSpPr>
            <p:nvPr/>
          </p:nvSpPr>
          <p:spPr>
            <a:xfrm>
              <a:off x="975499" y="4042317"/>
              <a:ext cx="2344083" cy="156658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28600" lvl="0" indent="-228600" algn="l">
                <a:spcAft>
                  <a:spcPts val="300"/>
                </a:spcAft>
                <a:buClr>
                  <a:srgbClr val="ED3331"/>
                </a:buClr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rgbClr val="2E2E2E"/>
                  </a:solidFill>
                  <a:latin typeface="Segoe UI Light" panose="020B0502040204020203" pitchFamily="34" charset="0"/>
                  <a:ea typeface="PT Root UI" panose="020B0303020202020204" pitchFamily="34" charset="-52"/>
                  <a:cs typeface="Segoe UI Light" panose="020B0502040204020203" pitchFamily="34" charset="0"/>
                </a:rPr>
                <a:t>Получения резюме и вакансий внешними ИС</a:t>
              </a:r>
              <a:br>
                <a:rPr lang="ru-RU" sz="1200" dirty="0">
                  <a:solidFill>
                    <a:srgbClr val="2E2E2E"/>
                  </a:solidFill>
                  <a:latin typeface="Segoe UI Light" panose="020B0502040204020203" pitchFamily="34" charset="0"/>
                  <a:ea typeface="PT Root UI" panose="020B0303020202020204" pitchFamily="34" charset="-52"/>
                  <a:cs typeface="Segoe UI Light" panose="020B0502040204020203" pitchFamily="34" charset="0"/>
                </a:rPr>
              </a:br>
              <a:endParaRPr lang="ru-RU" sz="8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endParaRPr>
            </a:p>
            <a:p>
              <a:pPr marL="228600" lvl="0" indent="-228600" algn="l">
                <a:spcAft>
                  <a:spcPts val="300"/>
                </a:spcAft>
                <a:buClr>
                  <a:srgbClr val="ED3331"/>
                </a:buClr>
                <a:buFont typeface="Arial" panose="020B0604020202020204" pitchFamily="34" charset="0"/>
                <a:buChar char="•"/>
              </a:pPr>
              <a:endParaRPr lang="ru-RU" sz="8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endParaRPr>
            </a:p>
            <a:p>
              <a:pPr marL="228600" lvl="0" indent="-228600" algn="l">
                <a:spcAft>
                  <a:spcPts val="300"/>
                </a:spcAft>
                <a:buClr>
                  <a:srgbClr val="ED3331"/>
                </a:buClr>
                <a:buFont typeface="Arial" panose="020B0604020202020204" pitchFamily="34" charset="0"/>
                <a:buChar char="•"/>
              </a:pPr>
              <a:endParaRPr lang="ru-RU" sz="12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endParaRPr>
            </a:p>
            <a:p>
              <a:pPr marL="228600" lvl="0" indent="-228600" algn="l">
                <a:spcAft>
                  <a:spcPts val="300"/>
                </a:spcAft>
                <a:buClr>
                  <a:srgbClr val="ED3331"/>
                </a:buClr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rgbClr val="2E2E2E"/>
                  </a:solidFill>
                  <a:latin typeface="Segoe UI Light" panose="020B0502040204020203" pitchFamily="34" charset="0"/>
                  <a:ea typeface="PT Root UI" panose="020B0303020202020204" pitchFamily="34" charset="-52"/>
                  <a:cs typeface="Segoe UI Light" panose="020B0502040204020203" pitchFamily="34" charset="0"/>
                </a:rPr>
                <a:t>Повышение возможности трудоустройства </a:t>
              </a:r>
            </a:p>
            <a:p>
              <a:pPr marL="228600" indent="-228600" algn="l">
                <a:spcAft>
                  <a:spcPts val="300"/>
                </a:spcAft>
                <a:buClr>
                  <a:srgbClr val="ED3331"/>
                </a:buClr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rgbClr val="2E2E2E"/>
                  </a:solidFill>
                  <a:latin typeface="Segoe UI Light" panose="020B0502040204020203" pitchFamily="34" charset="0"/>
                  <a:ea typeface="PT Root UI" panose="020B0303020202020204" pitchFamily="34" charset="-52"/>
                  <a:cs typeface="Segoe UI Light" panose="020B0502040204020203" pitchFamily="34" charset="0"/>
                </a:rPr>
                <a:t>Снижение нагрузки на СЗН в части </a:t>
              </a:r>
              <a:r>
                <a:rPr lang="ru-RU" sz="1200" dirty="0" err="1">
                  <a:solidFill>
                    <a:srgbClr val="2E2E2E"/>
                  </a:solidFill>
                  <a:latin typeface="Segoe UI Light" panose="020B0502040204020203" pitchFamily="34" charset="0"/>
                  <a:ea typeface="PT Root UI" panose="020B0303020202020204" pitchFamily="34" charset="-52"/>
                  <a:cs typeface="Segoe UI Light" panose="020B0502040204020203" pitchFamily="34" charset="0"/>
                </a:rPr>
                <a:t>модерации</a:t>
              </a:r>
              <a:endParaRPr lang="ru-RU" sz="12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endParaRPr>
            </a:p>
          </p:txBody>
        </p:sp>
      </p:grp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ECFABAA2-2DF4-4F55-9DDB-F9C8C5185C1D}"/>
              </a:ext>
            </a:extLst>
          </p:cNvPr>
          <p:cNvCxnSpPr/>
          <p:nvPr/>
        </p:nvCxnSpPr>
        <p:spPr>
          <a:xfrm>
            <a:off x="4345613" y="2869807"/>
            <a:ext cx="0" cy="264644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6B034711-CE11-45C5-AF20-08C2C1130CA0}"/>
              </a:ext>
            </a:extLst>
          </p:cNvPr>
          <p:cNvGrpSpPr/>
          <p:nvPr/>
        </p:nvGrpSpPr>
        <p:grpSpPr>
          <a:xfrm>
            <a:off x="5864311" y="3116852"/>
            <a:ext cx="2950080" cy="1710329"/>
            <a:chOff x="975498" y="3827184"/>
            <a:chExt cx="2950080" cy="1710329"/>
          </a:xfrm>
        </p:grpSpPr>
        <p:sp>
          <p:nvSpPr>
            <p:cNvPr id="27" name="Заголовок 1">
              <a:extLst>
                <a:ext uri="{FF2B5EF4-FFF2-40B4-BE49-F238E27FC236}">
                  <a16:creationId xmlns:a16="http://schemas.microsoft.com/office/drawing/2014/main" id="{E1D788D5-540C-403E-99F0-A3D6D4590CB2}"/>
                </a:ext>
              </a:extLst>
            </p:cNvPr>
            <p:cNvSpPr txBox="1">
              <a:spLocks/>
            </p:cNvSpPr>
            <p:nvPr/>
          </p:nvSpPr>
          <p:spPr>
            <a:xfrm>
              <a:off x="1407924" y="3827184"/>
              <a:ext cx="1662163" cy="31465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ru-RU" sz="1400" dirty="0">
                  <a:solidFill>
                    <a:srgbClr val="231F1E"/>
                  </a:solidFill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</a:rPr>
                <a:t>Развитие в 2022</a:t>
              </a:r>
            </a:p>
          </p:txBody>
        </p:sp>
        <p:sp>
          <p:nvSpPr>
            <p:cNvPr id="28" name="Заголовок 1">
              <a:extLst>
                <a:ext uri="{FF2B5EF4-FFF2-40B4-BE49-F238E27FC236}">
                  <a16:creationId xmlns:a16="http://schemas.microsoft.com/office/drawing/2014/main" id="{E402C5E4-C3C2-4FF1-B8EF-9755A0417497}"/>
                </a:ext>
              </a:extLst>
            </p:cNvPr>
            <p:cNvSpPr txBox="1">
              <a:spLocks/>
            </p:cNvSpPr>
            <p:nvPr/>
          </p:nvSpPr>
          <p:spPr>
            <a:xfrm>
              <a:off x="975498" y="4141842"/>
              <a:ext cx="2950080" cy="139567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28600" lvl="0" indent="-228600" algn="l">
                <a:lnSpc>
                  <a:spcPct val="100000"/>
                </a:lnSpc>
                <a:spcAft>
                  <a:spcPts val="300"/>
                </a:spcAft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srgbClr val="2E2E2E"/>
                  </a:solidFill>
                  <a:latin typeface="Segoe UI Light" panose="020B0502040204020203" pitchFamily="34" charset="0"/>
                  <a:ea typeface="PT Root UI" panose="020B0303020202020204" pitchFamily="34" charset="-52"/>
                  <a:cs typeface="Segoe UI Light" panose="020B0502040204020203" pitchFamily="34" charset="0"/>
                </a:rPr>
                <a:t>Модернизация </a:t>
              </a:r>
              <a:r>
                <a:rPr lang="en-US" sz="1200" b="1" dirty="0">
                  <a:solidFill>
                    <a:srgbClr val="2E2E2E"/>
                  </a:solidFill>
                  <a:latin typeface="Segoe UI Light" panose="020B0502040204020203" pitchFamily="34" charset="0"/>
                  <a:ea typeface="PT Root UI" panose="020B0303020202020204" pitchFamily="34" charset="-52"/>
                  <a:cs typeface="Segoe UI Light" panose="020B0502040204020203" pitchFamily="34" charset="0"/>
                </a:rPr>
                <a:t>API </a:t>
              </a:r>
              <a:r>
                <a:rPr lang="ru-RU" sz="1200" dirty="0">
                  <a:solidFill>
                    <a:srgbClr val="2E2E2E"/>
                  </a:solidFill>
                  <a:latin typeface="Segoe UI Light" panose="020B0502040204020203" pitchFamily="34" charset="0"/>
                  <a:ea typeface="PT Root UI" panose="020B0303020202020204" pitchFamily="34" charset="-52"/>
                  <a:cs typeface="Segoe UI Light" panose="020B0502040204020203" pitchFamily="34" charset="0"/>
                </a:rPr>
                <a:t>для обеспечения возможности сохранения и запроса резюме и вакансий из базы ЕЦП</a:t>
              </a:r>
            </a:p>
            <a:p>
              <a:pPr marL="228600" lvl="0" indent="-228600" algn="l">
                <a:lnSpc>
                  <a:spcPct val="100000"/>
                </a:lnSpc>
                <a:spcAft>
                  <a:spcPts val="300"/>
                </a:spcAft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srgbClr val="2E2E2E"/>
                  </a:solidFill>
                  <a:latin typeface="Segoe UI Light" panose="020B0502040204020203" pitchFamily="34" charset="0"/>
                  <a:ea typeface="PT Root UI" panose="020B0303020202020204" pitchFamily="34" charset="-52"/>
                  <a:cs typeface="Segoe UI Light" panose="020B0502040204020203" pitchFamily="34" charset="0"/>
                </a:rPr>
                <a:t>Автоматическая </a:t>
              </a:r>
              <a:r>
                <a:rPr lang="ru-RU" sz="1200" b="1" dirty="0" err="1">
                  <a:solidFill>
                    <a:srgbClr val="2E2E2E"/>
                  </a:solidFill>
                  <a:latin typeface="Segoe UI Light" panose="020B0502040204020203" pitchFamily="34" charset="0"/>
                  <a:ea typeface="PT Root UI" panose="020B0303020202020204" pitchFamily="34" charset="-52"/>
                  <a:cs typeface="Segoe UI Light" panose="020B0502040204020203" pitchFamily="34" charset="0"/>
                </a:rPr>
                <a:t>модерация</a:t>
              </a:r>
              <a:r>
                <a:rPr lang="ru-RU" sz="1200" b="1" dirty="0">
                  <a:solidFill>
                    <a:srgbClr val="2E2E2E"/>
                  </a:solidFill>
                  <a:latin typeface="Segoe UI Light" panose="020B0502040204020203" pitchFamily="34" charset="0"/>
                  <a:ea typeface="PT Root UI" panose="020B0303020202020204" pitchFamily="34" charset="-52"/>
                  <a:cs typeface="Segoe UI Light" panose="020B0502040204020203" pitchFamily="34" charset="0"/>
                </a:rPr>
                <a:t>  </a:t>
              </a:r>
              <a:r>
                <a:rPr lang="ru-RU" sz="1200" dirty="0">
                  <a:solidFill>
                    <a:srgbClr val="2E2E2E"/>
                  </a:solidFill>
                  <a:latin typeface="Segoe UI Light" panose="020B0502040204020203" pitchFamily="34" charset="0"/>
                  <a:ea typeface="PT Root UI" panose="020B0303020202020204" pitchFamily="34" charset="-52"/>
                  <a:cs typeface="Segoe UI Light" panose="020B0502040204020203" pitchFamily="34" charset="0"/>
                </a:rPr>
                <a:t>загружаемых резюме и вакансий с использованием ИИ</a:t>
              </a:r>
            </a:p>
            <a:p>
              <a:pPr marL="228600" lvl="0" indent="-228600" algn="l">
                <a:lnSpc>
                  <a:spcPct val="100000"/>
                </a:lnSpc>
                <a:spcAft>
                  <a:spcPts val="300"/>
                </a:spcAft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ru-RU" sz="1200" b="1" dirty="0" err="1">
                  <a:solidFill>
                    <a:srgbClr val="2E2E2E"/>
                  </a:solidFill>
                  <a:latin typeface="Segoe UI Light" panose="020B0502040204020203" pitchFamily="34" charset="0"/>
                  <a:ea typeface="PT Root UI" panose="020B0303020202020204" pitchFamily="34" charset="-52"/>
                  <a:cs typeface="Segoe UI Light" panose="020B0502040204020203" pitchFamily="34" charset="0"/>
                </a:rPr>
                <a:t>Дедупликация</a:t>
              </a:r>
              <a:r>
                <a:rPr lang="ru-RU" sz="1200" dirty="0">
                  <a:solidFill>
                    <a:srgbClr val="2E2E2E"/>
                  </a:solidFill>
                  <a:latin typeface="Segoe UI Light" panose="020B0502040204020203" pitchFamily="34" charset="0"/>
                  <a:ea typeface="PT Root UI" panose="020B0303020202020204" pitchFamily="34" charset="-52"/>
                  <a:cs typeface="Segoe UI Light" panose="020B0502040204020203" pitchFamily="34" charset="0"/>
                </a:rPr>
                <a:t> резюме и вакансий </a:t>
              </a:r>
            </a:p>
          </p:txBody>
        </p:sp>
      </p:grp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112F258B-E10A-4726-8D19-E79775479999}"/>
              </a:ext>
            </a:extLst>
          </p:cNvPr>
          <p:cNvCxnSpPr/>
          <p:nvPr/>
        </p:nvCxnSpPr>
        <p:spPr>
          <a:xfrm flipH="1">
            <a:off x="7139116" y="2855063"/>
            <a:ext cx="1" cy="264644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822CA986-97CE-46DF-BC61-7BDE045DB693}"/>
              </a:ext>
            </a:extLst>
          </p:cNvPr>
          <p:cNvGrpSpPr/>
          <p:nvPr/>
        </p:nvGrpSpPr>
        <p:grpSpPr>
          <a:xfrm>
            <a:off x="3227294" y="3135571"/>
            <a:ext cx="2344083" cy="1776672"/>
            <a:chOff x="975499" y="3837818"/>
            <a:chExt cx="2344083" cy="1502817"/>
          </a:xfrm>
        </p:grpSpPr>
        <p:sp>
          <p:nvSpPr>
            <p:cNvPr id="31" name="Заголовок 1">
              <a:extLst>
                <a:ext uri="{FF2B5EF4-FFF2-40B4-BE49-F238E27FC236}">
                  <a16:creationId xmlns:a16="http://schemas.microsoft.com/office/drawing/2014/main" id="{2004A669-3505-4148-98CC-380577DDEC70}"/>
                </a:ext>
              </a:extLst>
            </p:cNvPr>
            <p:cNvSpPr txBox="1">
              <a:spLocks/>
            </p:cNvSpPr>
            <p:nvPr/>
          </p:nvSpPr>
          <p:spPr>
            <a:xfrm>
              <a:off x="1421116" y="3837818"/>
              <a:ext cx="1452849" cy="25032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ru-RU" sz="1400" dirty="0">
                  <a:solidFill>
                    <a:srgbClr val="231F1E"/>
                  </a:solidFill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</a:rPr>
                <a:t>Эффекты</a:t>
              </a:r>
            </a:p>
          </p:txBody>
        </p:sp>
        <p:sp>
          <p:nvSpPr>
            <p:cNvPr id="32" name="Заголовок 1">
              <a:extLst>
                <a:ext uri="{FF2B5EF4-FFF2-40B4-BE49-F238E27FC236}">
                  <a16:creationId xmlns:a16="http://schemas.microsoft.com/office/drawing/2014/main" id="{AE6D4C3F-74BD-462B-A67D-8E81B97FEEF2}"/>
                </a:ext>
              </a:extLst>
            </p:cNvPr>
            <p:cNvSpPr txBox="1">
              <a:spLocks/>
            </p:cNvSpPr>
            <p:nvPr/>
          </p:nvSpPr>
          <p:spPr>
            <a:xfrm>
              <a:off x="975499" y="4042317"/>
              <a:ext cx="2344083" cy="129831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71450" lvl="0" indent="-171450" algn="just">
                <a:spcBef>
                  <a:spcPts val="300"/>
                </a:spcBef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rgbClr val="2E2E2E"/>
                  </a:solidFill>
                  <a:latin typeface="Segoe UI Light" panose="020B0502040204020203" pitchFamily="34" charset="0"/>
                  <a:ea typeface="PT Root UI" panose="020B0303020202020204" pitchFamily="34" charset="-52"/>
                  <a:cs typeface="Segoe UI Light" panose="020B0502040204020203" pitchFamily="34" charset="0"/>
                </a:rPr>
                <a:t>Единое пространство для поиска работы</a:t>
              </a:r>
            </a:p>
            <a:p>
              <a:pPr marL="171450" lvl="0" indent="-171450" algn="just">
                <a:spcBef>
                  <a:spcPts val="300"/>
                </a:spcBef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rgbClr val="2E2E2E"/>
                  </a:solidFill>
                  <a:latin typeface="Segoe UI Light" panose="020B0502040204020203" pitchFamily="34" charset="0"/>
                  <a:ea typeface="PT Root UI" panose="020B0303020202020204" pitchFamily="34" charset="-52"/>
                  <a:cs typeface="Segoe UI Light" panose="020B0502040204020203" pitchFamily="34" charset="0"/>
                </a:rPr>
                <a:t>Сокращение времени на поиск работы и закрытие вакансии</a:t>
              </a:r>
            </a:p>
            <a:p>
              <a:pPr marL="171450" lvl="0" indent="-171450" algn="just">
                <a:spcBef>
                  <a:spcPts val="300"/>
                </a:spcBef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rgbClr val="2E2E2E"/>
                  </a:solidFill>
                  <a:latin typeface="Segoe UI Light" panose="020B0502040204020203" pitchFamily="34" charset="0"/>
                  <a:ea typeface="PT Root UI" panose="020B0303020202020204" pitchFamily="34" charset="-52"/>
                  <a:cs typeface="Segoe UI Light" panose="020B0502040204020203" pitchFamily="34" charset="0"/>
                </a:rPr>
                <a:t>Большее количество и качество как вакансий, так и соискателей</a:t>
              </a:r>
            </a:p>
          </p:txBody>
        </p:sp>
      </p:grpSp>
      <p:sp>
        <p:nvSpPr>
          <p:cNvPr id="33" name="Текст 2">
            <a:extLst>
              <a:ext uri="{FF2B5EF4-FFF2-40B4-BE49-F238E27FC236}">
                <a16:creationId xmlns:a16="http://schemas.microsoft.com/office/drawing/2014/main" id="{F733A322-F4DF-4DDB-8CA8-042CC14366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6800" y="204306"/>
            <a:ext cx="6516722" cy="325285"/>
          </a:xfrm>
        </p:spPr>
        <p:txBody>
          <a:bodyPr/>
          <a:lstStyle/>
          <a:p>
            <a:r>
              <a:rPr lang="ru-RU" sz="2100" dirty="0"/>
              <a:t>Цифровой </a:t>
            </a:r>
            <a:r>
              <a:rPr lang="ru-RU" sz="2100" dirty="0" err="1"/>
              <a:t>хаб</a:t>
            </a:r>
            <a:r>
              <a:rPr lang="ru-RU" sz="2100" dirty="0"/>
              <a:t>. </a:t>
            </a:r>
            <a:r>
              <a:rPr lang="ru-RU" dirty="0" err="1">
                <a:solidFill>
                  <a:srgbClr val="CF4520"/>
                </a:solidFill>
              </a:rPr>
              <a:t>Агрегатор</a:t>
            </a:r>
            <a:r>
              <a:rPr lang="ru-RU" dirty="0">
                <a:solidFill>
                  <a:srgbClr val="CF4520"/>
                </a:solidFill>
              </a:rPr>
              <a:t> вакансий и резюме</a:t>
            </a:r>
          </a:p>
          <a:p>
            <a:endParaRPr lang="ru-RU" sz="2100" dirty="0"/>
          </a:p>
        </p:txBody>
      </p:sp>
      <p:sp>
        <p:nvSpPr>
          <p:cNvPr id="34" name="Текст 6">
            <a:extLst>
              <a:ext uri="{FF2B5EF4-FFF2-40B4-BE49-F238E27FC236}">
                <a16:creationId xmlns:a16="http://schemas.microsoft.com/office/drawing/2014/main" id="{CBCE665F-3DCF-4A8C-B4DD-66BEF9EEB0FB}"/>
              </a:ext>
            </a:extLst>
          </p:cNvPr>
          <p:cNvSpPr txBox="1">
            <a:spLocks/>
          </p:cNvSpPr>
          <p:nvPr/>
        </p:nvSpPr>
        <p:spPr>
          <a:xfrm>
            <a:off x="297102" y="618337"/>
            <a:ext cx="6211283" cy="2808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bg2"/>
              </a:buClr>
              <a:buSzPct val="130000"/>
              <a:buFont typeface="Arial" pitchFamily="34" charset="0"/>
              <a:buNone/>
              <a:defRPr lang="ru-RU" sz="1300" kern="1200" dirty="0">
                <a:solidFill>
                  <a:srgbClr val="171C30"/>
                </a:solidFill>
                <a:latin typeface="Segoe UI Semilight" panose="020B0402040204020203" pitchFamily="34" charset="0"/>
                <a:ea typeface="PT Root UI" panose="020B0303020202020204" pitchFamily="34" charset="-52"/>
                <a:cs typeface="Segoe UI Semilight" panose="020B0402040204020203" pitchFamily="34" charset="0"/>
              </a:defRPr>
            </a:lvl1pPr>
            <a:lvl2pPr marL="233775" indent="0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None/>
              <a:defRPr sz="14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2pPr>
            <a:lvl3pPr marL="467551" indent="0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None/>
              <a:defRPr sz="14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3pPr>
            <a:lvl4pPr marL="1168877" indent="0" algn="l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4pPr>
            <a:lvl5pPr marL="1558503" indent="0" algn="l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dirty="0"/>
              <a:t>Создание единой базы вакансий по России посредством использования свободно распространяемого </a:t>
            </a:r>
            <a:r>
              <a:rPr lang="en-US" dirty="0"/>
              <a:t>API</a:t>
            </a:r>
            <a:endParaRPr lang="ru-RU" dirty="0"/>
          </a:p>
          <a:p>
            <a:endParaRPr lang="ru-RU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51B5757-3498-4F81-8C72-88A594A4DE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91884" y="1752105"/>
            <a:ext cx="566873" cy="6192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88" y="3793506"/>
            <a:ext cx="396000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https://i1.wp.com/img.apk-s.com/imgs/9/a/7/9a7e246daa79d2e337fdb316b29e737e_ic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i1.wp.com/img.apk-s.com/imgs/9/a/7/9a7e246daa79d2e337fdb316b29e737e_icon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s://i1.wp.com/img.apk-s.com/imgs/9/a/7/9a7e246daa79d2e337fdb316b29e737e_icon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https://yt3.ggpht.com/a/AATXAJyVJt5gCigAGWZJdUfqtsoLIDgBHj-wW4Y6U1Gf2Q=s900-c-k-c0xffffffff-no-rj-m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19" y="3787156"/>
            <a:ext cx="396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ww.superjob.ru/android-chrome-192x19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493" y="3787156"/>
            <a:ext cx="396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266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База резюме и вакансий. </a:t>
            </a:r>
            <a:r>
              <a:rPr lang="en-US" dirty="0">
                <a:solidFill>
                  <a:srgbClr val="CF4520"/>
                </a:solidFill>
              </a:rPr>
              <a:t>CV-matching</a:t>
            </a:r>
            <a:endParaRPr lang="ru-RU" dirty="0">
              <a:solidFill>
                <a:srgbClr val="CF452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297103" y="618337"/>
            <a:ext cx="5889270" cy="280830"/>
          </a:xfrm>
        </p:spPr>
        <p:txBody>
          <a:bodyPr/>
          <a:lstStyle/>
          <a:p>
            <a:r>
              <a:rPr lang="ru-RU" dirty="0"/>
              <a:t>Общая схема реализуемой модели искусственного интеллекта</a:t>
            </a:r>
          </a:p>
        </p:txBody>
      </p:sp>
      <p:sp>
        <p:nvSpPr>
          <p:cNvPr id="57" name="Прямоугольник: скругленные углы 64"/>
          <p:cNvSpPr/>
          <p:nvPr/>
        </p:nvSpPr>
        <p:spPr>
          <a:xfrm>
            <a:off x="1298563" y="1080964"/>
            <a:ext cx="6631617" cy="3855878"/>
          </a:xfrm>
          <a:prstGeom prst="roundRect">
            <a:avLst>
              <a:gd name="adj" fmla="val 4303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/>
          <a:lstStyle/>
          <a:p>
            <a:endParaRPr lang="ru-RU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8" name="Прямоугольник: скругленные углы 64"/>
          <p:cNvSpPr/>
          <p:nvPr/>
        </p:nvSpPr>
        <p:spPr>
          <a:xfrm>
            <a:off x="3362467" y="2346411"/>
            <a:ext cx="3291537" cy="2227647"/>
          </a:xfrm>
          <a:prstGeom prst="roundRect">
            <a:avLst>
              <a:gd name="adj" fmla="val 43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/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69589" y="1964642"/>
            <a:ext cx="878792" cy="236602"/>
          </a:xfrm>
          <a:prstGeom prst="rect">
            <a:avLst/>
          </a:prstGeom>
          <a:noFill/>
        </p:spPr>
        <p:txBody>
          <a:bodyPr wrap="square" lIns="51430" tIns="25717" rIns="51430" bIns="25717" rtlCol="0">
            <a:spAutoFit/>
          </a:bodyPr>
          <a:lstStyle>
            <a:defPPr>
              <a:defRPr lang="en-US"/>
            </a:defPPr>
            <a:lvl1pPr lvl="0" algn="ctr">
              <a:lnSpc>
                <a:spcPct val="80000"/>
              </a:lnSpc>
              <a:defRPr sz="1400"/>
            </a:lvl1pPr>
          </a:lstStyle>
          <a:p>
            <a:pPr>
              <a:lnSpc>
                <a:spcPct val="100000"/>
              </a:lnSpc>
              <a:spcAft>
                <a:spcPts val="450"/>
              </a:spcAft>
            </a:pPr>
            <a:r>
              <a:rPr lang="ru-RU" sz="1000" b="1" dirty="0"/>
              <a:t>Соискатель</a:t>
            </a:r>
            <a:r>
              <a:rPr lang="ru-RU" sz="1200" dirty="0"/>
              <a:t> </a:t>
            </a:r>
          </a:p>
        </p:txBody>
      </p:sp>
      <p:cxnSp>
        <p:nvCxnSpPr>
          <p:cNvPr id="60" name="Прямая со стрелкой 59"/>
          <p:cNvCxnSpPr/>
          <p:nvPr/>
        </p:nvCxnSpPr>
        <p:spPr>
          <a:xfrm>
            <a:off x="1153755" y="1521041"/>
            <a:ext cx="882593" cy="0"/>
          </a:xfrm>
          <a:prstGeom prst="straightConnector1">
            <a:avLst/>
          </a:prstGeom>
          <a:ln w="12700">
            <a:solidFill>
              <a:srgbClr val="FF4252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035332" y="2034855"/>
            <a:ext cx="913950" cy="236602"/>
          </a:xfrm>
          <a:prstGeom prst="rect">
            <a:avLst/>
          </a:prstGeom>
          <a:noFill/>
        </p:spPr>
        <p:txBody>
          <a:bodyPr wrap="square" lIns="51430" tIns="25717" rIns="51430" bIns="25717" rtlCol="0">
            <a:spAutoFit/>
          </a:bodyPr>
          <a:lstStyle>
            <a:defPPr>
              <a:defRPr lang="en-US"/>
            </a:defPPr>
            <a:lvl1pPr lvl="0" algn="ctr">
              <a:lnSpc>
                <a:spcPct val="100000"/>
              </a:lnSpc>
              <a:spcAft>
                <a:spcPts val="450"/>
              </a:spcAft>
              <a:defRPr sz="1200" b="1"/>
            </a:lvl1pPr>
          </a:lstStyle>
          <a:p>
            <a:r>
              <a:rPr lang="ru-RU" sz="1000" dirty="0"/>
              <a:t>Работодатель</a:t>
            </a:r>
            <a:r>
              <a:rPr lang="ru-RU" dirty="0"/>
              <a:t> </a:t>
            </a:r>
          </a:p>
        </p:txBody>
      </p:sp>
      <p:sp>
        <p:nvSpPr>
          <p:cNvPr id="62" name="Subtitle 2"/>
          <p:cNvSpPr txBox="1"/>
          <p:nvPr/>
        </p:nvSpPr>
        <p:spPr>
          <a:xfrm>
            <a:off x="1130119" y="1276862"/>
            <a:ext cx="773426" cy="300990"/>
          </a:xfrm>
          <a:prstGeom prst="rect">
            <a:avLst/>
          </a:prstGeom>
        </p:spPr>
        <p:txBody>
          <a:bodyPr vert="horz" wrap="square" lIns="163095" tIns="81548" rIns="163095" bIns="81548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900" dirty="0">
                <a:solidFill>
                  <a:schemeClr val="tx1"/>
                </a:solidFill>
                <a:latin typeface="+mn-lt"/>
                <a:ea typeface="Montserrat Light" panose="00000400000000000000" charset="0"/>
                <a:cs typeface="Montserrat Light" panose="00000400000000000000" charset="0"/>
              </a:rPr>
              <a:t>Резюме</a:t>
            </a:r>
          </a:p>
        </p:txBody>
      </p:sp>
      <p:sp>
        <p:nvSpPr>
          <p:cNvPr id="63" name="Subtitle 2"/>
          <p:cNvSpPr txBox="1"/>
          <p:nvPr/>
        </p:nvSpPr>
        <p:spPr>
          <a:xfrm>
            <a:off x="1142229" y="1725133"/>
            <a:ext cx="1383030" cy="300990"/>
          </a:xfrm>
          <a:prstGeom prst="rect">
            <a:avLst/>
          </a:prstGeom>
        </p:spPr>
        <p:txBody>
          <a:bodyPr vert="horz" wrap="square" lIns="163095" tIns="81548" rIns="163095" bIns="81548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900" dirty="0">
                <a:solidFill>
                  <a:schemeClr val="tx1"/>
                </a:solidFill>
                <a:latin typeface="+mn-lt"/>
                <a:ea typeface="Montserrat Light" panose="00000400000000000000" charset="0"/>
                <a:cs typeface="Montserrat Light" panose="00000400000000000000" charset="0"/>
              </a:rPr>
              <a:t>Отклики на вакансии</a:t>
            </a:r>
          </a:p>
        </p:txBody>
      </p:sp>
      <p:cxnSp>
        <p:nvCxnSpPr>
          <p:cNvPr id="64" name="Прямая со стрелкой 63"/>
          <p:cNvCxnSpPr/>
          <p:nvPr/>
        </p:nvCxnSpPr>
        <p:spPr>
          <a:xfrm flipH="1">
            <a:off x="7224853" y="1554093"/>
            <a:ext cx="810479" cy="0"/>
          </a:xfrm>
          <a:prstGeom prst="straightConnector1">
            <a:avLst/>
          </a:prstGeom>
          <a:ln w="12700">
            <a:solidFill>
              <a:srgbClr val="FF4252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Subtitle 2"/>
          <p:cNvSpPr txBox="1"/>
          <p:nvPr/>
        </p:nvSpPr>
        <p:spPr>
          <a:xfrm>
            <a:off x="7224430" y="1278767"/>
            <a:ext cx="863441" cy="300990"/>
          </a:xfrm>
          <a:prstGeom prst="rect">
            <a:avLst/>
          </a:prstGeom>
        </p:spPr>
        <p:txBody>
          <a:bodyPr vert="horz" wrap="square" lIns="163095" tIns="81548" rIns="163095" bIns="81548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900" dirty="0">
                <a:solidFill>
                  <a:schemeClr val="tx1"/>
                </a:solidFill>
                <a:latin typeface="+mn-lt"/>
                <a:ea typeface="Montserrat Light" panose="00000400000000000000" charset="0"/>
                <a:cs typeface="Montserrat Light" panose="00000400000000000000" charset="0"/>
              </a:rPr>
              <a:t>Вакансии</a:t>
            </a:r>
          </a:p>
        </p:txBody>
      </p:sp>
      <p:sp>
        <p:nvSpPr>
          <p:cNvPr id="66" name="Cylinder 5"/>
          <p:cNvSpPr/>
          <p:nvPr/>
        </p:nvSpPr>
        <p:spPr>
          <a:xfrm>
            <a:off x="2044682" y="1192088"/>
            <a:ext cx="913448" cy="551302"/>
          </a:xfrm>
          <a:prstGeom prst="can">
            <a:avLst>
              <a:gd name="adj" fmla="val 19901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en-US"/>
          </a:p>
        </p:txBody>
      </p:sp>
      <p:sp>
        <p:nvSpPr>
          <p:cNvPr id="67" name="Cylinder 5"/>
          <p:cNvSpPr/>
          <p:nvPr/>
        </p:nvSpPr>
        <p:spPr>
          <a:xfrm>
            <a:off x="6311406" y="1192089"/>
            <a:ext cx="913448" cy="575590"/>
          </a:xfrm>
          <a:prstGeom prst="can">
            <a:avLst>
              <a:gd name="adj" fmla="val 19901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en-US"/>
          </a:p>
        </p:txBody>
      </p:sp>
      <p:sp>
        <p:nvSpPr>
          <p:cNvPr id="68" name="Cylinder 5"/>
          <p:cNvSpPr/>
          <p:nvPr/>
        </p:nvSpPr>
        <p:spPr>
          <a:xfrm>
            <a:off x="3914947" y="1192088"/>
            <a:ext cx="1212483" cy="1043743"/>
          </a:xfrm>
          <a:prstGeom prst="can">
            <a:avLst>
              <a:gd name="adj" fmla="val 19901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en-US"/>
          </a:p>
        </p:txBody>
      </p:sp>
      <p:sp>
        <p:nvSpPr>
          <p:cNvPr id="69" name="Subtitle 2"/>
          <p:cNvSpPr txBox="1"/>
          <p:nvPr/>
        </p:nvSpPr>
        <p:spPr>
          <a:xfrm>
            <a:off x="6643156" y="1767679"/>
            <a:ext cx="1426131" cy="303188"/>
          </a:xfrm>
          <a:prstGeom prst="rect">
            <a:avLst/>
          </a:prstGeom>
        </p:spPr>
        <p:txBody>
          <a:bodyPr vert="horz" wrap="square" lIns="163095" tIns="81548" rIns="163095" bIns="81548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900" dirty="0">
                <a:solidFill>
                  <a:schemeClr val="tx1"/>
                </a:solidFill>
                <a:latin typeface="+mn-lt"/>
                <a:ea typeface="Montserrat Light" panose="00000400000000000000" charset="0"/>
                <a:cs typeface="Montserrat Light" panose="00000400000000000000" charset="0"/>
              </a:rPr>
              <a:t>Приглашения</a:t>
            </a:r>
            <a:r>
              <a:rPr lang="en-US" altLang="ru-RU" sz="900" dirty="0">
                <a:solidFill>
                  <a:schemeClr val="tx1"/>
                </a:solidFill>
                <a:latin typeface="+mn-lt"/>
                <a:ea typeface="Montserrat Light" panose="00000400000000000000" charset="0"/>
                <a:cs typeface="Montserrat Light" panose="00000400000000000000" charset="0"/>
              </a:rPr>
              <a:t>, </a:t>
            </a:r>
            <a:r>
              <a:rPr lang="ru-RU" altLang="ru-RU" sz="900" dirty="0">
                <a:solidFill>
                  <a:schemeClr val="tx1"/>
                </a:solidFill>
                <a:latin typeface="+mn-lt"/>
                <a:ea typeface="Montserrat Light" panose="00000400000000000000" charset="0"/>
                <a:cs typeface="Montserrat Light" panose="00000400000000000000" charset="0"/>
              </a:rPr>
              <a:t>отказы</a:t>
            </a:r>
            <a:r>
              <a:rPr lang="en-US" sz="900" dirty="0">
                <a:solidFill>
                  <a:schemeClr val="tx1"/>
                </a:solidFill>
                <a:latin typeface="+mn-lt"/>
                <a:ea typeface="Montserrat Light" panose="00000400000000000000" charset="0"/>
                <a:cs typeface="Montserrat Light" panose="00000400000000000000" charset="0"/>
              </a:rPr>
              <a:t> </a:t>
            </a:r>
          </a:p>
        </p:txBody>
      </p:sp>
      <p:sp>
        <p:nvSpPr>
          <p:cNvPr id="70" name="TextBox 37"/>
          <p:cNvSpPr txBox="1"/>
          <p:nvPr/>
        </p:nvSpPr>
        <p:spPr>
          <a:xfrm>
            <a:off x="2072305" y="1331020"/>
            <a:ext cx="847249" cy="359713"/>
          </a:xfrm>
          <a:prstGeom prst="rect">
            <a:avLst/>
          </a:prstGeom>
          <a:noFill/>
        </p:spPr>
        <p:txBody>
          <a:bodyPr wrap="square" lIns="51430" tIns="25717" rIns="51430" bIns="25717" rtlCol="0">
            <a:spAutoFit/>
          </a:bodyPr>
          <a:lstStyle>
            <a:defPPr>
              <a:defRPr lang="en-US"/>
            </a:defPPr>
            <a:lvl1pPr lvl="0" algn="ctr">
              <a:lnSpc>
                <a:spcPct val="80000"/>
              </a:lnSpc>
              <a:defRPr sz="1400"/>
            </a:lvl1pPr>
          </a:lstStyle>
          <a:p>
            <a:pPr>
              <a:lnSpc>
                <a:spcPct val="100000"/>
              </a:lnSpc>
              <a:spcAft>
                <a:spcPts val="450"/>
              </a:spcAft>
            </a:pPr>
            <a:r>
              <a:rPr lang="ru-RU" sz="1000" b="1" dirty="0">
                <a:solidFill>
                  <a:schemeClr val="bg1"/>
                </a:solidFill>
              </a:rPr>
              <a:t>База </a:t>
            </a:r>
            <a:br>
              <a:rPr lang="ru-RU" sz="1000" b="1" dirty="0">
                <a:solidFill>
                  <a:schemeClr val="bg1"/>
                </a:solidFill>
              </a:rPr>
            </a:br>
            <a:r>
              <a:rPr lang="ru-RU" sz="1000" b="1" dirty="0">
                <a:solidFill>
                  <a:schemeClr val="bg1"/>
                </a:solidFill>
              </a:rPr>
              <a:t>резюме</a:t>
            </a:r>
          </a:p>
        </p:txBody>
      </p:sp>
      <p:sp>
        <p:nvSpPr>
          <p:cNvPr id="71" name="TextBox 37"/>
          <p:cNvSpPr txBox="1"/>
          <p:nvPr/>
        </p:nvSpPr>
        <p:spPr>
          <a:xfrm>
            <a:off x="6199414" y="1331021"/>
            <a:ext cx="1137632" cy="359713"/>
          </a:xfrm>
          <a:prstGeom prst="rect">
            <a:avLst/>
          </a:prstGeom>
          <a:noFill/>
        </p:spPr>
        <p:txBody>
          <a:bodyPr wrap="square" lIns="51430" tIns="25717" rIns="51430" bIns="25717" rtlCol="0">
            <a:spAutoFit/>
          </a:bodyPr>
          <a:lstStyle>
            <a:defPPr>
              <a:defRPr lang="en-US"/>
            </a:defPPr>
            <a:lvl1pPr lvl="0" algn="ctr">
              <a:lnSpc>
                <a:spcPct val="80000"/>
              </a:lnSpc>
              <a:defRPr sz="1400"/>
            </a:lvl1pPr>
          </a:lstStyle>
          <a:p>
            <a:pPr>
              <a:lnSpc>
                <a:spcPct val="100000"/>
              </a:lnSpc>
              <a:spcAft>
                <a:spcPts val="450"/>
              </a:spcAft>
            </a:pPr>
            <a:r>
              <a:rPr lang="ru-RU" sz="1000" b="1" dirty="0">
                <a:solidFill>
                  <a:schemeClr val="bg1"/>
                </a:solidFill>
              </a:rPr>
              <a:t>База </a:t>
            </a:r>
            <a:br>
              <a:rPr lang="ru-RU" sz="1000" b="1" dirty="0">
                <a:solidFill>
                  <a:schemeClr val="bg1"/>
                </a:solidFill>
              </a:rPr>
            </a:br>
            <a:r>
              <a:rPr lang="ru-RU" sz="1000" b="1" dirty="0">
                <a:solidFill>
                  <a:schemeClr val="bg1"/>
                </a:solidFill>
              </a:rPr>
              <a:t>вакансий</a:t>
            </a:r>
          </a:p>
        </p:txBody>
      </p:sp>
      <p:sp>
        <p:nvSpPr>
          <p:cNvPr id="72" name="TextBox 37"/>
          <p:cNvSpPr txBox="1"/>
          <p:nvPr/>
        </p:nvSpPr>
        <p:spPr>
          <a:xfrm>
            <a:off x="3885988" y="1510878"/>
            <a:ext cx="1270401" cy="513601"/>
          </a:xfrm>
          <a:prstGeom prst="rect">
            <a:avLst/>
          </a:prstGeom>
          <a:noFill/>
        </p:spPr>
        <p:txBody>
          <a:bodyPr wrap="square" lIns="51430" tIns="25717" rIns="51430" bIns="25717" rtlCol="0">
            <a:spAutoFit/>
          </a:bodyPr>
          <a:lstStyle>
            <a:defPPr>
              <a:defRPr lang="en-US"/>
            </a:defPPr>
            <a:lvl1pPr lvl="0" algn="ctr">
              <a:lnSpc>
                <a:spcPct val="80000"/>
              </a:lnSpc>
              <a:defRPr sz="1400"/>
            </a:lvl1pPr>
          </a:lstStyle>
          <a:p>
            <a:pPr>
              <a:lnSpc>
                <a:spcPct val="100000"/>
              </a:lnSpc>
              <a:spcAft>
                <a:spcPts val="450"/>
              </a:spcAft>
            </a:pPr>
            <a:r>
              <a:rPr lang="ru-RU" sz="1000" b="1" dirty="0">
                <a:solidFill>
                  <a:schemeClr val="bg1"/>
                </a:solidFill>
              </a:rPr>
              <a:t>База </a:t>
            </a:r>
            <a:br>
              <a:rPr lang="ru-RU" sz="1000" b="1" dirty="0">
                <a:solidFill>
                  <a:schemeClr val="bg1"/>
                </a:solidFill>
              </a:rPr>
            </a:br>
            <a:r>
              <a:rPr lang="ru-RU" sz="1000" b="1" dirty="0">
                <a:solidFill>
                  <a:schemeClr val="bg1"/>
                </a:solidFill>
              </a:rPr>
              <a:t>откликов и приглашений</a:t>
            </a:r>
          </a:p>
        </p:txBody>
      </p:sp>
      <p:sp>
        <p:nvSpPr>
          <p:cNvPr id="73" name="Cylinder 5"/>
          <p:cNvSpPr/>
          <p:nvPr/>
        </p:nvSpPr>
        <p:spPr>
          <a:xfrm>
            <a:off x="1603675" y="3326366"/>
            <a:ext cx="913448" cy="1247692"/>
          </a:xfrm>
          <a:prstGeom prst="can">
            <a:avLst>
              <a:gd name="adj" fmla="val 19901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ru-RU" altLang="en-US" sz="1000" b="1" dirty="0"/>
              <a:t>База </a:t>
            </a:r>
            <a:r>
              <a:rPr lang="ru-RU" altLang="en-US" sz="1000" b="1" dirty="0" err="1"/>
              <a:t>рекомен-даций</a:t>
            </a:r>
            <a:endParaRPr lang="ru-RU" altLang="en-US" sz="1000" b="1" dirty="0"/>
          </a:p>
        </p:txBody>
      </p:sp>
      <p:cxnSp>
        <p:nvCxnSpPr>
          <p:cNvPr id="74" name="Соединитель: уступ 44"/>
          <p:cNvCxnSpPr>
            <a:stCxn id="73" idx="2"/>
          </p:cNvCxnSpPr>
          <p:nvPr/>
        </p:nvCxnSpPr>
        <p:spPr>
          <a:xfrm rot="10800000">
            <a:off x="708985" y="2352214"/>
            <a:ext cx="894690" cy="1597999"/>
          </a:xfrm>
          <a:prstGeom prst="bentConnector2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5" name="Subtitle 2"/>
          <p:cNvSpPr txBox="1"/>
          <p:nvPr/>
        </p:nvSpPr>
        <p:spPr>
          <a:xfrm>
            <a:off x="564078" y="3710351"/>
            <a:ext cx="1078230" cy="300990"/>
          </a:xfrm>
          <a:prstGeom prst="rect">
            <a:avLst/>
          </a:prstGeom>
        </p:spPr>
        <p:txBody>
          <a:bodyPr vert="horz" wrap="square" lIns="163095" tIns="81548" rIns="163095" bIns="81548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900" dirty="0">
                <a:solidFill>
                  <a:schemeClr val="tx1"/>
                </a:solidFill>
                <a:latin typeface="+mn-lt"/>
                <a:ea typeface="Montserrat Light" panose="00000400000000000000" charset="0"/>
                <a:cs typeface="Montserrat Light" panose="00000400000000000000" charset="0"/>
              </a:rPr>
              <a:t>Рекомендации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3474385" y="4055716"/>
            <a:ext cx="2366486" cy="3571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txBody>
          <a:bodyPr lIns="67500" tIns="33750" rIns="67500" bIns="33750" rtlCol="0" anchor="ctr">
            <a:noAutofit/>
          </a:bodyPr>
          <a:lstStyle/>
          <a:p>
            <a:pPr algn="ctr" defTabSz="33718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542925" algn="l"/>
              </a:tabLst>
            </a:pPr>
            <a:r>
              <a:rPr lang="ru-RU" sz="1000" dirty="0">
                <a:ea typeface="SimSun" panose="02010600030101010101" pitchFamily="2" charset="-122"/>
                <a:cs typeface="Calibri" panose="020F0502020204030204" pitchFamily="34" charset="0"/>
              </a:rPr>
              <a:t>Формальное соответствие параметров (выставление баллов за совпадение)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3474385" y="3593912"/>
            <a:ext cx="2366486" cy="353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txBody>
          <a:bodyPr lIns="67500" tIns="33750" rIns="67500" bIns="33750" rtlCol="0" anchor="ctr">
            <a:noAutofit/>
          </a:bodyPr>
          <a:lstStyle/>
          <a:p>
            <a:pPr algn="ctr" defTabSz="33718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542925" algn="l"/>
              </a:tabLst>
            </a:pPr>
            <a:r>
              <a:rPr lang="ru-RU" sz="1000" dirty="0">
                <a:ea typeface="SimSun" panose="02010600030101010101" pitchFamily="2" charset="-122"/>
                <a:cs typeface="Calibri" panose="020F0502020204030204" pitchFamily="34" charset="0"/>
              </a:rPr>
              <a:t>Соответствие текстовых описаний (выставление баллов за совпадение)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3473908" y="3016199"/>
            <a:ext cx="2366962" cy="3764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txBody>
          <a:bodyPr lIns="67500" tIns="33750" rIns="67500" bIns="33750" rtlCol="0" anchor="ctr">
            <a:noAutofit/>
          </a:bodyPr>
          <a:lstStyle/>
          <a:p>
            <a:pPr algn="ctr" defTabSz="33718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542925" algn="l"/>
              </a:tabLst>
            </a:pPr>
            <a:r>
              <a:rPr lang="ru-RU" sz="1000" dirty="0" err="1">
                <a:ea typeface="SimSun" panose="02010600030101010101" pitchFamily="2" charset="-122"/>
                <a:cs typeface="Calibri" panose="020F0502020204030204" pitchFamily="34" charset="0"/>
              </a:rPr>
              <a:t>Лемматизация</a:t>
            </a:r>
            <a:r>
              <a:rPr lang="en-US" sz="1000" dirty="0" err="1">
                <a:ea typeface="SimSun" panose="02010600030101010101" pitchFamily="2" charset="-122"/>
                <a:cs typeface="Calibri" panose="020F0502020204030204" pitchFamily="34" charset="0"/>
              </a:rPr>
              <a:t>, W-shingling, bag of words </a:t>
            </a:r>
            <a:r>
              <a:rPr lang="ru-RU" altLang="en-US" sz="1000" dirty="0" err="1">
                <a:ea typeface="SimSun" panose="02010600030101010101" pitchFamily="2" charset="-122"/>
                <a:cs typeface="Calibri" panose="020F0502020204030204" pitchFamily="34" charset="0"/>
              </a:rPr>
              <a:t>(машинная обработка текста) </a:t>
            </a:r>
            <a:r>
              <a:rPr lang="en-US" sz="1000" dirty="0" err="1"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endParaRPr lang="en-US" altLang="ru-RU" sz="1000" dirty="0" err="1"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cxnSp>
        <p:nvCxnSpPr>
          <p:cNvPr id="80" name="Соединитель: уступ 44"/>
          <p:cNvCxnSpPr>
            <a:endCxn id="73" idx="3"/>
          </p:cNvCxnSpPr>
          <p:nvPr/>
        </p:nvCxnSpPr>
        <p:spPr>
          <a:xfrm rot="10800000">
            <a:off x="2060400" y="4574059"/>
            <a:ext cx="435533" cy="151773"/>
          </a:xfrm>
          <a:prstGeom prst="bentConnector2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1" name="Subtitle 2"/>
          <p:cNvSpPr txBox="1"/>
          <p:nvPr/>
        </p:nvSpPr>
        <p:spPr>
          <a:xfrm>
            <a:off x="7671269" y="4454401"/>
            <a:ext cx="1078230" cy="300990"/>
          </a:xfrm>
          <a:prstGeom prst="rect">
            <a:avLst/>
          </a:prstGeom>
        </p:spPr>
        <p:txBody>
          <a:bodyPr vert="horz" wrap="square" lIns="163095" tIns="81548" rIns="163095" bIns="81548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900" dirty="0">
                <a:solidFill>
                  <a:schemeClr val="tx1"/>
                </a:solidFill>
                <a:latin typeface="+mn-lt"/>
                <a:ea typeface="Montserrat Light" panose="00000400000000000000" charset="0"/>
                <a:cs typeface="Montserrat Light" panose="00000400000000000000" charset="0"/>
              </a:rPr>
              <a:t>Рекомендации</a:t>
            </a:r>
          </a:p>
        </p:txBody>
      </p:sp>
      <p:cxnSp>
        <p:nvCxnSpPr>
          <p:cNvPr id="82" name="Соединитель: уступ 44"/>
          <p:cNvCxnSpPr>
            <a:stCxn id="68" idx="3"/>
          </p:cNvCxnSpPr>
          <p:nvPr/>
        </p:nvCxnSpPr>
        <p:spPr>
          <a:xfrm rot="5400000">
            <a:off x="4335337" y="2421683"/>
            <a:ext cx="371704" cy="1"/>
          </a:xfrm>
          <a:prstGeom prst="bentConnector3">
            <a:avLst>
              <a:gd name="adj1" fmla="val 50000"/>
            </a:avLst>
          </a:prstGeom>
          <a:ln w="12700">
            <a:solidFill>
              <a:schemeClr val="bg2">
                <a:lumMod val="5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Cylinder 5"/>
          <p:cNvSpPr/>
          <p:nvPr/>
        </p:nvSpPr>
        <p:spPr>
          <a:xfrm>
            <a:off x="6900733" y="2807529"/>
            <a:ext cx="870046" cy="1316355"/>
          </a:xfrm>
          <a:prstGeom prst="can">
            <a:avLst>
              <a:gd name="adj" fmla="val 19901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en-US"/>
          </a:p>
        </p:txBody>
      </p:sp>
      <p:sp>
        <p:nvSpPr>
          <p:cNvPr id="86" name="TextBox 37"/>
          <p:cNvSpPr txBox="1"/>
          <p:nvPr/>
        </p:nvSpPr>
        <p:spPr>
          <a:xfrm>
            <a:off x="6900734" y="3121594"/>
            <a:ext cx="870045" cy="821378"/>
          </a:xfrm>
          <a:prstGeom prst="rect">
            <a:avLst/>
          </a:prstGeom>
          <a:noFill/>
        </p:spPr>
        <p:txBody>
          <a:bodyPr wrap="square" lIns="51430" tIns="25717" rIns="51430" bIns="25717" rtlCol="0">
            <a:spAutoFit/>
          </a:bodyPr>
          <a:lstStyle>
            <a:defPPr>
              <a:defRPr lang="en-US"/>
            </a:defPPr>
            <a:lvl1pPr lvl="0" algn="ctr">
              <a:lnSpc>
                <a:spcPct val="80000"/>
              </a:lnSpc>
              <a:defRPr sz="1400"/>
            </a:lvl1pPr>
          </a:lstStyle>
          <a:p>
            <a:pPr>
              <a:lnSpc>
                <a:spcPct val="100000"/>
              </a:lnSpc>
              <a:spcAft>
                <a:spcPts val="450"/>
              </a:spcAft>
            </a:pPr>
            <a:r>
              <a:rPr lang="ru-RU" altLang="ru-RU" sz="1000" b="1" dirty="0">
                <a:solidFill>
                  <a:schemeClr val="bg1"/>
                </a:solidFill>
              </a:rPr>
              <a:t>Словарь ключевых навыков и компе-</a:t>
            </a:r>
            <a:r>
              <a:rPr lang="ru-RU" altLang="ru-RU" sz="1000" b="1" dirty="0" err="1">
                <a:solidFill>
                  <a:schemeClr val="bg1"/>
                </a:solidFill>
              </a:rPr>
              <a:t>тенций</a:t>
            </a:r>
            <a:endParaRPr lang="ru-RU" altLang="ru-RU" sz="1000" b="1" dirty="0">
              <a:solidFill>
                <a:schemeClr val="bg1"/>
              </a:solidFill>
            </a:endParaRPr>
          </a:p>
        </p:txBody>
      </p:sp>
      <p:sp>
        <p:nvSpPr>
          <p:cNvPr id="87" name="Прямоугольник 34"/>
          <p:cNvSpPr/>
          <p:nvPr/>
        </p:nvSpPr>
        <p:spPr>
          <a:xfrm>
            <a:off x="3473908" y="2607533"/>
            <a:ext cx="2366963" cy="3245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txBody>
          <a:bodyPr lIns="67500" tIns="33750" rIns="67500" bIns="33750" rtlCol="0" anchor="ctr">
            <a:noAutofit/>
          </a:bodyPr>
          <a:lstStyle/>
          <a:p>
            <a:pPr algn="ctr" defTabSz="33718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542925" algn="l"/>
              </a:tabLst>
            </a:pPr>
            <a:r>
              <a:rPr lang="ru-RU" sz="1000" dirty="0">
                <a:ea typeface="SimSun" panose="02010600030101010101" pitchFamily="2" charset="-122"/>
                <a:cs typeface="Calibri" panose="020F0502020204030204" pitchFamily="34" charset="0"/>
              </a:rPr>
              <a:t>Переобучение</a:t>
            </a:r>
            <a:r>
              <a:rPr lang="en-US" altLang="ru-RU" sz="1000" dirty="0">
                <a:ea typeface="SimSun" panose="02010600030101010101" pitchFamily="2" charset="-122"/>
                <a:cs typeface="Calibri" panose="020F0502020204030204" pitchFamily="34" charset="0"/>
              </a:rPr>
              <a:t>, </a:t>
            </a:r>
            <a:r>
              <a:rPr lang="ru-RU" altLang="en-US" sz="1000" dirty="0">
                <a:ea typeface="SimSun" panose="02010600030101010101" pitchFamily="2" charset="-122"/>
                <a:cs typeface="Calibri" panose="020F0502020204030204" pitchFamily="34" charset="0"/>
              </a:rPr>
              <a:t>выбор признаков</a:t>
            </a:r>
          </a:p>
        </p:txBody>
      </p:sp>
      <p:cxnSp>
        <p:nvCxnSpPr>
          <p:cNvPr id="88" name="Соединитель: уступ 44"/>
          <p:cNvCxnSpPr>
            <a:stCxn id="86" idx="3"/>
          </p:cNvCxnSpPr>
          <p:nvPr/>
        </p:nvCxnSpPr>
        <p:spPr>
          <a:xfrm flipV="1">
            <a:off x="7770779" y="2352213"/>
            <a:ext cx="673513" cy="1180070"/>
          </a:xfrm>
          <a:prstGeom prst="bentConnector2">
            <a:avLst/>
          </a:prstGeom>
          <a:ln w="12700" cmpd="sng">
            <a:solidFill>
              <a:schemeClr val="accent6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9" name="Subtitle 2"/>
          <p:cNvSpPr txBox="1"/>
          <p:nvPr/>
        </p:nvSpPr>
        <p:spPr>
          <a:xfrm>
            <a:off x="7656150" y="3099154"/>
            <a:ext cx="970836" cy="439579"/>
          </a:xfrm>
          <a:prstGeom prst="rect">
            <a:avLst/>
          </a:prstGeom>
        </p:spPr>
        <p:txBody>
          <a:bodyPr vert="horz" wrap="square" lIns="163095" tIns="81548" rIns="163095" bIns="81548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900" dirty="0">
                <a:solidFill>
                  <a:schemeClr val="tx1"/>
                </a:solidFill>
                <a:latin typeface="+mn-lt"/>
                <a:ea typeface="Montserrat Light" panose="00000400000000000000" charset="0"/>
                <a:cs typeface="Montserrat Light" panose="00000400000000000000" charset="0"/>
              </a:rPr>
              <a:t>Ключевые навыки</a:t>
            </a:r>
          </a:p>
        </p:txBody>
      </p:sp>
      <p:cxnSp>
        <p:nvCxnSpPr>
          <p:cNvPr id="90" name="Соединитель: уступ 44"/>
          <p:cNvCxnSpPr>
            <a:stCxn id="85" idx="3"/>
          </p:cNvCxnSpPr>
          <p:nvPr/>
        </p:nvCxnSpPr>
        <p:spPr>
          <a:xfrm rot="16200000" flipH="1">
            <a:off x="6985354" y="4474285"/>
            <a:ext cx="700804" cy="1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accent6">
                <a:lumMod val="7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1" name="Соединитель: уступ 44"/>
          <p:cNvCxnSpPr/>
          <p:nvPr/>
        </p:nvCxnSpPr>
        <p:spPr>
          <a:xfrm rot="10800000">
            <a:off x="564765" y="2346412"/>
            <a:ext cx="6770991" cy="2478275"/>
          </a:xfrm>
          <a:prstGeom prst="bentConnector3">
            <a:avLst>
              <a:gd name="adj1" fmla="val 99985"/>
            </a:avLst>
          </a:prstGeom>
          <a:ln w="12700" cmpd="sng">
            <a:solidFill>
              <a:schemeClr val="accent6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2" name="Subtitle 2"/>
          <p:cNvSpPr txBox="1"/>
          <p:nvPr/>
        </p:nvSpPr>
        <p:spPr>
          <a:xfrm>
            <a:off x="506741" y="4430155"/>
            <a:ext cx="835983" cy="439579"/>
          </a:xfrm>
          <a:prstGeom prst="rect">
            <a:avLst/>
          </a:prstGeom>
        </p:spPr>
        <p:txBody>
          <a:bodyPr vert="horz" wrap="square" lIns="163095" tIns="81548" rIns="163095" bIns="81548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900" dirty="0">
                <a:solidFill>
                  <a:schemeClr val="tx1"/>
                </a:solidFill>
                <a:latin typeface="+mn-lt"/>
                <a:ea typeface="Montserrat Light" panose="00000400000000000000" charset="0"/>
                <a:cs typeface="Montserrat Light" panose="00000400000000000000" charset="0"/>
              </a:rPr>
              <a:t>Ключевые навыки</a:t>
            </a:r>
          </a:p>
        </p:txBody>
      </p:sp>
      <p:sp>
        <p:nvSpPr>
          <p:cNvPr id="93" name="Subtitle 2"/>
          <p:cNvSpPr txBox="1"/>
          <p:nvPr/>
        </p:nvSpPr>
        <p:spPr>
          <a:xfrm>
            <a:off x="5222342" y="2317086"/>
            <a:ext cx="1119188" cy="300990"/>
          </a:xfrm>
          <a:prstGeom prst="rect">
            <a:avLst/>
          </a:prstGeom>
        </p:spPr>
        <p:txBody>
          <a:bodyPr vert="horz" wrap="square" lIns="163095" tIns="81548" rIns="163095" bIns="81548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ru-RU" sz="900" b="1" dirty="0">
                <a:solidFill>
                  <a:schemeClr val="tx1"/>
                </a:solidFill>
                <a:latin typeface="+mn-lt"/>
                <a:ea typeface="Montserrat Light" panose="00000400000000000000" charset="0"/>
                <a:cs typeface="Montserrat Light" panose="00000400000000000000" charset="0"/>
              </a:rPr>
              <a:t>CV-matching</a:t>
            </a:r>
          </a:p>
        </p:txBody>
      </p:sp>
      <p:cxnSp>
        <p:nvCxnSpPr>
          <p:cNvPr id="95" name="Прямая со стрелкой 94"/>
          <p:cNvCxnSpPr/>
          <p:nvPr/>
        </p:nvCxnSpPr>
        <p:spPr>
          <a:xfrm>
            <a:off x="1153754" y="1990692"/>
            <a:ext cx="2761193" cy="230"/>
          </a:xfrm>
          <a:prstGeom prst="straightConnector1">
            <a:avLst/>
          </a:prstGeom>
          <a:ln w="12700">
            <a:solidFill>
              <a:srgbClr val="FF4252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 flipH="1">
            <a:off x="5113309" y="1996939"/>
            <a:ext cx="2922023" cy="1"/>
          </a:xfrm>
          <a:prstGeom prst="straightConnector1">
            <a:avLst/>
          </a:prstGeom>
          <a:ln w="12700">
            <a:solidFill>
              <a:srgbClr val="FF4252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 flipV="1">
            <a:off x="2745483" y="3199302"/>
            <a:ext cx="616983" cy="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 flipV="1">
            <a:off x="2718596" y="4309915"/>
            <a:ext cx="616983" cy="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H="1" flipV="1">
            <a:off x="2712622" y="1735965"/>
            <a:ext cx="5974" cy="257395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flipH="1">
            <a:off x="5847446" y="2805440"/>
            <a:ext cx="309458" cy="1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>
            <a:endCxn id="77" idx="3"/>
          </p:cNvCxnSpPr>
          <p:nvPr/>
        </p:nvCxnSpPr>
        <p:spPr>
          <a:xfrm flipH="1">
            <a:off x="5840871" y="3770424"/>
            <a:ext cx="332464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H="1" flipV="1">
            <a:off x="6173334" y="2805441"/>
            <a:ext cx="1" cy="96498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>
            <a:stCxn id="78" idx="2"/>
            <a:endCxn id="77" idx="0"/>
          </p:cNvCxnSpPr>
          <p:nvPr/>
        </p:nvCxnSpPr>
        <p:spPr>
          <a:xfrm>
            <a:off x="4657389" y="3392653"/>
            <a:ext cx="239" cy="201259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flipV="1">
            <a:off x="6504049" y="1767679"/>
            <a:ext cx="0" cy="246663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 flipH="1">
            <a:off x="5840871" y="4234310"/>
            <a:ext cx="646747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>
            <a:endCxn id="78" idx="3"/>
          </p:cNvCxnSpPr>
          <p:nvPr/>
        </p:nvCxnSpPr>
        <p:spPr>
          <a:xfrm flipH="1">
            <a:off x="5840870" y="3204426"/>
            <a:ext cx="646748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>
            <a:off x="5847446" y="3412342"/>
            <a:ext cx="1059864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EE24DA47-6B1F-4CC8-9CAB-C7A9B1520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5189" y="1381687"/>
            <a:ext cx="587592" cy="587592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F007C764-4742-4248-819A-F6271CB0A2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3864" y="1424046"/>
            <a:ext cx="476886" cy="638687"/>
          </a:xfrm>
          <a:prstGeom prst="rect">
            <a:avLst/>
          </a:prstGeom>
        </p:spPr>
      </p:pic>
      <p:cxnSp>
        <p:nvCxnSpPr>
          <p:cNvPr id="115" name="Соединитель: уступ 44"/>
          <p:cNvCxnSpPr/>
          <p:nvPr/>
        </p:nvCxnSpPr>
        <p:spPr>
          <a:xfrm rot="10800000" flipV="1">
            <a:off x="2517123" y="3774458"/>
            <a:ext cx="837206" cy="1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accent1">
                <a:shade val="50000"/>
              </a:schemeClr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Соединитель: уступ 44"/>
          <p:cNvCxnSpPr/>
          <p:nvPr/>
        </p:nvCxnSpPr>
        <p:spPr>
          <a:xfrm rot="10800000" flipV="1">
            <a:off x="2525261" y="4161836"/>
            <a:ext cx="837206" cy="1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accent1">
                <a:shade val="50000"/>
              </a:schemeClr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/>
          <p:nvPr/>
        </p:nvCxnSpPr>
        <p:spPr>
          <a:xfrm flipV="1">
            <a:off x="8626986" y="2350388"/>
            <a:ext cx="0" cy="2375444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>
            <a:off x="2495929" y="4725832"/>
            <a:ext cx="613105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248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Электронный кадровый документооборот. </a:t>
            </a:r>
            <a:r>
              <a:rPr lang="ru-RU" dirty="0">
                <a:solidFill>
                  <a:srgbClr val="CF4520"/>
                </a:solidFill>
              </a:rPr>
              <a:t>ЭКД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297103" y="618337"/>
            <a:ext cx="6964934" cy="280830"/>
          </a:xfrm>
        </p:spPr>
        <p:txBody>
          <a:bodyPr/>
          <a:lstStyle/>
          <a:p>
            <a:r>
              <a:rPr lang="ru-RU" dirty="0"/>
              <a:t>Базовый функционал, реализованный в рамках эксперимента в 2020-2021 годах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C06BD8-A11B-4A5F-A62B-F52199F9D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0491" y="2052597"/>
            <a:ext cx="844608" cy="9728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85788" y="1339066"/>
            <a:ext cx="1743796" cy="43088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 algn="r"/>
            <a:r>
              <a:rPr lang="ru-RU" sz="1100" dirty="0"/>
              <a:t>Конструктор документов и шаблонов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65146" y="3152987"/>
            <a:ext cx="2230527" cy="110799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indent="0" algn="ctr">
              <a:spcAft>
                <a:spcPts val="3000"/>
              </a:spcAft>
              <a:buClr>
                <a:srgbClr val="FF0000"/>
              </a:buClr>
              <a:buSzPct val="110000"/>
            </a:pPr>
            <a:r>
              <a:rPr lang="en-US" sz="1100" b="1" dirty="0">
                <a:solidFill>
                  <a:srgbClr val="CF4520"/>
                </a:solidFill>
                <a:latin typeface="+mj-lt"/>
                <a:cs typeface="Segoe UI Light" panose="020B0502040204020203" pitchFamily="34" charset="0"/>
              </a:rPr>
              <a:t>3</a:t>
            </a:r>
            <a:r>
              <a:rPr lang="ru-RU" sz="1100" b="1" dirty="0">
                <a:solidFill>
                  <a:srgbClr val="CF4520"/>
                </a:solidFill>
                <a:latin typeface="+mj-lt"/>
                <a:cs typeface="Segoe UI Light" panose="020B0502040204020203" pitchFamily="34" charset="0"/>
              </a:rPr>
              <a:t>15</a:t>
            </a:r>
            <a:r>
              <a:rPr lang="en-US" sz="1100" b="1" dirty="0">
                <a:solidFill>
                  <a:srgbClr val="CF4520"/>
                </a:solidFill>
                <a:latin typeface="+mj-lt"/>
                <a:cs typeface="Segoe UI Light" panose="020B0502040204020203" pitchFamily="34" charset="0"/>
              </a:rPr>
              <a:t>  </a:t>
            </a:r>
            <a:r>
              <a:rPr lang="ru-RU" sz="1100" b="1" dirty="0">
                <a:solidFill>
                  <a:srgbClr val="CF4520"/>
                </a:solidFill>
                <a:latin typeface="+mj-lt"/>
                <a:cs typeface="Segoe UI Light" panose="020B0502040204020203" pitchFamily="34" charset="0"/>
              </a:rPr>
              <a:t>работодателей </a:t>
            </a:r>
            <a:r>
              <a:rPr lang="ru-RU" sz="1100" dirty="0">
                <a:solidFill>
                  <a:srgbClr val="000000"/>
                </a:solidFill>
                <a:latin typeface="+mj-lt"/>
                <a:cs typeface="Segoe UI Light" panose="020B0502040204020203" pitchFamily="34" charset="0"/>
              </a:rPr>
              <a:t>разместили </a:t>
            </a:r>
            <a:br>
              <a:rPr lang="ru-RU" sz="1100" dirty="0">
                <a:solidFill>
                  <a:srgbClr val="000000"/>
                </a:solidFill>
                <a:latin typeface="+mj-lt"/>
                <a:cs typeface="Segoe UI Light" panose="020B0502040204020203" pitchFamily="34" charset="0"/>
              </a:rPr>
            </a:br>
            <a:r>
              <a:rPr lang="en-US" sz="1100" b="1" dirty="0">
                <a:solidFill>
                  <a:srgbClr val="CF4520"/>
                </a:solidFill>
                <a:latin typeface="+mj-lt"/>
                <a:cs typeface="Segoe UI Light" panose="020B0502040204020203" pitchFamily="34" charset="0"/>
              </a:rPr>
              <a:t>&gt; </a:t>
            </a:r>
            <a:r>
              <a:rPr lang="ru-RU" sz="1100" b="1" dirty="0">
                <a:solidFill>
                  <a:srgbClr val="CF4520"/>
                </a:solidFill>
                <a:latin typeface="+mj-lt"/>
                <a:cs typeface="Segoe UI Light" panose="020B0502040204020203" pitchFamily="34" charset="0"/>
              </a:rPr>
              <a:t>406 459 документов</a:t>
            </a:r>
            <a:r>
              <a:rPr lang="ru-RU" sz="1100" dirty="0">
                <a:solidFill>
                  <a:srgbClr val="000000"/>
                </a:solidFill>
                <a:latin typeface="+mj-lt"/>
                <a:cs typeface="Segoe UI Light" panose="020B0502040204020203" pitchFamily="34" charset="0"/>
              </a:rPr>
              <a:t>, оформленных в электронном виде в 2020 в рамках эксперимента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37601" y="1867926"/>
            <a:ext cx="2283200" cy="43088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/>
            <a:r>
              <a:rPr lang="ru-RU" sz="1100" dirty="0"/>
              <a:t>Применение электронной подписи (УКЭП, УНЭП, ПЭП)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05035" y="3827378"/>
            <a:ext cx="1513644" cy="60016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 algn="r"/>
            <a:r>
              <a:rPr lang="ru-RU" sz="1100" dirty="0" err="1"/>
              <a:t>Автозаполнение</a:t>
            </a:r>
            <a:r>
              <a:rPr lang="ru-RU" sz="1100" dirty="0"/>
              <a:t> данных сведениями с портала </a:t>
            </a:r>
            <a:r>
              <a:rPr lang="ru-RU" sz="1100" dirty="0" err="1"/>
              <a:t>Госуслуг</a:t>
            </a:r>
            <a:endParaRPr lang="ru-RU" sz="11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03189" y="2879442"/>
            <a:ext cx="2117612" cy="43088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/>
            <a:r>
              <a:rPr lang="ru-RU" sz="1100" dirty="0"/>
              <a:t>Хранение документов без затрат от участников ЭКД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78464" y="1867926"/>
            <a:ext cx="1753508" cy="43088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 algn="r"/>
            <a:r>
              <a:rPr lang="ru-RU" sz="1100" dirty="0"/>
              <a:t>Загрузка готовых документов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7039" y="2478168"/>
            <a:ext cx="1879566" cy="43088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 algn="r"/>
            <a:r>
              <a:rPr lang="ru-RU" sz="1100" dirty="0"/>
              <a:t>Выгрузка документов </a:t>
            </a:r>
            <a:br>
              <a:rPr lang="ru-RU" sz="1100" dirty="0"/>
            </a:br>
            <a:r>
              <a:rPr lang="ru-RU" sz="1100" dirty="0"/>
              <a:t>с подписью</a:t>
            </a:r>
          </a:p>
        </p:txBody>
      </p:sp>
      <p:pic>
        <p:nvPicPr>
          <p:cNvPr id="13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3" y="1782820"/>
            <a:ext cx="2302505" cy="1351894"/>
          </a:xfrm>
          <a:prstGeom prst="rect">
            <a:avLst/>
          </a:prstGeom>
        </p:spPr>
      </p:pic>
      <p:sp>
        <p:nvSpPr>
          <p:cNvPr id="14" name="AutoShape 3"/>
          <p:cNvSpPr>
            <a:spLocks/>
          </p:cNvSpPr>
          <p:nvPr/>
        </p:nvSpPr>
        <p:spPr bwMode="auto">
          <a:xfrm>
            <a:off x="2768960" y="1317097"/>
            <a:ext cx="3222900" cy="3222894"/>
          </a:xfrm>
          <a:prstGeom prst="ellipse">
            <a:avLst/>
          </a:prstGeom>
          <a:noFill/>
          <a:ln w="19050">
            <a:solidFill>
              <a:schemeClr val="tx1">
                <a:alpha val="15000"/>
              </a:schemeClr>
            </a:solidFill>
            <a:prstDash val="sysDot"/>
          </a:ln>
        </p:spPr>
        <p:txBody>
          <a:bodyPr lIns="0" tIns="0" rIns="0" bIns="0"/>
          <a:lstStyle/>
          <a:p>
            <a:endParaRPr lang="en-US" sz="1100"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12400" y="3483885"/>
            <a:ext cx="2133601" cy="26160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/>
            <a:r>
              <a:rPr lang="ru-RU" sz="1100" dirty="0"/>
              <a:t>Гарантия безопасности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103189" y="2435128"/>
            <a:ext cx="2008042" cy="26160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/>
            <a:r>
              <a:rPr lang="ru-RU" sz="1100" dirty="0"/>
              <a:t>Доступ с любого устройства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696061" y="3934629"/>
            <a:ext cx="2386421" cy="43088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dirty="0"/>
              <a:t>Удобный доступ к документам через Личный кабинет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E8E4BBA-2649-48D9-A08B-8B0F868FAB02}"/>
              </a:ext>
            </a:extLst>
          </p:cNvPr>
          <p:cNvSpPr txBox="1"/>
          <p:nvPr/>
        </p:nvSpPr>
        <p:spPr>
          <a:xfrm>
            <a:off x="915937" y="3134714"/>
            <a:ext cx="1720668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7320" lvl="1" algn="r"/>
            <a:r>
              <a:rPr lang="ru-RU" sz="1100" dirty="0"/>
              <a:t>Авторизация в подсистеме с помощью учетной записи ЕСИА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579369" y="1339066"/>
            <a:ext cx="2353590" cy="46166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/>
            <a:r>
              <a:rPr lang="ru-RU" sz="1100" dirty="0"/>
              <a:t>Обеспечение</a:t>
            </a:r>
            <a:r>
              <a:rPr lang="ru-RU" sz="1200" dirty="0"/>
              <a:t> юридической значимости 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FA3C672D-6848-42D1-8464-A97B23AA671F}"/>
              </a:ext>
            </a:extLst>
          </p:cNvPr>
          <p:cNvGrpSpPr/>
          <p:nvPr/>
        </p:nvGrpSpPr>
        <p:grpSpPr>
          <a:xfrm>
            <a:off x="3334120" y="1493293"/>
            <a:ext cx="217061" cy="217058"/>
            <a:chOff x="1954695" y="-449256"/>
            <a:chExt cx="151070" cy="151068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BB732C0D-8413-4113-9D20-E40255AD76E3}"/>
                </a:ext>
              </a:extLst>
            </p:cNvPr>
            <p:cNvSpPr/>
            <p:nvPr/>
          </p:nvSpPr>
          <p:spPr>
            <a:xfrm>
              <a:off x="1997949" y="-406002"/>
              <a:ext cx="64562" cy="64561"/>
            </a:xfrm>
            <a:prstGeom prst="ellipse">
              <a:avLst/>
            </a:prstGeom>
            <a:solidFill>
              <a:schemeClr val="accent3"/>
            </a:solidFill>
            <a:ln w="6480">
              <a:noFill/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4A1FF965-EAD0-4E08-B728-E1583172D96D}"/>
                </a:ext>
              </a:extLst>
            </p:cNvPr>
            <p:cNvSpPr/>
            <p:nvPr/>
          </p:nvSpPr>
          <p:spPr>
            <a:xfrm>
              <a:off x="1954695" y="-449256"/>
              <a:ext cx="151070" cy="151068"/>
            </a:xfrm>
            <a:prstGeom prst="ellipse">
              <a:avLst/>
            </a:prstGeom>
            <a:noFill/>
            <a:ln w="6480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A3C672D-6848-42D1-8464-A97B23AA671F}"/>
              </a:ext>
            </a:extLst>
          </p:cNvPr>
          <p:cNvGrpSpPr/>
          <p:nvPr/>
        </p:nvGrpSpPr>
        <p:grpSpPr>
          <a:xfrm>
            <a:off x="2897115" y="1974625"/>
            <a:ext cx="217061" cy="217058"/>
            <a:chOff x="1954695" y="-449256"/>
            <a:chExt cx="151070" cy="151068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BB732C0D-8413-4113-9D20-E40255AD76E3}"/>
                </a:ext>
              </a:extLst>
            </p:cNvPr>
            <p:cNvSpPr/>
            <p:nvPr/>
          </p:nvSpPr>
          <p:spPr>
            <a:xfrm>
              <a:off x="1997949" y="-406002"/>
              <a:ext cx="64562" cy="64561"/>
            </a:xfrm>
            <a:prstGeom prst="ellipse">
              <a:avLst/>
            </a:prstGeom>
            <a:solidFill>
              <a:schemeClr val="accent3"/>
            </a:solidFill>
            <a:ln w="6480">
              <a:noFill/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4A1FF965-EAD0-4E08-B728-E1583172D96D}"/>
                </a:ext>
              </a:extLst>
            </p:cNvPr>
            <p:cNvSpPr/>
            <p:nvPr/>
          </p:nvSpPr>
          <p:spPr>
            <a:xfrm>
              <a:off x="1954695" y="-449256"/>
              <a:ext cx="151070" cy="151068"/>
            </a:xfrm>
            <a:prstGeom prst="ellipse">
              <a:avLst/>
            </a:prstGeom>
            <a:noFill/>
            <a:ln w="6480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FA3C672D-6848-42D1-8464-A97B23AA671F}"/>
              </a:ext>
            </a:extLst>
          </p:cNvPr>
          <p:cNvGrpSpPr/>
          <p:nvPr/>
        </p:nvGrpSpPr>
        <p:grpSpPr>
          <a:xfrm>
            <a:off x="2683728" y="2586142"/>
            <a:ext cx="217061" cy="217058"/>
            <a:chOff x="1954695" y="-449256"/>
            <a:chExt cx="151070" cy="151068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BB732C0D-8413-4113-9D20-E40255AD76E3}"/>
                </a:ext>
              </a:extLst>
            </p:cNvPr>
            <p:cNvSpPr/>
            <p:nvPr/>
          </p:nvSpPr>
          <p:spPr>
            <a:xfrm>
              <a:off x="1997949" y="-406002"/>
              <a:ext cx="64562" cy="64561"/>
            </a:xfrm>
            <a:prstGeom prst="ellipse">
              <a:avLst/>
            </a:prstGeom>
            <a:solidFill>
              <a:schemeClr val="accent3"/>
            </a:solidFill>
            <a:ln w="6480">
              <a:noFill/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4A1FF965-EAD0-4E08-B728-E1583172D96D}"/>
                </a:ext>
              </a:extLst>
            </p:cNvPr>
            <p:cNvSpPr/>
            <p:nvPr/>
          </p:nvSpPr>
          <p:spPr>
            <a:xfrm>
              <a:off x="1954695" y="-449256"/>
              <a:ext cx="151070" cy="151068"/>
            </a:xfrm>
            <a:prstGeom prst="ellipse">
              <a:avLst/>
            </a:prstGeom>
            <a:noFill/>
            <a:ln w="6480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FA3C672D-6848-42D1-8464-A97B23AA671F}"/>
              </a:ext>
            </a:extLst>
          </p:cNvPr>
          <p:cNvGrpSpPr/>
          <p:nvPr/>
        </p:nvGrpSpPr>
        <p:grpSpPr>
          <a:xfrm>
            <a:off x="2723441" y="3262089"/>
            <a:ext cx="217061" cy="217058"/>
            <a:chOff x="1954695" y="-449256"/>
            <a:chExt cx="151070" cy="151068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BB732C0D-8413-4113-9D20-E40255AD76E3}"/>
                </a:ext>
              </a:extLst>
            </p:cNvPr>
            <p:cNvSpPr/>
            <p:nvPr/>
          </p:nvSpPr>
          <p:spPr>
            <a:xfrm>
              <a:off x="1997949" y="-406002"/>
              <a:ext cx="64562" cy="64561"/>
            </a:xfrm>
            <a:prstGeom prst="ellipse">
              <a:avLst/>
            </a:prstGeom>
            <a:solidFill>
              <a:schemeClr val="accent3"/>
            </a:solidFill>
            <a:ln w="6480">
              <a:noFill/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4A1FF965-EAD0-4E08-B728-E1583172D96D}"/>
                </a:ext>
              </a:extLst>
            </p:cNvPr>
            <p:cNvSpPr/>
            <p:nvPr/>
          </p:nvSpPr>
          <p:spPr>
            <a:xfrm>
              <a:off x="1954695" y="-449256"/>
              <a:ext cx="151070" cy="151068"/>
            </a:xfrm>
            <a:prstGeom prst="ellipse">
              <a:avLst/>
            </a:prstGeom>
            <a:noFill/>
            <a:ln w="6480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FA3C672D-6848-42D1-8464-A97B23AA671F}"/>
              </a:ext>
            </a:extLst>
          </p:cNvPr>
          <p:cNvGrpSpPr/>
          <p:nvPr/>
        </p:nvGrpSpPr>
        <p:grpSpPr>
          <a:xfrm>
            <a:off x="3093070" y="3918151"/>
            <a:ext cx="217061" cy="217058"/>
            <a:chOff x="1954695" y="-449256"/>
            <a:chExt cx="151070" cy="151068"/>
          </a:xfrm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BB732C0D-8413-4113-9D20-E40255AD76E3}"/>
                </a:ext>
              </a:extLst>
            </p:cNvPr>
            <p:cNvSpPr/>
            <p:nvPr/>
          </p:nvSpPr>
          <p:spPr>
            <a:xfrm>
              <a:off x="1997949" y="-406002"/>
              <a:ext cx="64562" cy="64561"/>
            </a:xfrm>
            <a:prstGeom prst="ellipse">
              <a:avLst/>
            </a:prstGeom>
            <a:solidFill>
              <a:schemeClr val="accent3"/>
            </a:solidFill>
            <a:ln w="6480">
              <a:noFill/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4A1FF965-EAD0-4E08-B728-E1583172D96D}"/>
                </a:ext>
              </a:extLst>
            </p:cNvPr>
            <p:cNvSpPr/>
            <p:nvPr/>
          </p:nvSpPr>
          <p:spPr>
            <a:xfrm>
              <a:off x="1954695" y="-449256"/>
              <a:ext cx="151070" cy="151068"/>
            </a:xfrm>
            <a:prstGeom prst="ellipse">
              <a:avLst/>
            </a:prstGeom>
            <a:noFill/>
            <a:ln w="6480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FA3C672D-6848-42D1-8464-A97B23AA671F}"/>
              </a:ext>
            </a:extLst>
          </p:cNvPr>
          <p:cNvGrpSpPr/>
          <p:nvPr/>
        </p:nvGrpSpPr>
        <p:grpSpPr>
          <a:xfrm>
            <a:off x="5219006" y="1477902"/>
            <a:ext cx="217061" cy="217058"/>
            <a:chOff x="1954695" y="-449256"/>
            <a:chExt cx="151070" cy="151068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BB732C0D-8413-4113-9D20-E40255AD76E3}"/>
                </a:ext>
              </a:extLst>
            </p:cNvPr>
            <p:cNvSpPr/>
            <p:nvPr/>
          </p:nvSpPr>
          <p:spPr>
            <a:xfrm>
              <a:off x="1997949" y="-406002"/>
              <a:ext cx="64562" cy="64561"/>
            </a:xfrm>
            <a:prstGeom prst="ellipse">
              <a:avLst/>
            </a:prstGeom>
            <a:solidFill>
              <a:schemeClr val="accent3"/>
            </a:solidFill>
            <a:ln w="6480">
              <a:noFill/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4A1FF965-EAD0-4E08-B728-E1583172D96D}"/>
                </a:ext>
              </a:extLst>
            </p:cNvPr>
            <p:cNvSpPr/>
            <p:nvPr/>
          </p:nvSpPr>
          <p:spPr>
            <a:xfrm>
              <a:off x="1954695" y="-449256"/>
              <a:ext cx="151070" cy="151068"/>
            </a:xfrm>
            <a:prstGeom prst="ellipse">
              <a:avLst/>
            </a:prstGeom>
            <a:noFill/>
            <a:ln w="6480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FA3C672D-6848-42D1-8464-A97B23AA671F}"/>
              </a:ext>
            </a:extLst>
          </p:cNvPr>
          <p:cNvGrpSpPr/>
          <p:nvPr/>
        </p:nvGrpSpPr>
        <p:grpSpPr>
          <a:xfrm>
            <a:off x="5647647" y="1990392"/>
            <a:ext cx="217061" cy="217058"/>
            <a:chOff x="1954695" y="-449256"/>
            <a:chExt cx="151070" cy="151068"/>
          </a:xfrm>
        </p:grpSpPr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id="{BB732C0D-8413-4113-9D20-E40255AD76E3}"/>
                </a:ext>
              </a:extLst>
            </p:cNvPr>
            <p:cNvSpPr/>
            <p:nvPr/>
          </p:nvSpPr>
          <p:spPr>
            <a:xfrm>
              <a:off x="1997949" y="-406002"/>
              <a:ext cx="64562" cy="64561"/>
            </a:xfrm>
            <a:prstGeom prst="ellipse">
              <a:avLst/>
            </a:prstGeom>
            <a:solidFill>
              <a:schemeClr val="accent3"/>
            </a:solidFill>
            <a:ln w="6480">
              <a:noFill/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4A1FF965-EAD0-4E08-B728-E1583172D96D}"/>
                </a:ext>
              </a:extLst>
            </p:cNvPr>
            <p:cNvSpPr/>
            <p:nvPr/>
          </p:nvSpPr>
          <p:spPr>
            <a:xfrm>
              <a:off x="1954695" y="-449256"/>
              <a:ext cx="151070" cy="151068"/>
            </a:xfrm>
            <a:prstGeom prst="ellipse">
              <a:avLst/>
            </a:prstGeom>
            <a:noFill/>
            <a:ln w="6480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FA3C672D-6848-42D1-8464-A97B23AA671F}"/>
              </a:ext>
            </a:extLst>
          </p:cNvPr>
          <p:cNvGrpSpPr/>
          <p:nvPr/>
        </p:nvGrpSpPr>
        <p:grpSpPr>
          <a:xfrm>
            <a:off x="5848178" y="2469045"/>
            <a:ext cx="217061" cy="217058"/>
            <a:chOff x="1954695" y="-449256"/>
            <a:chExt cx="151070" cy="151068"/>
          </a:xfrm>
        </p:grpSpPr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BB732C0D-8413-4113-9D20-E40255AD76E3}"/>
                </a:ext>
              </a:extLst>
            </p:cNvPr>
            <p:cNvSpPr/>
            <p:nvPr/>
          </p:nvSpPr>
          <p:spPr>
            <a:xfrm>
              <a:off x="1997949" y="-406002"/>
              <a:ext cx="64562" cy="64561"/>
            </a:xfrm>
            <a:prstGeom prst="ellipse">
              <a:avLst/>
            </a:prstGeom>
            <a:solidFill>
              <a:schemeClr val="accent3"/>
            </a:solidFill>
            <a:ln w="6480">
              <a:noFill/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id="{4A1FF965-EAD0-4E08-B728-E1583172D96D}"/>
                </a:ext>
              </a:extLst>
            </p:cNvPr>
            <p:cNvSpPr/>
            <p:nvPr/>
          </p:nvSpPr>
          <p:spPr>
            <a:xfrm>
              <a:off x="1954695" y="-449256"/>
              <a:ext cx="151070" cy="151068"/>
            </a:xfrm>
            <a:prstGeom prst="ellipse">
              <a:avLst/>
            </a:prstGeom>
            <a:noFill/>
            <a:ln w="6480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FA3C672D-6848-42D1-8464-A97B23AA671F}"/>
              </a:ext>
            </a:extLst>
          </p:cNvPr>
          <p:cNvGrpSpPr/>
          <p:nvPr/>
        </p:nvGrpSpPr>
        <p:grpSpPr>
          <a:xfrm>
            <a:off x="5829070" y="2981897"/>
            <a:ext cx="217061" cy="217058"/>
            <a:chOff x="1954695" y="-449256"/>
            <a:chExt cx="151070" cy="151068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BB732C0D-8413-4113-9D20-E40255AD76E3}"/>
                </a:ext>
              </a:extLst>
            </p:cNvPr>
            <p:cNvSpPr/>
            <p:nvPr/>
          </p:nvSpPr>
          <p:spPr>
            <a:xfrm>
              <a:off x="1997949" y="-406002"/>
              <a:ext cx="64562" cy="64561"/>
            </a:xfrm>
            <a:prstGeom prst="ellipse">
              <a:avLst/>
            </a:prstGeom>
            <a:solidFill>
              <a:schemeClr val="accent3"/>
            </a:solidFill>
            <a:ln w="6480">
              <a:noFill/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4A1FF965-EAD0-4E08-B728-E1583172D96D}"/>
                </a:ext>
              </a:extLst>
            </p:cNvPr>
            <p:cNvSpPr/>
            <p:nvPr/>
          </p:nvSpPr>
          <p:spPr>
            <a:xfrm>
              <a:off x="1954695" y="-449256"/>
              <a:ext cx="151070" cy="151068"/>
            </a:xfrm>
            <a:prstGeom prst="ellipse">
              <a:avLst/>
            </a:prstGeom>
            <a:noFill/>
            <a:ln w="6480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FA3C672D-6848-42D1-8464-A97B23AA671F}"/>
              </a:ext>
            </a:extLst>
          </p:cNvPr>
          <p:cNvGrpSpPr/>
          <p:nvPr/>
        </p:nvGrpSpPr>
        <p:grpSpPr>
          <a:xfrm>
            <a:off x="5696061" y="3479674"/>
            <a:ext cx="217061" cy="217058"/>
            <a:chOff x="1954695" y="-449256"/>
            <a:chExt cx="151070" cy="151068"/>
          </a:xfrm>
        </p:grpSpPr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BB732C0D-8413-4113-9D20-E40255AD76E3}"/>
                </a:ext>
              </a:extLst>
            </p:cNvPr>
            <p:cNvSpPr/>
            <p:nvPr/>
          </p:nvSpPr>
          <p:spPr>
            <a:xfrm>
              <a:off x="1997949" y="-406002"/>
              <a:ext cx="64562" cy="64561"/>
            </a:xfrm>
            <a:prstGeom prst="ellipse">
              <a:avLst/>
            </a:prstGeom>
            <a:solidFill>
              <a:schemeClr val="accent3"/>
            </a:solidFill>
            <a:ln w="6480">
              <a:noFill/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id="{4A1FF965-EAD0-4E08-B728-E1583172D96D}"/>
                </a:ext>
              </a:extLst>
            </p:cNvPr>
            <p:cNvSpPr/>
            <p:nvPr/>
          </p:nvSpPr>
          <p:spPr>
            <a:xfrm>
              <a:off x="1954695" y="-449256"/>
              <a:ext cx="151070" cy="151068"/>
            </a:xfrm>
            <a:prstGeom prst="ellipse">
              <a:avLst/>
            </a:prstGeom>
            <a:noFill/>
            <a:ln w="6480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FA3C672D-6848-42D1-8464-A97B23AA671F}"/>
              </a:ext>
            </a:extLst>
          </p:cNvPr>
          <p:cNvGrpSpPr/>
          <p:nvPr/>
        </p:nvGrpSpPr>
        <p:grpSpPr>
          <a:xfrm>
            <a:off x="5430422" y="3964533"/>
            <a:ext cx="217061" cy="217058"/>
            <a:chOff x="1954695" y="-449256"/>
            <a:chExt cx="151070" cy="151068"/>
          </a:xfrm>
        </p:grpSpPr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id="{BB732C0D-8413-4113-9D20-E40255AD76E3}"/>
                </a:ext>
              </a:extLst>
            </p:cNvPr>
            <p:cNvSpPr/>
            <p:nvPr/>
          </p:nvSpPr>
          <p:spPr>
            <a:xfrm>
              <a:off x="1997949" y="-406002"/>
              <a:ext cx="64562" cy="64561"/>
            </a:xfrm>
            <a:prstGeom prst="ellipse">
              <a:avLst/>
            </a:prstGeom>
            <a:solidFill>
              <a:schemeClr val="accent3"/>
            </a:solidFill>
            <a:ln w="6480">
              <a:noFill/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4A1FF965-EAD0-4E08-B728-E1583172D96D}"/>
                </a:ext>
              </a:extLst>
            </p:cNvPr>
            <p:cNvSpPr/>
            <p:nvPr/>
          </p:nvSpPr>
          <p:spPr>
            <a:xfrm>
              <a:off x="1954695" y="-449256"/>
              <a:ext cx="151070" cy="151068"/>
            </a:xfrm>
            <a:prstGeom prst="ellipse">
              <a:avLst/>
            </a:prstGeom>
            <a:noFill/>
            <a:ln w="6480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</p:grp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12CF6564-E267-47DE-8FB3-F1C54D5CCB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2513" y="1974625"/>
            <a:ext cx="103378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16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6"/>
          <a:stretch/>
        </p:blipFill>
        <p:spPr bwMode="auto">
          <a:xfrm>
            <a:off x="3967972" y="2137235"/>
            <a:ext cx="1073494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44A55179-610F-4F3C-83DD-04943E52B936}"/>
              </a:ext>
            </a:extLst>
          </p:cNvPr>
          <p:cNvSpPr/>
          <p:nvPr/>
        </p:nvSpPr>
        <p:spPr>
          <a:xfrm>
            <a:off x="3645479" y="1874652"/>
            <a:ext cx="1620891" cy="1620891"/>
          </a:xfrm>
          <a:prstGeom prst="ellipse">
            <a:avLst/>
          </a:prstGeom>
          <a:noFill/>
          <a:ln w="9525">
            <a:solidFill>
              <a:srgbClr val="FD4239"/>
            </a:solidFill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4A7E8CE-FA02-4652-8A50-03EFE0EB8DA1}"/>
              </a:ext>
            </a:extLst>
          </p:cNvPr>
          <p:cNvSpPr txBox="1">
            <a:spLocks/>
          </p:cNvSpPr>
          <p:nvPr/>
        </p:nvSpPr>
        <p:spPr>
          <a:xfrm>
            <a:off x="306800" y="4543443"/>
            <a:ext cx="7835824" cy="390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100" dirty="0">
                <a:solidFill>
                  <a:srgbClr val="CF4520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Переход от учетной системы к процессной</a:t>
            </a:r>
            <a:r>
              <a:rPr lang="ru-RU" sz="11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: непрерывное сопровождение процесса оказания услуг, исполнения  полномочий в сфере занятости согласно единым унифицированным требованиям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6630F5F4-BE1C-473D-81FA-260C1827D783}"/>
              </a:ext>
            </a:extLst>
          </p:cNvPr>
          <p:cNvSpPr>
            <a:spLocks noChangeAspect="1"/>
          </p:cNvSpPr>
          <p:nvPr/>
        </p:nvSpPr>
        <p:spPr>
          <a:xfrm>
            <a:off x="2996185" y="1287137"/>
            <a:ext cx="720000" cy="720000"/>
          </a:xfrm>
          <a:prstGeom prst="ellipse">
            <a:avLst/>
          </a:prstGeom>
          <a:noFill/>
          <a:ln w="648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2A4E01F-2EF3-4589-ABEC-DD84C75DEF16}"/>
              </a:ext>
            </a:extLst>
          </p:cNvPr>
          <p:cNvSpPr>
            <a:spLocks noChangeAspect="1"/>
          </p:cNvSpPr>
          <p:nvPr/>
        </p:nvSpPr>
        <p:spPr>
          <a:xfrm>
            <a:off x="5185186" y="1287137"/>
            <a:ext cx="720000" cy="720000"/>
          </a:xfrm>
          <a:prstGeom prst="ellipse">
            <a:avLst/>
          </a:prstGeom>
          <a:noFill/>
          <a:ln w="648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8F2F03B-3EB0-40DD-BA93-E84C5BDFD7A4}"/>
              </a:ext>
            </a:extLst>
          </p:cNvPr>
          <p:cNvSpPr txBox="1">
            <a:spLocks/>
          </p:cNvSpPr>
          <p:nvPr/>
        </p:nvSpPr>
        <p:spPr>
          <a:xfrm>
            <a:off x="439725" y="1250745"/>
            <a:ext cx="2488413" cy="3146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ru-RU" sz="1300" dirty="0">
                <a:solidFill>
                  <a:srgbClr val="231F1E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11 услуг и 3 полномочия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C0F67DE-3B13-4658-B832-440212B77F84}"/>
              </a:ext>
            </a:extLst>
          </p:cNvPr>
          <p:cNvSpPr txBox="1">
            <a:spLocks/>
          </p:cNvSpPr>
          <p:nvPr/>
        </p:nvSpPr>
        <p:spPr>
          <a:xfrm>
            <a:off x="578320" y="1360245"/>
            <a:ext cx="2344083" cy="8555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ru-RU" sz="11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в электронном виде:</a:t>
            </a:r>
            <a:br>
              <a:rPr lang="ru-RU" sz="11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</a:br>
            <a:r>
              <a:rPr lang="ru-RU" sz="11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2 уже внедрены в 84 регионах, остальные дорабатываются под стандарты и внедряются в 2022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A0C7210-E857-4FA1-B1E6-B419BF472630}"/>
              </a:ext>
            </a:extLst>
          </p:cNvPr>
          <p:cNvGrpSpPr/>
          <p:nvPr/>
        </p:nvGrpSpPr>
        <p:grpSpPr>
          <a:xfrm>
            <a:off x="215329" y="2310759"/>
            <a:ext cx="2349817" cy="836478"/>
            <a:chOff x="742884" y="1203598"/>
            <a:chExt cx="2349817" cy="836478"/>
          </a:xfrm>
        </p:grpSpPr>
        <p:sp>
          <p:nvSpPr>
            <p:cNvPr id="11" name="Заголовок 1">
              <a:extLst>
                <a:ext uri="{FF2B5EF4-FFF2-40B4-BE49-F238E27FC236}">
                  <a16:creationId xmlns:a16="http://schemas.microsoft.com/office/drawing/2014/main" id="{E78C394D-E225-4ABB-870B-E06592D35AD8}"/>
                </a:ext>
              </a:extLst>
            </p:cNvPr>
            <p:cNvSpPr txBox="1">
              <a:spLocks/>
            </p:cNvSpPr>
            <p:nvPr/>
          </p:nvSpPr>
          <p:spPr>
            <a:xfrm>
              <a:off x="1350052" y="1203598"/>
              <a:ext cx="1742649" cy="31465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lnSpc>
                  <a:spcPct val="100000"/>
                </a:lnSpc>
              </a:pPr>
              <a:r>
                <a:rPr lang="ru-RU" sz="1300" dirty="0">
                  <a:solidFill>
                    <a:srgbClr val="231F1E"/>
                  </a:solidFill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</a:rPr>
                <a:t>18 сервисов СМЭВ</a:t>
              </a:r>
            </a:p>
          </p:txBody>
        </p:sp>
        <p:sp>
          <p:nvSpPr>
            <p:cNvPr id="12" name="Заголовок 1">
              <a:extLst>
                <a:ext uri="{FF2B5EF4-FFF2-40B4-BE49-F238E27FC236}">
                  <a16:creationId xmlns:a16="http://schemas.microsoft.com/office/drawing/2014/main" id="{1F02104D-624E-4D3F-9340-B9F18EDF1032}"/>
                </a:ext>
              </a:extLst>
            </p:cNvPr>
            <p:cNvSpPr txBox="1">
              <a:spLocks/>
            </p:cNvSpPr>
            <p:nvPr/>
          </p:nvSpPr>
          <p:spPr>
            <a:xfrm>
              <a:off x="742884" y="1408099"/>
              <a:ext cx="2344083" cy="63197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lnSpc>
                  <a:spcPct val="100000"/>
                </a:lnSpc>
              </a:pPr>
              <a:r>
                <a:rPr lang="ru-RU" sz="1100" dirty="0">
                  <a:solidFill>
                    <a:srgbClr val="2E2E2E"/>
                  </a:solidFill>
                  <a:latin typeface="Segoe UI Light" panose="020B0502040204020203" pitchFamily="34" charset="0"/>
                  <a:ea typeface="PT Root UI" panose="020B0303020202020204" pitchFamily="34" charset="-52"/>
                  <a:cs typeface="Segoe UI Light" panose="020B0502040204020203" pitchFamily="34" charset="0"/>
                </a:rPr>
                <a:t>подключено, граждане могут не предоставлять большую часть документов для получения услуг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53C8D95-13C3-486A-8D98-52B1F7247E18}"/>
              </a:ext>
            </a:extLst>
          </p:cNvPr>
          <p:cNvGrpSpPr/>
          <p:nvPr/>
        </p:nvGrpSpPr>
        <p:grpSpPr>
          <a:xfrm>
            <a:off x="578320" y="3474878"/>
            <a:ext cx="2349818" cy="682577"/>
            <a:chOff x="742884" y="1203598"/>
            <a:chExt cx="2349818" cy="682577"/>
          </a:xfrm>
        </p:grpSpPr>
        <p:sp>
          <p:nvSpPr>
            <p:cNvPr id="14" name="Заголовок 1">
              <a:extLst>
                <a:ext uri="{FF2B5EF4-FFF2-40B4-BE49-F238E27FC236}">
                  <a16:creationId xmlns:a16="http://schemas.microsoft.com/office/drawing/2014/main" id="{9C51E3A4-BFC6-4B11-8D0C-DD2A83C39FC9}"/>
                </a:ext>
              </a:extLst>
            </p:cNvPr>
            <p:cNvSpPr txBox="1">
              <a:spLocks/>
            </p:cNvSpPr>
            <p:nvPr/>
          </p:nvSpPr>
          <p:spPr>
            <a:xfrm>
              <a:off x="987061" y="1203598"/>
              <a:ext cx="2105641" cy="31465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lnSpc>
                  <a:spcPct val="100000"/>
                </a:lnSpc>
              </a:pPr>
              <a:r>
                <a:rPr lang="ru-RU" sz="1300" dirty="0">
                  <a:solidFill>
                    <a:srgbClr val="231F1E"/>
                  </a:solidFill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</a:rPr>
                <a:t>Сервисы организации собеседования</a:t>
              </a:r>
            </a:p>
          </p:txBody>
        </p:sp>
        <p:sp>
          <p:nvSpPr>
            <p:cNvPr id="15" name="Заголовок 1">
              <a:extLst>
                <a:ext uri="{FF2B5EF4-FFF2-40B4-BE49-F238E27FC236}">
                  <a16:creationId xmlns:a16="http://schemas.microsoft.com/office/drawing/2014/main" id="{5DC5BCE3-6A8E-4D84-9C15-3878D4FCD3A8}"/>
                </a:ext>
              </a:extLst>
            </p:cNvPr>
            <p:cNvSpPr txBox="1">
              <a:spLocks/>
            </p:cNvSpPr>
            <p:nvPr/>
          </p:nvSpPr>
          <p:spPr>
            <a:xfrm>
              <a:off x="742884" y="1408099"/>
              <a:ext cx="2344083" cy="47807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lnSpc>
                  <a:spcPct val="100000"/>
                </a:lnSpc>
              </a:pPr>
              <a:r>
                <a:rPr lang="ru-RU" sz="1100" dirty="0">
                  <a:solidFill>
                    <a:srgbClr val="2E2E2E"/>
                  </a:solidFill>
                  <a:latin typeface="Segoe UI Light" panose="020B0502040204020203" pitchFamily="34" charset="0"/>
                  <a:ea typeface="PT Root UI" panose="020B0303020202020204" pitchFamily="34" charset="-52"/>
                  <a:cs typeface="Segoe UI Light" panose="020B0502040204020203" pitchFamily="34" charset="0"/>
                </a:rPr>
                <a:t>планирование даты и времени, учет результатов, уведомления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530612C8-C2A5-4C42-84C2-2A249830605F}"/>
              </a:ext>
            </a:extLst>
          </p:cNvPr>
          <p:cNvGrpSpPr/>
          <p:nvPr/>
        </p:nvGrpSpPr>
        <p:grpSpPr>
          <a:xfrm>
            <a:off x="5964755" y="1119899"/>
            <a:ext cx="2203132" cy="992127"/>
            <a:chOff x="6036957" y="1131514"/>
            <a:chExt cx="2835696" cy="992127"/>
          </a:xfrm>
        </p:grpSpPr>
        <p:sp>
          <p:nvSpPr>
            <p:cNvPr id="17" name="Заголовок 1">
              <a:extLst>
                <a:ext uri="{FF2B5EF4-FFF2-40B4-BE49-F238E27FC236}">
                  <a16:creationId xmlns:a16="http://schemas.microsoft.com/office/drawing/2014/main" id="{B14A2FDF-FC4D-436F-92FA-3B436156793C}"/>
                </a:ext>
              </a:extLst>
            </p:cNvPr>
            <p:cNvSpPr txBox="1">
              <a:spLocks/>
            </p:cNvSpPr>
            <p:nvPr/>
          </p:nvSpPr>
          <p:spPr>
            <a:xfrm>
              <a:off x="6036957" y="1131514"/>
              <a:ext cx="2835696" cy="31465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ru-RU" sz="1300" dirty="0">
                  <a:solidFill>
                    <a:srgbClr val="231F1E"/>
                  </a:solidFill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</a:rPr>
                <a:t>Аналитика и отчетность</a:t>
              </a:r>
            </a:p>
          </p:txBody>
        </p:sp>
        <p:sp>
          <p:nvSpPr>
            <p:cNvPr id="18" name="Заголовок 1">
              <a:extLst>
                <a:ext uri="{FF2B5EF4-FFF2-40B4-BE49-F238E27FC236}">
                  <a16:creationId xmlns:a16="http://schemas.microsoft.com/office/drawing/2014/main" id="{017089E4-78E0-4618-A363-E762A0C9315F}"/>
                </a:ext>
              </a:extLst>
            </p:cNvPr>
            <p:cNvSpPr txBox="1">
              <a:spLocks/>
            </p:cNvSpPr>
            <p:nvPr/>
          </p:nvSpPr>
          <p:spPr>
            <a:xfrm>
              <a:off x="6036957" y="1408099"/>
              <a:ext cx="2687355" cy="71554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ru-RU" sz="1100" dirty="0">
                  <a:solidFill>
                    <a:srgbClr val="2E2E2E"/>
                  </a:solidFill>
                  <a:latin typeface="Segoe UI Light" panose="020B0502040204020203" pitchFamily="34" charset="0"/>
                  <a:ea typeface="PT Root UI" panose="020B0303020202020204" pitchFamily="34" charset="-52"/>
                  <a:cs typeface="Segoe UI Light" panose="020B0502040204020203" pitchFamily="34" charset="0"/>
                </a:rPr>
                <a:t>10 новых форм отчетности по оказанию услуг, отчетность работодателей по ст.25 закона о занятости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04416B65-BD5A-45B9-9F4F-077F25AF7734}"/>
              </a:ext>
            </a:extLst>
          </p:cNvPr>
          <p:cNvGrpSpPr/>
          <p:nvPr/>
        </p:nvGrpSpPr>
        <p:grpSpPr>
          <a:xfrm>
            <a:off x="6346702" y="2374730"/>
            <a:ext cx="2067443" cy="848487"/>
            <a:chOff x="6036956" y="1203598"/>
            <a:chExt cx="2661048" cy="848487"/>
          </a:xfrm>
        </p:grpSpPr>
        <p:sp>
          <p:nvSpPr>
            <p:cNvPr id="20" name="Заголовок 1">
              <a:extLst>
                <a:ext uri="{FF2B5EF4-FFF2-40B4-BE49-F238E27FC236}">
                  <a16:creationId xmlns:a16="http://schemas.microsoft.com/office/drawing/2014/main" id="{907A7A8B-0280-4415-8BC0-232502454749}"/>
                </a:ext>
              </a:extLst>
            </p:cNvPr>
            <p:cNvSpPr txBox="1">
              <a:spLocks/>
            </p:cNvSpPr>
            <p:nvPr/>
          </p:nvSpPr>
          <p:spPr>
            <a:xfrm>
              <a:off x="6036956" y="1203598"/>
              <a:ext cx="2565248" cy="31465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ru-RU" sz="1300" dirty="0">
                  <a:solidFill>
                    <a:srgbClr val="231F1E"/>
                  </a:solidFill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</a:rPr>
                <a:t>Конструктор процессов и форм</a:t>
              </a:r>
            </a:p>
          </p:txBody>
        </p:sp>
        <p:sp>
          <p:nvSpPr>
            <p:cNvPr id="21" name="Заголовок 1">
              <a:extLst>
                <a:ext uri="{FF2B5EF4-FFF2-40B4-BE49-F238E27FC236}">
                  <a16:creationId xmlns:a16="http://schemas.microsoft.com/office/drawing/2014/main" id="{5A6866BC-E0C6-4995-AEB5-DF36947BCAA0}"/>
                </a:ext>
              </a:extLst>
            </p:cNvPr>
            <p:cNvSpPr txBox="1">
              <a:spLocks/>
            </p:cNvSpPr>
            <p:nvPr/>
          </p:nvSpPr>
          <p:spPr>
            <a:xfrm>
              <a:off x="6036957" y="1408099"/>
              <a:ext cx="2661047" cy="64398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ru-RU" sz="1100" dirty="0">
                  <a:solidFill>
                    <a:srgbClr val="2E2E2E"/>
                  </a:solidFill>
                  <a:latin typeface="Segoe UI Light" panose="020B0502040204020203" pitchFamily="34" charset="0"/>
                  <a:ea typeface="PT Root UI" panose="020B0303020202020204" pitchFamily="34" charset="-52"/>
                  <a:cs typeface="Segoe UI Light" panose="020B0502040204020203" pitchFamily="34" charset="0"/>
                </a:rPr>
                <a:t>модели услуг и сервисов, настройка процессов, работа с задачами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824CEA9C-E11C-4A40-AA5E-51CC9D76EBDF}"/>
              </a:ext>
            </a:extLst>
          </p:cNvPr>
          <p:cNvGrpSpPr/>
          <p:nvPr/>
        </p:nvGrpSpPr>
        <p:grpSpPr>
          <a:xfrm>
            <a:off x="5964755" y="3495543"/>
            <a:ext cx="2778998" cy="821276"/>
            <a:chOff x="6036956" y="1203598"/>
            <a:chExt cx="3576905" cy="821276"/>
          </a:xfrm>
        </p:grpSpPr>
        <p:sp>
          <p:nvSpPr>
            <p:cNvPr id="23" name="Заголовок 1">
              <a:extLst>
                <a:ext uri="{FF2B5EF4-FFF2-40B4-BE49-F238E27FC236}">
                  <a16:creationId xmlns:a16="http://schemas.microsoft.com/office/drawing/2014/main" id="{0CC23B5F-BFAB-4023-8522-39D9457014B4}"/>
                </a:ext>
              </a:extLst>
            </p:cNvPr>
            <p:cNvSpPr txBox="1">
              <a:spLocks/>
            </p:cNvSpPr>
            <p:nvPr/>
          </p:nvSpPr>
          <p:spPr>
            <a:xfrm>
              <a:off x="6036957" y="1203598"/>
              <a:ext cx="2495760" cy="31465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ru-RU" sz="1300" dirty="0">
                  <a:solidFill>
                    <a:srgbClr val="231F1E"/>
                  </a:solidFill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</a:rPr>
                <a:t>Новые компоненты платформы</a:t>
              </a:r>
            </a:p>
          </p:txBody>
        </p:sp>
        <p:sp>
          <p:nvSpPr>
            <p:cNvPr id="24" name="Заголовок 1">
              <a:extLst>
                <a:ext uri="{FF2B5EF4-FFF2-40B4-BE49-F238E27FC236}">
                  <a16:creationId xmlns:a16="http://schemas.microsoft.com/office/drawing/2014/main" id="{672479D0-779E-4564-9E36-61283ABB5FC0}"/>
                </a:ext>
              </a:extLst>
            </p:cNvPr>
            <p:cNvSpPr txBox="1">
              <a:spLocks/>
            </p:cNvSpPr>
            <p:nvPr/>
          </p:nvSpPr>
          <p:spPr>
            <a:xfrm>
              <a:off x="6036956" y="1408098"/>
              <a:ext cx="3576905" cy="61677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ru-RU" sz="1100" dirty="0">
                  <a:solidFill>
                    <a:srgbClr val="2E2E2E"/>
                  </a:solidFill>
                  <a:latin typeface="Segoe UI Light" panose="020B0502040204020203" pitchFamily="34" charset="0"/>
                  <a:ea typeface="PT Root UI" panose="020B0303020202020204" pitchFamily="34" charset="-52"/>
                  <a:cs typeface="Segoe UI Light" panose="020B0502040204020203" pitchFamily="34" charset="0"/>
                </a:rPr>
                <a:t>интеграция с ЕПГУ, управление страницами, ведение и распространение НСИ, обеспечение ЮЗЭД</a:t>
              </a:r>
            </a:p>
          </p:txBody>
        </p:sp>
      </p:grpSp>
      <p:sp>
        <p:nvSpPr>
          <p:cNvPr id="25" name="Овал 24">
            <a:extLst>
              <a:ext uri="{FF2B5EF4-FFF2-40B4-BE49-F238E27FC236}">
                <a16:creationId xmlns:a16="http://schemas.microsoft.com/office/drawing/2014/main" id="{6E1E7511-B9B9-4869-B02A-6BE521C3A857}"/>
              </a:ext>
            </a:extLst>
          </p:cNvPr>
          <p:cNvSpPr>
            <a:spLocks noChangeAspect="1"/>
          </p:cNvSpPr>
          <p:nvPr/>
        </p:nvSpPr>
        <p:spPr>
          <a:xfrm>
            <a:off x="2996185" y="3357312"/>
            <a:ext cx="720000" cy="720000"/>
          </a:xfrm>
          <a:prstGeom prst="ellipse">
            <a:avLst/>
          </a:prstGeom>
          <a:noFill/>
          <a:ln w="648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390457DC-6125-4FD3-995B-A23566486246}"/>
              </a:ext>
            </a:extLst>
          </p:cNvPr>
          <p:cNvSpPr>
            <a:spLocks noChangeAspect="1"/>
          </p:cNvSpPr>
          <p:nvPr/>
        </p:nvSpPr>
        <p:spPr>
          <a:xfrm>
            <a:off x="5185186" y="3357312"/>
            <a:ext cx="720000" cy="720000"/>
          </a:xfrm>
          <a:prstGeom prst="ellipse">
            <a:avLst/>
          </a:prstGeom>
          <a:noFill/>
          <a:ln w="648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65C5C9C0-640C-4B05-BF56-25A280C72010}"/>
              </a:ext>
            </a:extLst>
          </p:cNvPr>
          <p:cNvSpPr>
            <a:spLocks noChangeAspect="1"/>
          </p:cNvSpPr>
          <p:nvPr/>
        </p:nvSpPr>
        <p:spPr>
          <a:xfrm>
            <a:off x="2646663" y="2325097"/>
            <a:ext cx="720000" cy="720000"/>
          </a:xfrm>
          <a:prstGeom prst="ellipse">
            <a:avLst/>
          </a:prstGeom>
          <a:noFill/>
          <a:ln w="648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E3F40936-5D4A-4129-804A-6419FC4EC3C8}"/>
              </a:ext>
            </a:extLst>
          </p:cNvPr>
          <p:cNvSpPr>
            <a:spLocks noChangeAspect="1"/>
          </p:cNvSpPr>
          <p:nvPr/>
        </p:nvSpPr>
        <p:spPr>
          <a:xfrm>
            <a:off x="5545186" y="2325097"/>
            <a:ext cx="720000" cy="720000"/>
          </a:xfrm>
          <a:prstGeom prst="ellipse">
            <a:avLst/>
          </a:prstGeom>
          <a:noFill/>
          <a:ln w="648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2411A9B1-6A44-4ED3-B46A-59E81B23BCFA}"/>
              </a:ext>
            </a:extLst>
          </p:cNvPr>
          <p:cNvCxnSpPr>
            <a:endCxn id="7" idx="3"/>
          </p:cNvCxnSpPr>
          <p:nvPr/>
        </p:nvCxnSpPr>
        <p:spPr>
          <a:xfrm flipV="1">
            <a:off x="5022309" y="1901695"/>
            <a:ext cx="268319" cy="210332"/>
          </a:xfrm>
          <a:prstGeom prst="line">
            <a:avLst/>
          </a:prstGeom>
          <a:noFill/>
          <a:ln w="648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0356780C-6030-493C-A468-6420F59D6C22}"/>
              </a:ext>
            </a:extLst>
          </p:cNvPr>
          <p:cNvCxnSpPr/>
          <p:nvPr/>
        </p:nvCxnSpPr>
        <p:spPr>
          <a:xfrm flipH="1" flipV="1">
            <a:off x="3610743" y="1901695"/>
            <a:ext cx="268319" cy="210332"/>
          </a:xfrm>
          <a:prstGeom prst="line">
            <a:avLst/>
          </a:prstGeom>
          <a:noFill/>
          <a:ln w="648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EBC82D92-5961-4CF5-B53D-EB5D3A0D2241}"/>
              </a:ext>
            </a:extLst>
          </p:cNvPr>
          <p:cNvCxnSpPr>
            <a:stCxn id="37" idx="3"/>
          </p:cNvCxnSpPr>
          <p:nvPr/>
        </p:nvCxnSpPr>
        <p:spPr>
          <a:xfrm flipH="1">
            <a:off x="3659920" y="3297274"/>
            <a:ext cx="194459" cy="223038"/>
          </a:xfrm>
          <a:prstGeom prst="line">
            <a:avLst/>
          </a:prstGeom>
          <a:noFill/>
          <a:ln w="648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878D2B1F-1A59-416B-908B-98E58B9E93FC}"/>
              </a:ext>
            </a:extLst>
          </p:cNvPr>
          <p:cNvCxnSpPr>
            <a:stCxn id="38" idx="5"/>
          </p:cNvCxnSpPr>
          <p:nvPr/>
        </p:nvCxnSpPr>
        <p:spPr>
          <a:xfrm>
            <a:off x="5063845" y="3297274"/>
            <a:ext cx="182172" cy="223038"/>
          </a:xfrm>
          <a:prstGeom prst="line">
            <a:avLst/>
          </a:prstGeom>
          <a:noFill/>
          <a:ln w="648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DE67056B-1B2D-43F7-9905-F59A31F7C1D8}"/>
              </a:ext>
            </a:extLst>
          </p:cNvPr>
          <p:cNvCxnSpPr>
            <a:stCxn id="4" idx="2"/>
            <a:endCxn id="27" idx="6"/>
          </p:cNvCxnSpPr>
          <p:nvPr/>
        </p:nvCxnSpPr>
        <p:spPr>
          <a:xfrm flipH="1" flipV="1">
            <a:off x="3366663" y="2685097"/>
            <a:ext cx="278816" cy="1"/>
          </a:xfrm>
          <a:prstGeom prst="line">
            <a:avLst/>
          </a:prstGeom>
          <a:noFill/>
          <a:ln w="648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8294BB44-DE27-4594-A557-959C71242759}"/>
              </a:ext>
            </a:extLst>
          </p:cNvPr>
          <p:cNvCxnSpPr/>
          <p:nvPr/>
        </p:nvCxnSpPr>
        <p:spPr>
          <a:xfrm flipH="1" flipV="1">
            <a:off x="5266370" y="2685097"/>
            <a:ext cx="278816" cy="1"/>
          </a:xfrm>
          <a:prstGeom prst="line">
            <a:avLst/>
          </a:prstGeom>
          <a:noFill/>
          <a:ln w="648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</p:cxnSp>
      <p:sp>
        <p:nvSpPr>
          <p:cNvPr id="35" name="Овал 34">
            <a:extLst>
              <a:ext uri="{FF2B5EF4-FFF2-40B4-BE49-F238E27FC236}">
                <a16:creationId xmlns:a16="http://schemas.microsoft.com/office/drawing/2014/main" id="{935FBD26-A83F-4CE3-85B0-4E18DF375040}"/>
              </a:ext>
            </a:extLst>
          </p:cNvPr>
          <p:cNvSpPr/>
          <p:nvPr/>
        </p:nvSpPr>
        <p:spPr>
          <a:xfrm>
            <a:off x="3841673" y="2068645"/>
            <a:ext cx="86763" cy="86763"/>
          </a:xfrm>
          <a:prstGeom prst="ellipse">
            <a:avLst/>
          </a:prstGeom>
          <a:solidFill>
            <a:schemeClr val="bg1"/>
          </a:solidFill>
          <a:ln w="9525">
            <a:solidFill>
              <a:srgbClr val="E30613"/>
            </a:solidFill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3F7505C3-7391-406E-9004-BBBB4080A456}"/>
              </a:ext>
            </a:extLst>
          </p:cNvPr>
          <p:cNvSpPr/>
          <p:nvPr/>
        </p:nvSpPr>
        <p:spPr>
          <a:xfrm>
            <a:off x="4989788" y="2068645"/>
            <a:ext cx="86763" cy="86763"/>
          </a:xfrm>
          <a:prstGeom prst="ellipse">
            <a:avLst/>
          </a:prstGeom>
          <a:solidFill>
            <a:schemeClr val="bg1"/>
          </a:solidFill>
          <a:ln w="9525">
            <a:solidFill>
              <a:srgbClr val="E30613"/>
            </a:solidFill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4A653F30-6613-4DBA-8C47-CE84660DD61E}"/>
              </a:ext>
            </a:extLst>
          </p:cNvPr>
          <p:cNvSpPr/>
          <p:nvPr/>
        </p:nvSpPr>
        <p:spPr>
          <a:xfrm>
            <a:off x="3841673" y="3223217"/>
            <a:ext cx="86763" cy="86763"/>
          </a:xfrm>
          <a:prstGeom prst="ellipse">
            <a:avLst/>
          </a:prstGeom>
          <a:solidFill>
            <a:schemeClr val="bg1"/>
          </a:solidFill>
          <a:ln w="9525">
            <a:solidFill>
              <a:srgbClr val="E30613"/>
            </a:solidFill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80C7EEA5-CF35-4779-9A06-E1FB42E73943}"/>
              </a:ext>
            </a:extLst>
          </p:cNvPr>
          <p:cNvSpPr/>
          <p:nvPr/>
        </p:nvSpPr>
        <p:spPr>
          <a:xfrm>
            <a:off x="4989788" y="3223217"/>
            <a:ext cx="86763" cy="86763"/>
          </a:xfrm>
          <a:prstGeom prst="ellipse">
            <a:avLst/>
          </a:prstGeom>
          <a:solidFill>
            <a:schemeClr val="bg1"/>
          </a:solidFill>
          <a:ln w="9525">
            <a:solidFill>
              <a:srgbClr val="E30613"/>
            </a:solidFill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5BE1A6CC-390C-4443-BF78-A8CDBFD16F24}"/>
              </a:ext>
            </a:extLst>
          </p:cNvPr>
          <p:cNvSpPr/>
          <p:nvPr/>
        </p:nvSpPr>
        <p:spPr>
          <a:xfrm>
            <a:off x="3608486" y="2639822"/>
            <a:ext cx="86763" cy="86763"/>
          </a:xfrm>
          <a:prstGeom prst="ellipse">
            <a:avLst/>
          </a:prstGeom>
          <a:solidFill>
            <a:schemeClr val="bg1"/>
          </a:solidFill>
          <a:ln w="9525">
            <a:solidFill>
              <a:srgbClr val="E30613"/>
            </a:solidFill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2F570295-8323-4A90-AAE2-CFC9877D5BAF}"/>
              </a:ext>
            </a:extLst>
          </p:cNvPr>
          <p:cNvSpPr/>
          <p:nvPr/>
        </p:nvSpPr>
        <p:spPr>
          <a:xfrm>
            <a:off x="5220365" y="2639822"/>
            <a:ext cx="86763" cy="86763"/>
          </a:xfrm>
          <a:prstGeom prst="ellipse">
            <a:avLst/>
          </a:prstGeom>
          <a:solidFill>
            <a:schemeClr val="bg1"/>
          </a:solidFill>
          <a:ln w="9525">
            <a:solidFill>
              <a:srgbClr val="E30613"/>
            </a:solidFill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47" name="Текст 6">
            <a:extLst>
              <a:ext uri="{FF2B5EF4-FFF2-40B4-BE49-F238E27FC236}">
                <a16:creationId xmlns:a16="http://schemas.microsoft.com/office/drawing/2014/main" id="{D5981573-5D3F-4FC5-A5D8-0B7C56009FCF}"/>
              </a:ext>
            </a:extLst>
          </p:cNvPr>
          <p:cNvSpPr txBox="1">
            <a:spLocks/>
          </p:cNvSpPr>
          <p:nvPr/>
        </p:nvSpPr>
        <p:spPr>
          <a:xfrm>
            <a:off x="307735" y="607704"/>
            <a:ext cx="7220117" cy="2808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bg2"/>
              </a:buClr>
              <a:buSzPct val="130000"/>
              <a:buFont typeface="Arial" pitchFamily="34" charset="0"/>
              <a:buNone/>
              <a:defRPr lang="ru-RU" sz="1300" kern="1200" dirty="0">
                <a:solidFill>
                  <a:srgbClr val="171C30"/>
                </a:solidFill>
                <a:latin typeface="Segoe UI Semilight" panose="020B0402040204020203" pitchFamily="34" charset="0"/>
                <a:ea typeface="PT Root UI" panose="020B0303020202020204" pitchFamily="34" charset="-52"/>
                <a:cs typeface="Segoe UI Semilight" panose="020B0402040204020203" pitchFamily="34" charset="0"/>
              </a:defRPr>
            </a:lvl1pPr>
            <a:lvl2pPr marL="233775" indent="0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None/>
              <a:defRPr sz="14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2pPr>
            <a:lvl3pPr marL="467551" indent="0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None/>
              <a:defRPr sz="14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3pPr>
            <a:lvl4pPr marL="1168877" indent="0" algn="l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4pPr>
            <a:lvl5pPr marL="1558503" indent="0" algn="l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dirty="0"/>
              <a:t>Обеспечение единых параметров качества и доступности услуг для граждан во всех регионах</a:t>
            </a:r>
          </a:p>
          <a:p>
            <a:endParaRPr lang="ru-RU" dirty="0"/>
          </a:p>
        </p:txBody>
      </p:sp>
      <p:sp>
        <p:nvSpPr>
          <p:cNvPr id="48" name="Текст 2">
            <a:extLst>
              <a:ext uri="{FF2B5EF4-FFF2-40B4-BE49-F238E27FC236}">
                <a16:creationId xmlns:a16="http://schemas.microsoft.com/office/drawing/2014/main" id="{6C442876-9802-4134-B9F8-99C3432EF098}"/>
              </a:ext>
            </a:extLst>
          </p:cNvPr>
          <p:cNvSpPr txBox="1">
            <a:spLocks/>
          </p:cNvSpPr>
          <p:nvPr/>
        </p:nvSpPr>
        <p:spPr>
          <a:xfrm>
            <a:off x="306800" y="204306"/>
            <a:ext cx="6516722" cy="325285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marR="0" indent="0" algn="l" defTabSz="7792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56"/>
              </a:spcAft>
              <a:buClrTx/>
              <a:buSzTx/>
              <a:buFontTx/>
              <a:buNone/>
              <a:tabLst/>
              <a:defRPr lang="ru-RU" sz="2200" b="0" kern="1200" cap="none" baseline="0" dirty="0">
                <a:solidFill>
                  <a:srgbClr val="24347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  <a:lvl2pPr marL="467551" indent="-233776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1327" indent="-233776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100" dirty="0"/>
              <a:t>Оказание услуг в сфере занятости. </a:t>
            </a:r>
            <a:r>
              <a:rPr lang="ru-RU" sz="2100" dirty="0">
                <a:solidFill>
                  <a:srgbClr val="CF4520"/>
                </a:solidFill>
              </a:rPr>
              <a:t>СЗН 2.0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8504259-357F-40B4-928D-F6FC7ACD5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5701" y="1424568"/>
            <a:ext cx="432000" cy="4320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886A56A-046D-4ABA-8845-8B70B38B09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93705" y="2482951"/>
            <a:ext cx="425915" cy="4320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7C43C0C8-BC61-4E93-B2D0-BE927428BC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55799" y="3503186"/>
            <a:ext cx="400772" cy="4320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8F48093-7BE4-4BAE-80E1-932A09A7A3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27532" y="1467137"/>
            <a:ext cx="415385" cy="36000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5AF5D04-2883-4494-90B6-9C9F902877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60335" y="2487432"/>
            <a:ext cx="344432" cy="4320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0B60EF7-4D31-46BB-8989-E027B11A961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27532" y="3495543"/>
            <a:ext cx="444895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35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992971"/>
            <a:ext cx="9144000" cy="169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480">
            <a:solidFill>
              <a:schemeClr val="accent4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48" name="Текст 2">
            <a:extLst>
              <a:ext uri="{FF2B5EF4-FFF2-40B4-BE49-F238E27FC236}">
                <a16:creationId xmlns:a16="http://schemas.microsoft.com/office/drawing/2014/main" id="{6C442876-9802-4134-B9F8-99C3432EF098}"/>
              </a:ext>
            </a:extLst>
          </p:cNvPr>
          <p:cNvSpPr txBox="1">
            <a:spLocks/>
          </p:cNvSpPr>
          <p:nvPr/>
        </p:nvSpPr>
        <p:spPr>
          <a:xfrm>
            <a:off x="306800" y="204306"/>
            <a:ext cx="6516722" cy="325285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marR="0" indent="0" algn="l" defTabSz="7792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56"/>
              </a:spcAft>
              <a:buClrTx/>
              <a:buSzTx/>
              <a:buFontTx/>
              <a:buNone/>
              <a:tabLst/>
              <a:defRPr lang="ru-RU" sz="2200" b="0" kern="1200" cap="none" baseline="0" dirty="0">
                <a:solidFill>
                  <a:srgbClr val="24347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  <a:lvl2pPr marL="467551" indent="-233776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1327" indent="-233776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Образовательная платформа</a:t>
            </a:r>
            <a:endParaRPr lang="ru-RU" sz="2000" dirty="0">
              <a:solidFill>
                <a:srgbClr val="FF0000"/>
              </a:solidFill>
            </a:endParaRPr>
          </a:p>
          <a:p>
            <a:endParaRPr lang="ru-RU" sz="2100" dirty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88FA48B4-DDA1-4F0E-98A9-DE360F347CBF}"/>
              </a:ext>
            </a:extLst>
          </p:cNvPr>
          <p:cNvCxnSpPr>
            <a:cxnSpLocks/>
          </p:cNvCxnSpPr>
          <p:nvPr/>
        </p:nvCxnSpPr>
        <p:spPr>
          <a:xfrm>
            <a:off x="892627" y="3013776"/>
            <a:ext cx="0" cy="2145003"/>
          </a:xfrm>
          <a:prstGeom prst="line">
            <a:avLst/>
          </a:prstGeom>
          <a:ln w="19050" cap="rnd">
            <a:solidFill>
              <a:srgbClr val="C9CAD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011CD3DA-16FD-4C3F-81F5-4D1E855A44E4}"/>
              </a:ext>
            </a:extLst>
          </p:cNvPr>
          <p:cNvCxnSpPr>
            <a:cxnSpLocks/>
          </p:cNvCxnSpPr>
          <p:nvPr/>
        </p:nvCxnSpPr>
        <p:spPr>
          <a:xfrm flipH="1">
            <a:off x="6112399" y="3042130"/>
            <a:ext cx="31767" cy="2101370"/>
          </a:xfrm>
          <a:prstGeom prst="line">
            <a:avLst/>
          </a:prstGeom>
          <a:ln w="19050" cap="rnd">
            <a:solidFill>
              <a:srgbClr val="C9CAD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Заголовок 1">
            <a:extLst>
              <a:ext uri="{FF2B5EF4-FFF2-40B4-BE49-F238E27FC236}">
                <a16:creationId xmlns:a16="http://schemas.microsoft.com/office/drawing/2014/main" id="{2B41075D-5249-45BF-848A-BF79F48C2B1D}"/>
              </a:ext>
            </a:extLst>
          </p:cNvPr>
          <p:cNvSpPr txBox="1">
            <a:spLocks/>
          </p:cNvSpPr>
          <p:nvPr/>
        </p:nvSpPr>
        <p:spPr>
          <a:xfrm>
            <a:off x="1252079" y="2883807"/>
            <a:ext cx="1529583" cy="2678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ru-RU" sz="1200" dirty="0">
                <a:solidFill>
                  <a:srgbClr val="2E2E2E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Подача заявок</a:t>
            </a:r>
          </a:p>
        </p:txBody>
      </p:sp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80E3AD40-2BEF-4620-A192-AB8650DE176A}"/>
              </a:ext>
            </a:extLst>
          </p:cNvPr>
          <p:cNvSpPr txBox="1">
            <a:spLocks/>
          </p:cNvSpPr>
          <p:nvPr/>
        </p:nvSpPr>
        <p:spPr>
          <a:xfrm>
            <a:off x="1252081" y="3119878"/>
            <a:ext cx="1650168" cy="5670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0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Выбор курса, направление заявки, уведомления</a:t>
            </a:r>
          </a:p>
        </p:txBody>
      </p:sp>
      <p:sp>
        <p:nvSpPr>
          <p:cNvPr id="78" name="Заголовок 1">
            <a:extLst>
              <a:ext uri="{FF2B5EF4-FFF2-40B4-BE49-F238E27FC236}">
                <a16:creationId xmlns:a16="http://schemas.microsoft.com/office/drawing/2014/main" id="{E530D61D-3DAD-4046-810C-FA2715E0D411}"/>
              </a:ext>
            </a:extLst>
          </p:cNvPr>
          <p:cNvSpPr txBox="1">
            <a:spLocks/>
          </p:cNvSpPr>
          <p:nvPr/>
        </p:nvSpPr>
        <p:spPr>
          <a:xfrm>
            <a:off x="1252079" y="4023494"/>
            <a:ext cx="1921826" cy="2678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ru-RU" sz="1200" dirty="0">
                <a:solidFill>
                  <a:srgbClr val="2E2E2E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Работа с курсами</a:t>
            </a:r>
          </a:p>
        </p:txBody>
      </p:sp>
      <p:sp>
        <p:nvSpPr>
          <p:cNvPr id="81" name="Заголовок 1">
            <a:extLst>
              <a:ext uri="{FF2B5EF4-FFF2-40B4-BE49-F238E27FC236}">
                <a16:creationId xmlns:a16="http://schemas.microsoft.com/office/drawing/2014/main" id="{313E2A1B-A86A-4386-82C3-5E842249C049}"/>
              </a:ext>
            </a:extLst>
          </p:cNvPr>
          <p:cNvSpPr txBox="1">
            <a:spLocks/>
          </p:cNvSpPr>
          <p:nvPr/>
        </p:nvSpPr>
        <p:spPr>
          <a:xfrm>
            <a:off x="1252080" y="4232144"/>
            <a:ext cx="1921825" cy="5670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0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Сведения о программах (форма на портале/ API), согласование размещения</a:t>
            </a:r>
          </a:p>
          <a:p>
            <a:pPr algn="l">
              <a:lnSpc>
                <a:spcPct val="100000"/>
              </a:lnSpc>
            </a:pPr>
            <a:r>
              <a:rPr lang="ru-RU" sz="10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.</a:t>
            </a:r>
          </a:p>
        </p:txBody>
      </p:sp>
      <p:sp>
        <p:nvSpPr>
          <p:cNvPr id="84" name="Заголовок 1">
            <a:extLst>
              <a:ext uri="{FF2B5EF4-FFF2-40B4-BE49-F238E27FC236}">
                <a16:creationId xmlns:a16="http://schemas.microsoft.com/office/drawing/2014/main" id="{601C003F-729E-4F6F-9A4F-FAF846C4253C}"/>
              </a:ext>
            </a:extLst>
          </p:cNvPr>
          <p:cNvSpPr txBox="1">
            <a:spLocks/>
          </p:cNvSpPr>
          <p:nvPr/>
        </p:nvSpPr>
        <p:spPr>
          <a:xfrm>
            <a:off x="3807019" y="4053802"/>
            <a:ext cx="2129794" cy="2678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200" dirty="0">
                <a:solidFill>
                  <a:srgbClr val="2E2E2E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Партнерства</a:t>
            </a:r>
          </a:p>
        </p:txBody>
      </p:sp>
      <p:sp>
        <p:nvSpPr>
          <p:cNvPr id="85" name="Заголовок 1">
            <a:extLst>
              <a:ext uri="{FF2B5EF4-FFF2-40B4-BE49-F238E27FC236}">
                <a16:creationId xmlns:a16="http://schemas.microsoft.com/office/drawing/2014/main" id="{44956CF8-BDEA-459D-9400-6D4AFA2D0590}"/>
              </a:ext>
            </a:extLst>
          </p:cNvPr>
          <p:cNvSpPr txBox="1">
            <a:spLocks/>
          </p:cNvSpPr>
          <p:nvPr/>
        </p:nvSpPr>
        <p:spPr>
          <a:xfrm>
            <a:off x="3829750" y="4232144"/>
            <a:ext cx="1921825" cy="5670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0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Направление, получение,  подтверждение , отклонение, удаление,  уведомления</a:t>
            </a:r>
          </a:p>
        </p:txBody>
      </p:sp>
      <p:sp>
        <p:nvSpPr>
          <p:cNvPr id="86" name="Заголовок 1">
            <a:extLst>
              <a:ext uri="{FF2B5EF4-FFF2-40B4-BE49-F238E27FC236}">
                <a16:creationId xmlns:a16="http://schemas.microsoft.com/office/drawing/2014/main" id="{0D981449-0D99-4E54-8DB7-B67F33B95AE5}"/>
              </a:ext>
            </a:extLst>
          </p:cNvPr>
          <p:cNvSpPr txBox="1">
            <a:spLocks/>
          </p:cNvSpPr>
          <p:nvPr/>
        </p:nvSpPr>
        <p:spPr>
          <a:xfrm>
            <a:off x="6530782" y="2883878"/>
            <a:ext cx="2034790" cy="2678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ru-RU" sz="1200" dirty="0">
                <a:solidFill>
                  <a:srgbClr val="2E2E2E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Статистика, аналитика</a:t>
            </a:r>
          </a:p>
        </p:txBody>
      </p:sp>
      <p:sp>
        <p:nvSpPr>
          <p:cNvPr id="87" name="Заголовок 1">
            <a:extLst>
              <a:ext uri="{FF2B5EF4-FFF2-40B4-BE49-F238E27FC236}">
                <a16:creationId xmlns:a16="http://schemas.microsoft.com/office/drawing/2014/main" id="{D4DAACE7-683D-42F6-9527-2291271EC0CE}"/>
              </a:ext>
            </a:extLst>
          </p:cNvPr>
          <p:cNvSpPr txBox="1">
            <a:spLocks/>
          </p:cNvSpPr>
          <p:nvPr/>
        </p:nvSpPr>
        <p:spPr>
          <a:xfrm>
            <a:off x="6530783" y="3119878"/>
            <a:ext cx="1649810" cy="5670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0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Формирование и просмотру отчетов по заявкам, обученным и т.д.</a:t>
            </a:r>
          </a:p>
        </p:txBody>
      </p:sp>
      <p:sp>
        <p:nvSpPr>
          <p:cNvPr id="88" name="Заголовок 1">
            <a:extLst>
              <a:ext uri="{FF2B5EF4-FFF2-40B4-BE49-F238E27FC236}">
                <a16:creationId xmlns:a16="http://schemas.microsoft.com/office/drawing/2014/main" id="{B4944F67-8A66-49B7-A117-00774C010BA8}"/>
              </a:ext>
            </a:extLst>
          </p:cNvPr>
          <p:cNvSpPr txBox="1">
            <a:spLocks/>
          </p:cNvSpPr>
          <p:nvPr/>
        </p:nvSpPr>
        <p:spPr>
          <a:xfrm>
            <a:off x="6530782" y="4051522"/>
            <a:ext cx="2034790" cy="2678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200" dirty="0">
                <a:solidFill>
                  <a:srgbClr val="2E2E2E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Мониторинг</a:t>
            </a:r>
          </a:p>
        </p:txBody>
      </p:sp>
      <p:sp>
        <p:nvSpPr>
          <p:cNvPr id="89" name="Заголовок 1">
            <a:extLst>
              <a:ext uri="{FF2B5EF4-FFF2-40B4-BE49-F238E27FC236}">
                <a16:creationId xmlns:a16="http://schemas.microsoft.com/office/drawing/2014/main" id="{D52627F9-746A-4F69-B026-BF9BFA414D90}"/>
              </a:ext>
            </a:extLst>
          </p:cNvPr>
          <p:cNvSpPr txBox="1">
            <a:spLocks/>
          </p:cNvSpPr>
          <p:nvPr/>
        </p:nvSpPr>
        <p:spPr>
          <a:xfrm>
            <a:off x="6530783" y="4270313"/>
            <a:ext cx="2034790" cy="4906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FF0000"/>
              </a:buClr>
            </a:pPr>
            <a:r>
              <a:rPr lang="ru-RU" sz="10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Информация о прошедших обучение , проверка </a:t>
            </a:r>
            <a:r>
              <a:rPr lang="ru-RU" sz="1000" dirty="0" err="1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трудо</a:t>
            </a:r>
            <a:r>
              <a:rPr lang="ru-RU" sz="10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-устройства (ИС ПФР, ФНС)</a:t>
            </a: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88FA48B4-DDA1-4F0E-98A9-DE360F347CBF}"/>
              </a:ext>
            </a:extLst>
          </p:cNvPr>
          <p:cNvCxnSpPr>
            <a:cxnSpLocks/>
          </p:cNvCxnSpPr>
          <p:nvPr/>
        </p:nvCxnSpPr>
        <p:spPr>
          <a:xfrm>
            <a:off x="3447565" y="3027953"/>
            <a:ext cx="0" cy="2145003"/>
          </a:xfrm>
          <a:prstGeom prst="line">
            <a:avLst/>
          </a:prstGeom>
          <a:ln w="19050" cap="rnd">
            <a:solidFill>
              <a:srgbClr val="C9CAD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Заголовок 1">
            <a:extLst>
              <a:ext uri="{FF2B5EF4-FFF2-40B4-BE49-F238E27FC236}">
                <a16:creationId xmlns:a16="http://schemas.microsoft.com/office/drawing/2014/main" id="{D3A7E1D8-1FC9-4670-8AA8-D8AF1F4359A6}"/>
              </a:ext>
            </a:extLst>
          </p:cNvPr>
          <p:cNvSpPr txBox="1">
            <a:spLocks/>
          </p:cNvSpPr>
          <p:nvPr/>
        </p:nvSpPr>
        <p:spPr>
          <a:xfrm>
            <a:off x="3852482" y="2928196"/>
            <a:ext cx="1719588" cy="2678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200" dirty="0">
                <a:solidFill>
                  <a:srgbClr val="2E2E2E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Данные об учащихся</a:t>
            </a:r>
          </a:p>
        </p:txBody>
      </p:sp>
      <p:sp>
        <p:nvSpPr>
          <p:cNvPr id="93" name="Заголовок 1">
            <a:extLst>
              <a:ext uri="{FF2B5EF4-FFF2-40B4-BE49-F238E27FC236}">
                <a16:creationId xmlns:a16="http://schemas.microsoft.com/office/drawing/2014/main" id="{D9E6101F-733A-4C0D-9DA8-D88DA34C9B3F}"/>
              </a:ext>
            </a:extLst>
          </p:cNvPr>
          <p:cNvSpPr txBox="1">
            <a:spLocks/>
          </p:cNvSpPr>
          <p:nvPr/>
        </p:nvSpPr>
        <p:spPr>
          <a:xfrm>
            <a:off x="3852480" y="3108524"/>
            <a:ext cx="1876364" cy="5670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0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Работа с заявками, группами, внесение сведений, в </a:t>
            </a:r>
            <a:r>
              <a:rPr lang="ru-RU" sz="1000" dirty="0" err="1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т.ч</a:t>
            </a:r>
            <a:r>
              <a:rPr lang="ru-RU" sz="1000" dirty="0">
                <a:solidFill>
                  <a:srgbClr val="2E2E2E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rPr>
              <a:t> о результатах обучения</a:t>
            </a:r>
          </a:p>
        </p:txBody>
      </p:sp>
      <p:grpSp>
        <p:nvGrpSpPr>
          <p:cNvPr id="105" name="Группа 104"/>
          <p:cNvGrpSpPr>
            <a:grpSpLocks noChangeAspect="1"/>
          </p:cNvGrpSpPr>
          <p:nvPr/>
        </p:nvGrpSpPr>
        <p:grpSpPr>
          <a:xfrm>
            <a:off x="637351" y="1169741"/>
            <a:ext cx="2172431" cy="1336710"/>
            <a:chOff x="4282774" y="1912400"/>
            <a:chExt cx="8623079" cy="5064595"/>
          </a:xfrm>
        </p:grpSpPr>
        <p:pic>
          <p:nvPicPr>
            <p:cNvPr id="106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2774" y="1912400"/>
              <a:ext cx="8623079" cy="5064595"/>
            </a:xfrm>
            <a:prstGeom prst="rect">
              <a:avLst/>
            </a:prstGeom>
            <a:effectLst/>
          </p:spPr>
        </p:pic>
        <p:sp>
          <p:nvSpPr>
            <p:cNvPr id="107" name="Прямоугольник 106"/>
            <p:cNvSpPr/>
            <p:nvPr/>
          </p:nvSpPr>
          <p:spPr>
            <a:xfrm>
              <a:off x="7404100" y="5480050"/>
              <a:ext cx="400050" cy="107950"/>
            </a:xfrm>
            <a:prstGeom prst="rect">
              <a:avLst/>
            </a:prstGeom>
            <a:solidFill>
              <a:srgbClr val="23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0" t="6585" r="3464" b="3495"/>
          <a:stretch/>
        </p:blipFill>
        <p:spPr bwMode="auto">
          <a:xfrm>
            <a:off x="907068" y="1275155"/>
            <a:ext cx="1648594" cy="108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C94194FA-2A94-4FB5-BAE7-5A6E21F948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34135" y="1284283"/>
            <a:ext cx="569885" cy="554688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7351F462-48BA-44DA-BFC2-23A3699BEEF2}"/>
              </a:ext>
            </a:extLst>
          </p:cNvPr>
          <p:cNvSpPr txBox="1"/>
          <p:nvPr/>
        </p:nvSpPr>
        <p:spPr>
          <a:xfrm>
            <a:off x="3618860" y="1212188"/>
            <a:ext cx="195321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Clr>
                <a:srgbClr val="FF0000"/>
              </a:buClr>
            </a:pPr>
            <a:r>
              <a:rPr lang="ru-RU" sz="1200" dirty="0">
                <a:solidFill>
                  <a:srgbClr val="CF4520"/>
                </a:solidFill>
                <a:latin typeface="+mj-lt"/>
              </a:rPr>
              <a:t>Участники:</a:t>
            </a:r>
            <a:r>
              <a:rPr lang="ru-RU" sz="1200" dirty="0">
                <a:solidFill>
                  <a:srgbClr val="171C30"/>
                </a:solidFill>
                <a:latin typeface="+mj-lt"/>
              </a:rPr>
              <a:t> </a:t>
            </a:r>
          </a:p>
          <a:p>
            <a:pPr>
              <a:spcAft>
                <a:spcPts val="300"/>
              </a:spcAft>
              <a:buClr>
                <a:srgbClr val="FF0000"/>
              </a:buClr>
            </a:pPr>
            <a:r>
              <a:rPr lang="ru-RU" sz="1200" dirty="0">
                <a:solidFill>
                  <a:srgbClr val="171C30"/>
                </a:solidFill>
              </a:rPr>
              <a:t>граждане, </a:t>
            </a:r>
            <a:br>
              <a:rPr lang="ru-RU" sz="1200" dirty="0">
                <a:solidFill>
                  <a:srgbClr val="171C30"/>
                </a:solidFill>
              </a:rPr>
            </a:br>
            <a:r>
              <a:rPr lang="ru-RU" sz="1200" dirty="0">
                <a:solidFill>
                  <a:srgbClr val="171C30"/>
                </a:solidFill>
              </a:rPr>
              <a:t>федеральные операторы, обучающие центры, работодатели, </a:t>
            </a:r>
            <a:br>
              <a:rPr lang="ru-RU" sz="1200" dirty="0">
                <a:solidFill>
                  <a:srgbClr val="171C30"/>
                </a:solidFill>
              </a:rPr>
            </a:br>
            <a:r>
              <a:rPr lang="ru-RU" sz="1200" dirty="0">
                <a:solidFill>
                  <a:srgbClr val="171C30"/>
                </a:solidFill>
              </a:rPr>
              <a:t>СЗН и </a:t>
            </a:r>
            <a:r>
              <a:rPr lang="ru-RU" sz="1200" dirty="0" err="1">
                <a:solidFill>
                  <a:srgbClr val="171C30"/>
                </a:solidFill>
              </a:rPr>
              <a:t>Роструд</a:t>
            </a:r>
            <a:endParaRPr lang="ru-RU" sz="1200" dirty="0">
              <a:solidFill>
                <a:srgbClr val="171C30"/>
              </a:solidFill>
            </a:endParaRPr>
          </a:p>
        </p:txBody>
      </p:sp>
      <p:sp>
        <p:nvSpPr>
          <p:cNvPr id="111" name="Текст 6">
            <a:extLst>
              <a:ext uri="{FF2B5EF4-FFF2-40B4-BE49-F238E27FC236}">
                <a16:creationId xmlns:a16="http://schemas.microsoft.com/office/drawing/2014/main" id="{D2091E6A-F288-446D-BA2A-FA96B7F1C1FB}"/>
              </a:ext>
            </a:extLst>
          </p:cNvPr>
          <p:cNvSpPr txBox="1">
            <a:spLocks/>
          </p:cNvSpPr>
          <p:nvPr/>
        </p:nvSpPr>
        <p:spPr>
          <a:xfrm>
            <a:off x="306800" y="618337"/>
            <a:ext cx="7135991" cy="5216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bg2"/>
              </a:buClr>
              <a:buSzPct val="130000"/>
              <a:buFont typeface="Arial" pitchFamily="34" charset="0"/>
              <a:buNone/>
              <a:defRPr lang="ru-RU" sz="1300" kern="1200" dirty="0">
                <a:solidFill>
                  <a:srgbClr val="171C30"/>
                </a:solidFill>
                <a:latin typeface="Segoe UI Semilight" panose="020B0402040204020203" pitchFamily="34" charset="0"/>
                <a:ea typeface="PT Root UI" panose="020B0303020202020204" pitchFamily="34" charset="-52"/>
                <a:cs typeface="Segoe UI Semilight" panose="020B0402040204020203" pitchFamily="34" charset="0"/>
              </a:defRPr>
            </a:lvl1pPr>
            <a:lvl2pPr marL="233775" indent="0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None/>
              <a:defRPr sz="14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2pPr>
            <a:lvl3pPr marL="467551" indent="0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None/>
              <a:defRPr sz="14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3pPr>
            <a:lvl4pPr marL="1168877" indent="0" algn="l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4pPr>
            <a:lvl5pPr marL="1558503" indent="0" algn="l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Aft>
                <a:spcPts val="300"/>
              </a:spcAft>
              <a:buClr>
                <a:srgbClr val="FF0000"/>
              </a:buClr>
            </a:pPr>
            <a:r>
              <a:rPr lang="ru-RU" dirty="0"/>
              <a:t>Сопровождение  реализации программ обучения в рамках НП «Демография»</a:t>
            </a:r>
          </a:p>
        </p:txBody>
      </p:sp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4BBE3878-081A-4E13-925B-62ED20120B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64392" y="1284571"/>
            <a:ext cx="544841" cy="554400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7351F462-48BA-44DA-BFC2-23A3699BEEF2}"/>
              </a:ext>
            </a:extLst>
          </p:cNvPr>
          <p:cNvSpPr txBox="1"/>
          <p:nvPr/>
        </p:nvSpPr>
        <p:spPr>
          <a:xfrm>
            <a:off x="6327577" y="1224063"/>
            <a:ext cx="229258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Clr>
                <a:srgbClr val="FF0000"/>
              </a:buClr>
            </a:pPr>
            <a:r>
              <a:rPr lang="ru-RU" sz="1200" dirty="0">
                <a:solidFill>
                  <a:srgbClr val="CF4520"/>
                </a:solidFill>
                <a:latin typeface="+mj-lt"/>
              </a:rPr>
              <a:t>585 498 заявок </a:t>
            </a:r>
          </a:p>
          <a:p>
            <a:pPr>
              <a:spcAft>
                <a:spcPts val="300"/>
              </a:spcAft>
              <a:buClr>
                <a:srgbClr val="FF0000"/>
              </a:buClr>
            </a:pPr>
            <a:r>
              <a:rPr lang="ru-RU" sz="1200" dirty="0">
                <a:solidFill>
                  <a:srgbClr val="171C30"/>
                </a:solidFill>
              </a:rPr>
              <a:t>подано в 2021, по 191 813 завершено обучение</a:t>
            </a:r>
          </a:p>
          <a:p>
            <a:pPr>
              <a:spcAft>
                <a:spcPts val="300"/>
              </a:spcAft>
              <a:buClr>
                <a:srgbClr val="FF0000"/>
              </a:buClr>
            </a:pPr>
            <a:r>
              <a:rPr lang="ru-RU" sz="1200" dirty="0">
                <a:solidFill>
                  <a:srgbClr val="CF4520"/>
                </a:solidFill>
                <a:latin typeface="+mj-lt"/>
              </a:rPr>
              <a:t>10 категорий граждан </a:t>
            </a:r>
            <a:r>
              <a:rPr lang="ru-RU" sz="1200" dirty="0">
                <a:solidFill>
                  <a:srgbClr val="CF4520"/>
                </a:solidFill>
              </a:rPr>
              <a:t> </a:t>
            </a:r>
            <a:r>
              <a:rPr lang="ru-RU" sz="1200" dirty="0">
                <a:solidFill>
                  <a:srgbClr val="171C30"/>
                </a:solidFill>
              </a:rPr>
              <a:t>участвует в программе</a:t>
            </a: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9943E810-B9C0-4F3A-B224-B86B90F88364}"/>
              </a:ext>
            </a:extLst>
          </p:cNvPr>
          <p:cNvGrpSpPr/>
          <p:nvPr/>
        </p:nvGrpSpPr>
        <p:grpSpPr>
          <a:xfrm>
            <a:off x="785213" y="2929369"/>
            <a:ext cx="217061" cy="217058"/>
            <a:chOff x="1954695" y="-449256"/>
            <a:chExt cx="151070" cy="151068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1D230E07-445D-4D16-9CDD-E8AE9C17201F}"/>
                </a:ext>
              </a:extLst>
            </p:cNvPr>
            <p:cNvSpPr/>
            <p:nvPr/>
          </p:nvSpPr>
          <p:spPr>
            <a:xfrm>
              <a:off x="1997949" y="-406002"/>
              <a:ext cx="64562" cy="64561"/>
            </a:xfrm>
            <a:prstGeom prst="ellipse">
              <a:avLst/>
            </a:prstGeom>
            <a:solidFill>
              <a:schemeClr val="accent3"/>
            </a:solidFill>
            <a:ln w="6480">
              <a:noFill/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6A825C3A-5C91-421B-8743-FD92DCA675F5}"/>
                </a:ext>
              </a:extLst>
            </p:cNvPr>
            <p:cNvSpPr/>
            <p:nvPr/>
          </p:nvSpPr>
          <p:spPr>
            <a:xfrm>
              <a:off x="1954695" y="-449256"/>
              <a:ext cx="151070" cy="151068"/>
            </a:xfrm>
            <a:prstGeom prst="ellipse">
              <a:avLst/>
            </a:prstGeom>
            <a:noFill/>
            <a:ln w="6480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9943E810-B9C0-4F3A-B224-B86B90F88364}"/>
              </a:ext>
            </a:extLst>
          </p:cNvPr>
          <p:cNvGrpSpPr/>
          <p:nvPr/>
        </p:nvGrpSpPr>
        <p:grpSpPr>
          <a:xfrm>
            <a:off x="771568" y="4053255"/>
            <a:ext cx="217061" cy="217058"/>
            <a:chOff x="1954695" y="-449256"/>
            <a:chExt cx="151070" cy="151068"/>
          </a:xfrm>
        </p:grpSpPr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1D230E07-445D-4D16-9CDD-E8AE9C17201F}"/>
                </a:ext>
              </a:extLst>
            </p:cNvPr>
            <p:cNvSpPr/>
            <p:nvPr/>
          </p:nvSpPr>
          <p:spPr>
            <a:xfrm>
              <a:off x="1997949" y="-406002"/>
              <a:ext cx="64562" cy="64561"/>
            </a:xfrm>
            <a:prstGeom prst="ellipse">
              <a:avLst/>
            </a:prstGeom>
            <a:solidFill>
              <a:schemeClr val="accent3"/>
            </a:solidFill>
            <a:ln w="6480">
              <a:noFill/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6A825C3A-5C91-421B-8743-FD92DCA675F5}"/>
                </a:ext>
              </a:extLst>
            </p:cNvPr>
            <p:cNvSpPr/>
            <p:nvPr/>
          </p:nvSpPr>
          <p:spPr>
            <a:xfrm>
              <a:off x="1954695" y="-449256"/>
              <a:ext cx="151070" cy="151068"/>
            </a:xfrm>
            <a:prstGeom prst="ellipse">
              <a:avLst/>
            </a:prstGeom>
            <a:noFill/>
            <a:ln w="6480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9943E810-B9C0-4F3A-B224-B86B90F88364}"/>
              </a:ext>
            </a:extLst>
          </p:cNvPr>
          <p:cNvGrpSpPr/>
          <p:nvPr/>
        </p:nvGrpSpPr>
        <p:grpSpPr>
          <a:xfrm>
            <a:off x="3339034" y="2953613"/>
            <a:ext cx="217061" cy="217058"/>
            <a:chOff x="1954695" y="-449256"/>
            <a:chExt cx="151070" cy="151068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1D230E07-445D-4D16-9CDD-E8AE9C17201F}"/>
                </a:ext>
              </a:extLst>
            </p:cNvPr>
            <p:cNvSpPr/>
            <p:nvPr/>
          </p:nvSpPr>
          <p:spPr>
            <a:xfrm>
              <a:off x="1997949" y="-406002"/>
              <a:ext cx="64562" cy="64561"/>
            </a:xfrm>
            <a:prstGeom prst="ellipse">
              <a:avLst/>
            </a:prstGeom>
            <a:solidFill>
              <a:schemeClr val="accent3"/>
            </a:solidFill>
            <a:ln w="6480">
              <a:noFill/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6A825C3A-5C91-421B-8743-FD92DCA675F5}"/>
                </a:ext>
              </a:extLst>
            </p:cNvPr>
            <p:cNvSpPr/>
            <p:nvPr/>
          </p:nvSpPr>
          <p:spPr>
            <a:xfrm>
              <a:off x="1954695" y="-449256"/>
              <a:ext cx="151070" cy="151068"/>
            </a:xfrm>
            <a:prstGeom prst="ellipse">
              <a:avLst/>
            </a:prstGeom>
            <a:noFill/>
            <a:ln w="6480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9943E810-B9C0-4F3A-B224-B86B90F88364}"/>
              </a:ext>
            </a:extLst>
          </p:cNvPr>
          <p:cNvGrpSpPr/>
          <p:nvPr/>
        </p:nvGrpSpPr>
        <p:grpSpPr>
          <a:xfrm>
            <a:off x="3339034" y="4048911"/>
            <a:ext cx="217061" cy="217058"/>
            <a:chOff x="1954695" y="-449256"/>
            <a:chExt cx="151070" cy="151068"/>
          </a:xfrm>
        </p:grpSpPr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1D230E07-445D-4D16-9CDD-E8AE9C17201F}"/>
                </a:ext>
              </a:extLst>
            </p:cNvPr>
            <p:cNvSpPr/>
            <p:nvPr/>
          </p:nvSpPr>
          <p:spPr>
            <a:xfrm>
              <a:off x="1997949" y="-406002"/>
              <a:ext cx="64562" cy="64561"/>
            </a:xfrm>
            <a:prstGeom prst="ellipse">
              <a:avLst/>
            </a:prstGeom>
            <a:solidFill>
              <a:schemeClr val="accent3"/>
            </a:solidFill>
            <a:ln w="6480">
              <a:noFill/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  <p:sp>
          <p:nvSpPr>
            <p:cNvPr id="90" name="Овал 89">
              <a:extLst>
                <a:ext uri="{FF2B5EF4-FFF2-40B4-BE49-F238E27FC236}">
                  <a16:creationId xmlns:a16="http://schemas.microsoft.com/office/drawing/2014/main" id="{6A825C3A-5C91-421B-8743-FD92DCA675F5}"/>
                </a:ext>
              </a:extLst>
            </p:cNvPr>
            <p:cNvSpPr/>
            <p:nvPr/>
          </p:nvSpPr>
          <p:spPr>
            <a:xfrm>
              <a:off x="1954695" y="-449256"/>
              <a:ext cx="151070" cy="151068"/>
            </a:xfrm>
            <a:prstGeom prst="ellipse">
              <a:avLst/>
            </a:prstGeom>
            <a:noFill/>
            <a:ln w="6480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9943E810-B9C0-4F3A-B224-B86B90F88364}"/>
              </a:ext>
            </a:extLst>
          </p:cNvPr>
          <p:cNvGrpSpPr/>
          <p:nvPr/>
        </p:nvGrpSpPr>
        <p:grpSpPr>
          <a:xfrm>
            <a:off x="6028014" y="2953613"/>
            <a:ext cx="217061" cy="217058"/>
            <a:chOff x="1954695" y="-449256"/>
            <a:chExt cx="151070" cy="151068"/>
          </a:xfrm>
        </p:grpSpPr>
        <p:sp>
          <p:nvSpPr>
            <p:cNvPr id="94" name="Овал 93">
              <a:extLst>
                <a:ext uri="{FF2B5EF4-FFF2-40B4-BE49-F238E27FC236}">
                  <a16:creationId xmlns:a16="http://schemas.microsoft.com/office/drawing/2014/main" id="{1D230E07-445D-4D16-9CDD-E8AE9C17201F}"/>
                </a:ext>
              </a:extLst>
            </p:cNvPr>
            <p:cNvSpPr/>
            <p:nvPr/>
          </p:nvSpPr>
          <p:spPr>
            <a:xfrm>
              <a:off x="1997949" y="-406002"/>
              <a:ext cx="64562" cy="64561"/>
            </a:xfrm>
            <a:prstGeom prst="ellipse">
              <a:avLst/>
            </a:prstGeom>
            <a:solidFill>
              <a:schemeClr val="accent3"/>
            </a:solidFill>
            <a:ln w="6480">
              <a:noFill/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  <p:sp>
          <p:nvSpPr>
            <p:cNvPr id="95" name="Овал 94">
              <a:extLst>
                <a:ext uri="{FF2B5EF4-FFF2-40B4-BE49-F238E27FC236}">
                  <a16:creationId xmlns:a16="http://schemas.microsoft.com/office/drawing/2014/main" id="{6A825C3A-5C91-421B-8743-FD92DCA675F5}"/>
                </a:ext>
              </a:extLst>
            </p:cNvPr>
            <p:cNvSpPr/>
            <p:nvPr/>
          </p:nvSpPr>
          <p:spPr>
            <a:xfrm>
              <a:off x="1954695" y="-449256"/>
              <a:ext cx="151070" cy="151068"/>
            </a:xfrm>
            <a:prstGeom prst="ellipse">
              <a:avLst/>
            </a:prstGeom>
            <a:noFill/>
            <a:ln w="6480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9943E810-B9C0-4F3A-B224-B86B90F88364}"/>
              </a:ext>
            </a:extLst>
          </p:cNvPr>
          <p:cNvGrpSpPr/>
          <p:nvPr/>
        </p:nvGrpSpPr>
        <p:grpSpPr>
          <a:xfrm>
            <a:off x="6030871" y="4048911"/>
            <a:ext cx="217061" cy="217058"/>
            <a:chOff x="1954695" y="-449256"/>
            <a:chExt cx="151070" cy="151068"/>
          </a:xfrm>
        </p:grpSpPr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id="{1D230E07-445D-4D16-9CDD-E8AE9C17201F}"/>
                </a:ext>
              </a:extLst>
            </p:cNvPr>
            <p:cNvSpPr/>
            <p:nvPr/>
          </p:nvSpPr>
          <p:spPr>
            <a:xfrm>
              <a:off x="1997949" y="-406002"/>
              <a:ext cx="64562" cy="64561"/>
            </a:xfrm>
            <a:prstGeom prst="ellipse">
              <a:avLst/>
            </a:prstGeom>
            <a:solidFill>
              <a:schemeClr val="accent3"/>
            </a:solidFill>
            <a:ln w="6480">
              <a:noFill/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  <p:sp>
          <p:nvSpPr>
            <p:cNvPr id="98" name="Овал 97">
              <a:extLst>
                <a:ext uri="{FF2B5EF4-FFF2-40B4-BE49-F238E27FC236}">
                  <a16:creationId xmlns:a16="http://schemas.microsoft.com/office/drawing/2014/main" id="{6A825C3A-5C91-421B-8743-FD92DCA675F5}"/>
                </a:ext>
              </a:extLst>
            </p:cNvPr>
            <p:cNvSpPr/>
            <p:nvPr/>
          </p:nvSpPr>
          <p:spPr>
            <a:xfrm>
              <a:off x="1954695" y="-449256"/>
              <a:ext cx="151070" cy="151068"/>
            </a:xfrm>
            <a:prstGeom prst="ellipse">
              <a:avLst/>
            </a:prstGeom>
            <a:noFill/>
            <a:ln w="6480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20982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">
      <a:dk1>
        <a:srgbClr val="002D59"/>
      </a:dk1>
      <a:lt1>
        <a:srgbClr val="FFFFFF"/>
      </a:lt1>
      <a:dk2>
        <a:srgbClr val="000000"/>
      </a:dk2>
      <a:lt2>
        <a:srgbClr val="FFFFFF"/>
      </a:lt2>
      <a:accent1>
        <a:srgbClr val="CECFDC"/>
      </a:accent1>
      <a:accent2>
        <a:srgbClr val="B3B5C9"/>
      </a:accent2>
      <a:accent3>
        <a:srgbClr val="E73233"/>
      </a:accent3>
      <a:accent4>
        <a:srgbClr val="299DE3"/>
      </a:accent4>
      <a:accent5>
        <a:srgbClr val="005598"/>
      </a:accent5>
      <a:accent6>
        <a:srgbClr val="233471"/>
      </a:accent6>
      <a:hlink>
        <a:srgbClr val="FF0000"/>
      </a:hlink>
      <a:folHlink>
        <a:srgbClr val="171C30"/>
      </a:folHlink>
    </a:clrScheme>
    <a:fontScheme name="Segoe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CDDD0"/>
        </a:solidFill>
        <a:ln w="6480">
          <a:solidFill>
            <a:srgbClr val="E30613"/>
          </a:solidFill>
          <a:round/>
          <a:headEnd/>
          <a:tailEnd/>
        </a:ln>
        <a:effectLst/>
      </a:spPr>
      <a:bodyPr lIns="90000" tIns="45000" rIns="90000" bIns="45000" rtlCol="0" anchor="ctr">
        <a:spAutoFit/>
      </a:bodyPr>
      <a:lstStyle>
        <a:defPPr algn="l" defTabSz="449263" rtl="0" fontAlgn="base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tabLst>
            <a:tab pos="723900" algn="l"/>
          </a:tabLst>
          <a:defRPr sz="1400" kern="1200" dirty="0" err="1" smtClean="0">
            <a:solidFill>
              <a:schemeClr val="tx1"/>
            </a:solidFill>
            <a:latin typeface="Arial" charset="0"/>
            <a:ea typeface="SimSun" charset="-122"/>
            <a:cs typeface="+mn-cs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8761f89-f274-4805-a2a9-a0dace306e3e">Q35MPENEDJK4-488-104</_dlc_DocId>
    <_dlc_DocIdUrl xmlns="18761f89-f274-4805-a2a9-a0dace306e3e">
      <Url>http://spserver/dm/InfoProduct/_layouts/DocIdRedir.aspx?ID=Q35MPENEDJK4-488-104</Url>
      <Description>Q35MPENEDJK4-488-104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DCC94CC31644B42BA9E3B6FD339FB81" ma:contentTypeVersion="14" ma:contentTypeDescription="Создание документа." ma:contentTypeScope="" ma:versionID="38e38e8eab10d4b2fb9a69df744f3647">
  <xsd:schema xmlns:xsd="http://www.w3.org/2001/XMLSchema" xmlns:xs="http://www.w3.org/2001/XMLSchema" xmlns:p="http://schemas.microsoft.com/office/2006/metadata/properties" xmlns:ns2="18761f89-f274-4805-a2a9-a0dace306e3e" targetNamespace="http://schemas.microsoft.com/office/2006/metadata/properties" ma:root="true" ma:fieldsID="ee140f1573d756f2d7571c2ee28dcc49" ns2:_="">
    <xsd:import namespace="18761f89-f274-4805-a2a9-a0dace306e3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761f89-f274-4805-a2a9-a0dace306e3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DC3014-7CF0-45D8-B1E1-1713A36A0CD9}">
  <ds:schemaRefs>
    <ds:schemaRef ds:uri="http://schemas.microsoft.com/office/2006/metadata/properties"/>
    <ds:schemaRef ds:uri="18761f89-f274-4805-a2a9-a0dace306e3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EBA7844-EBAE-426D-80BB-C05142BA04CD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2AC8F29-A179-4D6E-8CB2-7696C6C926A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64AB0D3-E44E-44F3-AEAF-7F49A10BD9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761f89-f274-4805-a2a9-a0dace306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38139</TotalTime>
  <Words>1369</Words>
  <Application>Microsoft Macintosh PowerPoint</Application>
  <PresentationFormat>Экран (16:9)</PresentationFormat>
  <Paragraphs>271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Courier New</vt:lpstr>
      <vt:lpstr>Calibri Light</vt:lpstr>
      <vt:lpstr>Segoe UI Semibold</vt:lpstr>
      <vt:lpstr>Times New Roman</vt:lpstr>
      <vt:lpstr>Segoe UI Semilight</vt:lpstr>
      <vt:lpstr>Segoe UI Light</vt:lpstr>
      <vt:lpstr>Calibri</vt:lpstr>
      <vt:lpstr>Arial</vt:lpstr>
      <vt:lpstr>Wingdings</vt:lpstr>
      <vt:lpstr>Segoe UI</vt:lpstr>
      <vt:lpstr>Тема Office</vt:lpstr>
      <vt:lpstr>РАБОТА В РОССИИ:  от информационно-аналитической системы Общероссийская база вакансий  до Единой цифровой платформы  в сфере занятости и трудовых отношений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PL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Anna</dc:creator>
  <cp:lastModifiedBy>Максим Максим</cp:lastModifiedBy>
  <cp:revision>1296</cp:revision>
  <dcterms:created xsi:type="dcterms:W3CDTF">2012-12-26T07:41:36Z</dcterms:created>
  <dcterms:modified xsi:type="dcterms:W3CDTF">2022-09-28T15:54:02Z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0x0101003DCC94CC31644B42BA9E3B6FD339FB81</vt:lpwstr>
  </property>
  <property fmtid="{D5CDD505-2E9C-101B-9397-08002B2CF9AE}" pid="3" name="_dlc_DocIdItemGuid">
    <vt:lpwstr>7ab02b75-38d5-49f8-a176-f24b22562ac4</vt:lpwstr>
  </property>
</Properties>
</file>