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1" r:id="rId4"/>
    <p:sldId id="263" r:id="rId5"/>
    <p:sldId id="265" r:id="rId6"/>
    <p:sldId id="264" r:id="rId7"/>
    <p:sldId id="266" r:id="rId8"/>
    <p:sldId id="257" r:id="rId9"/>
    <p:sldId id="267" r:id="rId10"/>
    <p:sldId id="268" r:id="rId11"/>
    <p:sldId id="259" r:id="rId12"/>
  </p:sldIdLst>
  <p:sldSz cx="17068800" cy="9601200"/>
  <p:notesSz cx="7559675" cy="10691813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itchFamily="2" charset="0"/>
      <p:regular r:id="rId18"/>
      <p:bold r:id="rId19"/>
      <p:italic r:id="rId20"/>
      <p:boldItalic r:id="rId21"/>
    </p:embeddedFont>
    <p:embeddedFont>
      <p:font typeface="Montserrat Medium" panose="020F0502020204030204" pitchFamily="34" charset="0"/>
      <p:regular r:id="rId22"/>
      <p:italic r:id="rId23"/>
    </p:embeddedFont>
    <p:embeddedFont>
      <p:font typeface="Segoe UI" panose="020B0502040204020203" pitchFamily="34" charset="0"/>
      <p:regular r:id="rId24"/>
      <p:bold r:id="rId25"/>
    </p:embeddedFont>
  </p:embeddedFontLst>
  <p:defaultTextStyle>
    <a:defPPr>
      <a:defRPr lang="en-US"/>
    </a:defPPr>
    <a:lvl1pPr mar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3471" userDrawn="1">
          <p15:clr>
            <a:srgbClr val="A4A3A4"/>
          </p15:clr>
        </p15:guide>
        <p15:guide id="3" orient="horz" pos="650" userDrawn="1">
          <p15:clr>
            <a:srgbClr val="A4A3A4"/>
          </p15:clr>
        </p15:guide>
        <p15:guide id="4" pos="265" userDrawn="1">
          <p15:clr>
            <a:srgbClr val="A4A3A4"/>
          </p15:clr>
        </p15:guide>
        <p15:guide id="5" pos="10487" userDrawn="1">
          <p15:clr>
            <a:srgbClr val="A4A3A4"/>
          </p15:clr>
        </p15:guide>
        <p15:guide id="6" pos="3763" userDrawn="1">
          <p15:clr>
            <a:srgbClr val="A4A3A4"/>
          </p15:clr>
        </p15:guide>
        <p15:guide id="7" pos="6977" userDrawn="1">
          <p15:clr>
            <a:srgbClr val="A4A3A4"/>
          </p15:clr>
        </p15:guide>
        <p15:guide id="8" pos="7263" userDrawn="1">
          <p15:clr>
            <a:srgbClr val="A4A3A4"/>
          </p15:clr>
        </p15:guide>
        <p15:guide id="9" orient="horz" pos="2074" userDrawn="1">
          <p15:clr>
            <a:srgbClr val="A4A3A4"/>
          </p15:clr>
        </p15:guide>
        <p15:guide id="10" orient="horz" pos="2213" userDrawn="1">
          <p15:clr>
            <a:srgbClr val="A4A3A4"/>
          </p15:clr>
        </p15:guide>
        <p15:guide id="11" orient="horz" pos="3892" userDrawn="1">
          <p15:clr>
            <a:srgbClr val="A4A3A4"/>
          </p15:clr>
        </p15:guide>
        <p15:guide id="12" orient="horz" pos="4016" userDrawn="1">
          <p15:clr>
            <a:srgbClr val="A4A3A4"/>
          </p15:clr>
        </p15:guide>
        <p15:guide id="13" pos="428" userDrawn="1">
          <p15:clr>
            <a:srgbClr val="A4A3A4"/>
          </p15:clr>
        </p15:guide>
        <p15:guide id="14" orient="horz" pos="56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E14A20"/>
    <a:srgbClr val="CF4520"/>
    <a:srgbClr val="034896"/>
    <a:srgbClr val="F8F8F8"/>
    <a:srgbClr val="6A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08" y="224"/>
      </p:cViewPr>
      <p:guideLst>
        <p:guide orient="horz" pos="420"/>
        <p:guide pos="3471"/>
        <p:guide orient="horz" pos="650"/>
        <p:guide pos="265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8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45A0ABD6-F78F-4578-A535-8507E4C7C760}"/>
              </a:ext>
            </a:extLst>
          </p:cNvPr>
          <p:cNvPicPr/>
          <p:nvPr userDrawn="1"/>
        </p:nvPicPr>
        <p:blipFill>
          <a:blip r:embed="rId2">
            <a:alphaModFix amt="5000"/>
          </a:blip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0AD69284-1264-497F-A072-7D33DAD5A89C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1" name="Номер слайда 18">
            <a:extLst>
              <a:ext uri="{FF2B5EF4-FFF2-40B4-BE49-F238E27FC236}">
                <a16:creationId xmlns:a16="http://schemas.microsoft.com/office/drawing/2014/main" id="{D60DA14F-14D5-4082-8ED5-BF467340CF1C}"/>
              </a:ext>
            </a:extLst>
          </p:cNvPr>
          <p:cNvSpPr txBox="1">
            <a:spLocks/>
          </p:cNvSpPr>
          <p:nvPr userDrawn="1"/>
        </p:nvSpPr>
        <p:spPr>
          <a:xfrm>
            <a:off x="550581" y="9215475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57A6726A-3AEE-466D-AF35-9160BE82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5520086" y="339099"/>
            <a:ext cx="1098690" cy="43200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38">
            <a:extLst>
              <a:ext uri="{FF2B5EF4-FFF2-40B4-BE49-F238E27FC236}">
                <a16:creationId xmlns:a16="http://schemas.microsoft.com/office/drawing/2014/main" id="{1AECCC80-4F1C-4878-9359-16F9140D64AB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0" y="7301935"/>
            <a:ext cx="2357280" cy="246600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F785A62-BDAB-4AC2-B1A2-2131968E2D81}"/>
              </a:ext>
            </a:extLst>
          </p:cNvPr>
          <p:cNvPicPr/>
          <p:nvPr userDrawn="1"/>
        </p:nvPicPr>
        <p:blipFill>
          <a:blip r:embed="rId4">
            <a:alphaModFix amt="5000"/>
          </a:blip>
          <a:stretch/>
        </p:blipFill>
        <p:spPr>
          <a:xfrm>
            <a:off x="14699796" y="0"/>
            <a:ext cx="2593440" cy="1851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957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7.jpe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78170" y="0"/>
            <a:ext cx="14454182" cy="9632357"/>
          </a:xfrm>
          <a:prstGeom prst="rect">
            <a:avLst/>
          </a:prstGeom>
        </p:spPr>
      </p:pic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137675A6-00F2-4070-8A39-62A97E14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8401"/>
          <a:stretch/>
        </p:blipFill>
        <p:spPr>
          <a:xfrm>
            <a:off x="1039620" y="1371600"/>
            <a:ext cx="7257240" cy="7326360"/>
          </a:xfrm>
          <a:prstGeom prst="rect">
            <a:avLst/>
          </a:prstGeom>
        </p:spPr>
      </p:pic>
      <p:pic>
        <p:nvPicPr>
          <p:cNvPr id="129" name="Рисунок 9" hidden="1"/>
          <p:cNvPicPr/>
          <p:nvPr/>
        </p:nvPicPr>
        <p:blipFill>
          <a:blip r:embed="rId5"/>
          <a:srcRect l="66099"/>
          <a:stretch/>
        </p:blipFill>
        <p:spPr>
          <a:xfrm>
            <a:off x="1406640" y="1371600"/>
            <a:ext cx="7315200" cy="685764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id="{FDF9548E-39B4-45AB-A270-E9679FD9A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" y="1093395"/>
            <a:ext cx="11406851" cy="7604567"/>
          </a:xfrm>
          <a:prstGeom prst="rect">
            <a:avLst/>
          </a:prstGeom>
        </p:spPr>
      </p:pic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4AB9A26C-F6F0-4985-9D07-FBD023FF6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184" y="1371600"/>
            <a:ext cx="10564904" cy="7040518"/>
          </a:xfrm>
          <a:prstGeom prst="rect">
            <a:avLst/>
          </a:prstGeom>
        </p:spPr>
      </p:pic>
      <p:pic>
        <p:nvPicPr>
          <p:cNvPr id="13" name="Рисунок 12" hidden="1">
            <a:extLst>
              <a:ext uri="{FF2B5EF4-FFF2-40B4-BE49-F238E27FC236}">
                <a16:creationId xmlns:a16="http://schemas.microsoft.com/office/drawing/2014/main" id="{C1F97A5C-7773-48E1-AFD0-A89C1EFC5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618" y="1371600"/>
            <a:ext cx="10287000" cy="6858000"/>
          </a:xfrm>
          <a:prstGeom prst="rect">
            <a:avLst/>
          </a:prstGeom>
        </p:spPr>
      </p:pic>
      <p:pic>
        <p:nvPicPr>
          <p:cNvPr id="5" name="минтруд лого" hidden="1">
            <a:extLst>
              <a:ext uri="{FF2B5EF4-FFF2-40B4-BE49-F238E27FC236}">
                <a16:creationId xmlns:a16="http://schemas.microsoft.com/office/drawing/2014/main" id="{CFB3B070-81CB-441B-8817-E9233A675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72" y="1799280"/>
            <a:ext cx="1481488" cy="612000"/>
          </a:xfrm>
          <a:prstGeom prst="rect">
            <a:avLst/>
          </a:prstGeom>
        </p:spPr>
      </p:pic>
      <p:pic>
        <p:nvPicPr>
          <p:cNvPr id="23" name="Рисунок 22" hidden="1">
            <a:extLst>
              <a:ext uri="{FF2B5EF4-FFF2-40B4-BE49-F238E27FC236}">
                <a16:creationId xmlns:a16="http://schemas.microsoft.com/office/drawing/2014/main" id="{43A201E2-65F4-4A92-80FD-9BA09231D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6862" y="753213"/>
            <a:ext cx="2562896" cy="2678342"/>
          </a:xfrm>
          <a:prstGeom prst="rect">
            <a:avLst/>
          </a:prstGeom>
        </p:spPr>
      </p:pic>
      <p:pic>
        <p:nvPicPr>
          <p:cNvPr id="130" name="Рукописный ввод 30"/>
          <p:cNvPicPr/>
          <p:nvPr/>
        </p:nvPicPr>
        <p:blipFill>
          <a:blip r:embed="rId12"/>
          <a:stretch/>
        </p:blipFill>
        <p:spPr>
          <a:xfrm>
            <a:off x="5179787" y="2324932"/>
            <a:ext cx="21230" cy="2123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8" descr="A picture containing building, indoor, bathroom, white&#10;&#10;Description automatically generated"/>
          <p:cNvPicPr/>
          <p:nvPr/>
        </p:nvPicPr>
        <p:blipFill rotWithShape="1">
          <a:blip r:embed="rId13"/>
          <a:srcRect r="120"/>
          <a:stretch/>
        </p:blipFill>
        <p:spPr>
          <a:xfrm>
            <a:off x="3924966" y="881"/>
            <a:ext cx="13838022" cy="9631476"/>
          </a:xfrm>
          <a:prstGeom prst="rect">
            <a:avLst/>
          </a:prstGeom>
          <a:ln w="0">
            <a:noFill/>
          </a:ln>
        </p:spPr>
      </p:pic>
      <p:sp>
        <p:nvSpPr>
          <p:cNvPr id="133" name="TextBox 1"/>
          <p:cNvSpPr/>
          <p:nvPr/>
        </p:nvSpPr>
        <p:spPr>
          <a:xfrm>
            <a:off x="8276351" y="3061495"/>
            <a:ext cx="9354459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33A0"/>
                </a:solidFill>
                <a:latin typeface="Montserrat"/>
                <a:ea typeface="DejaVu Sans"/>
              </a:rPr>
              <a:t>Всероссийская неделя охраны труда</a:t>
            </a:r>
            <a:endParaRPr lang="ru-RU" sz="2000" spc="-1" dirty="0">
              <a:latin typeface="Arial"/>
            </a:endParaRPr>
          </a:p>
        </p:txBody>
      </p:sp>
      <p:sp>
        <p:nvSpPr>
          <p:cNvPr id="134" name="TextBox 22"/>
          <p:cNvSpPr/>
          <p:nvPr/>
        </p:nvSpPr>
        <p:spPr>
          <a:xfrm>
            <a:off x="8276351" y="3621499"/>
            <a:ext cx="8851541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6000" b="1" spc="-1" dirty="0">
              <a:latin typeface="Montserrat Medium" panose="00000600000000000000" pitchFamily="2" charset="-52"/>
            </a:endParaRPr>
          </a:p>
        </p:txBody>
      </p:sp>
      <p:pic>
        <p:nvPicPr>
          <p:cNvPr id="135" name="Graphic 6"/>
          <p:cNvPicPr/>
          <p:nvPr/>
        </p:nvPicPr>
        <p:blipFill>
          <a:blip r:embed="rId14"/>
          <a:stretch/>
        </p:blipFill>
        <p:spPr>
          <a:xfrm>
            <a:off x="18087331" y="745681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6" descr="Изображение выглядит как текст, знак&#10;&#10;Автоматически созданное описание"/>
          <p:cNvPicPr/>
          <p:nvPr/>
        </p:nvPicPr>
        <p:blipFill>
          <a:blip r:embed="rId15"/>
          <a:stretch/>
        </p:blipFill>
        <p:spPr>
          <a:xfrm>
            <a:off x="18087331" y="1557929"/>
            <a:ext cx="1268044" cy="588161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FCA19-B387-4272-9BD1-E60D6602BCA5}"/>
              </a:ext>
            </a:extLst>
          </p:cNvPr>
          <p:cNvSpPr txBox="1"/>
          <p:nvPr/>
        </p:nvSpPr>
        <p:spPr>
          <a:xfrm>
            <a:off x="7828998" y="8854559"/>
            <a:ext cx="16142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spc="-1" dirty="0">
                <a:solidFill>
                  <a:srgbClr val="CF4520"/>
                </a:solidFill>
                <a:latin typeface="Montserrat"/>
              </a:rPr>
              <a:t>29 сентября 2022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456933-9202-4473-89C3-DBE3463FCB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331" y="2624470"/>
            <a:ext cx="2073721" cy="415091"/>
          </a:xfrm>
          <a:prstGeom prst="rect">
            <a:avLst/>
          </a:prstGeom>
        </p:spPr>
      </p:pic>
      <p:pic>
        <p:nvPicPr>
          <p:cNvPr id="19" name="палетка">
            <a:extLst>
              <a:ext uri="{FF2B5EF4-FFF2-40B4-BE49-F238E27FC236}">
                <a16:creationId xmlns:a16="http://schemas.microsoft.com/office/drawing/2014/main" id="{1E4CD6ED-FC42-48AF-9E1C-BB810F9828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821" y="3669650"/>
            <a:ext cx="1905652" cy="1519084"/>
          </a:xfrm>
          <a:prstGeom prst="rect">
            <a:avLst/>
          </a:prstGeom>
        </p:spPr>
      </p:pic>
      <p:pic>
        <p:nvPicPr>
          <p:cNvPr id="20" name="Graphic 6">
            <a:extLst>
              <a:ext uri="{FF2B5EF4-FFF2-40B4-BE49-F238E27FC236}">
                <a16:creationId xmlns:a16="http://schemas.microsoft.com/office/drawing/2014/main" id="{4B090DD0-62CF-4B79-AA32-D7330B307D0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972D086-A8A4-46CF-8195-FB0A848510F1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12717992" y="566695"/>
            <a:ext cx="1268044" cy="588161"/>
          </a:xfrm>
          <a:prstGeom prst="rect">
            <a:avLst/>
          </a:prstGeom>
          <a:ln w="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45FBF0-9414-45CF-B4B3-A8E85CB6C1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88" y="680019"/>
            <a:ext cx="2073721" cy="4150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94175C-EB44-4552-A25C-D0E6282F7BDE}"/>
              </a:ext>
            </a:extLst>
          </p:cNvPr>
          <p:cNvSpPr txBox="1"/>
          <p:nvPr/>
        </p:nvSpPr>
        <p:spPr>
          <a:xfrm>
            <a:off x="7828998" y="7415041"/>
            <a:ext cx="6029957" cy="8463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spc="-1" dirty="0">
                <a:solidFill>
                  <a:srgbClr val="57B6E7"/>
                </a:solidFill>
                <a:latin typeface="Montserrat "/>
              </a:rPr>
              <a:t>Ольга Белоглазова</a:t>
            </a:r>
            <a:endParaRPr lang="ru-RU" sz="2400" spc="-1" dirty="0">
              <a:solidFill>
                <a:srgbClr val="57B6E7"/>
              </a:solidFill>
              <a:latin typeface="Montserrat "/>
            </a:endParaRPr>
          </a:p>
          <a:p>
            <a:r>
              <a:rPr lang="ru-RU" sz="2000" spc="-1" dirty="0">
                <a:solidFill>
                  <a:srgbClr val="57B6E7"/>
                </a:solidFill>
                <a:latin typeface="Montserrat "/>
              </a:rPr>
              <a:t>заместитель губернатора Липецкой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41254" y="3537716"/>
            <a:ext cx="101217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34896"/>
                </a:solidFill>
                <a:latin typeface="Montserrat "/>
              </a:rPr>
              <a:t>Комплексное оказание услуг, как основной</a:t>
            </a:r>
          </a:p>
          <a:p>
            <a:r>
              <a:rPr lang="ru-RU" sz="6000" b="1" dirty="0">
                <a:solidFill>
                  <a:srgbClr val="034896"/>
                </a:solidFill>
                <a:latin typeface="Montserrat "/>
              </a:rPr>
              <a:t>принцип модернизации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564468" y="477724"/>
            <a:ext cx="10074299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Что нам помогает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22475" y="2438932"/>
            <a:ext cx="7716842" cy="163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4800" b="1" spc="-5" dirty="0" err="1">
                <a:solidFill>
                  <a:srgbClr val="E14A20"/>
                </a:solidFill>
                <a:latin typeface="Montserrat "/>
                <a:cs typeface="Segoe UI Semibold"/>
              </a:rPr>
              <a:t>Цифровизация</a:t>
            </a:r>
            <a:endParaRPr lang="ru-RU" sz="4800" b="1" spc="-5" dirty="0">
              <a:solidFill>
                <a:srgbClr val="E14A20"/>
              </a:solidFill>
              <a:latin typeface="Montserrat "/>
              <a:cs typeface="Segoe UI Semibold"/>
            </a:endParaRPr>
          </a:p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>
                <a:solidFill>
                  <a:srgbClr val="E14A20"/>
                </a:solidFill>
                <a:latin typeface="Montserrat "/>
                <a:cs typeface="Segoe UI Semibold"/>
              </a:rPr>
              <a:t> </a:t>
            </a: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возможности платформы «Работа России»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42545" y="5106197"/>
            <a:ext cx="8586007" cy="395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4800" b="1" spc="-5" dirty="0">
                <a:solidFill>
                  <a:srgbClr val="E14A20"/>
                </a:solidFill>
                <a:latin typeface="Montserrat "/>
                <a:cs typeface="Segoe UI Semibold"/>
              </a:rPr>
              <a:t>Команда профессионалов</a:t>
            </a:r>
          </a:p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>
                <a:solidFill>
                  <a:srgbClr val="E14A20"/>
                </a:solidFill>
                <a:latin typeface="Montserrat "/>
                <a:cs typeface="Segoe UI Semibold"/>
              </a:rPr>
              <a:t> </a:t>
            </a: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более 90% сотрудников прошли переобучение на базе </a:t>
            </a:r>
            <a:r>
              <a:rPr lang="ru-RU" sz="2800" b="1" spc="-5" dirty="0" err="1">
                <a:solidFill>
                  <a:srgbClr val="034896"/>
                </a:solidFill>
                <a:latin typeface="Montserrat "/>
                <a:cs typeface="Segoe UI Semibold"/>
              </a:rPr>
              <a:t>РАНХиГС</a:t>
            </a: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.</a:t>
            </a:r>
          </a:p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100% сотрудников прошли через семинары –погружение и обучение ФЦК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pic>
        <p:nvPicPr>
          <p:cNvPr id="5122" name="Picture 2" descr="https://downloader.disk.yandex.ru/preview/2ca29410a2df17ce1eef09c3e836c285467d91669c5c172e8ed39b10d31beafc/6331a128/OfZ3mTo9t-YfbbhMSH0Bovybp5pqs7XxHALgugg4q_StC5K1UG2TYwnXYC70-V2IVwUUkFc9elC-YgIHQN6PLA%3D%3D?uid=0&amp;filename=%D0%A4%D0%B8%D0%BD%D0%B0%D0%BB%20%D1%80%D0%B5%D0%B3%D0%B8%D0%BE%D0%BD%D0%B0%D0%BB%D1%8C%D0%BD%D0%BE%D0%B3%D0%BE%20%D0%BA%D0%BE%D0%BD%D0%BA%D1%83%D1%80%D1%81%D0%B0%20%22%D0%A1%D0%BE%D0%B4%D0%B5%D0%B9%D1%81%D1%82%D0%B2%D0%B8%D0%B5%20%D0%B7%D0%B0%D0%BD%D1%8F%D1%82%D0%BE%D1%81%D1%82%D0%B8%222.JPG&amp;disposition=inline&amp;hash=&amp;limit=0&amp;content_type=image%2Fjpeg&amp;owner_uid=0&amp;tknv=v2&amp;size=1920x9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63" y="6010017"/>
            <a:ext cx="4841764" cy="32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145" y="3809833"/>
            <a:ext cx="5389944" cy="4042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781" y="953804"/>
            <a:ext cx="4918461" cy="35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3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3">
            <a:extLst>
              <a:ext uri="{FF2B5EF4-FFF2-40B4-BE49-F238E27FC236}">
                <a16:creationId xmlns:a16="http://schemas.microsoft.com/office/drawing/2014/main" id="{CE4DA40D-78AB-4E70-B151-EF10E3DECD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3029" y="2087477"/>
            <a:ext cx="6152400" cy="4850640"/>
          </a:xfrm>
          <a:prstGeom prst="rect">
            <a:avLst/>
          </a:prstGeom>
          <a:ln w="0">
            <a:noFill/>
          </a:ln>
        </p:spPr>
      </p:pic>
      <p:sp>
        <p:nvSpPr>
          <p:cNvPr id="3" name="TextBox 38">
            <a:extLst>
              <a:ext uri="{FF2B5EF4-FFF2-40B4-BE49-F238E27FC236}">
                <a16:creationId xmlns:a16="http://schemas.microsoft.com/office/drawing/2014/main" id="{B0253930-DBC4-411B-AE66-6761DC1715E7}"/>
              </a:ext>
            </a:extLst>
          </p:cNvPr>
          <p:cNvSpPr/>
          <p:nvPr/>
        </p:nvSpPr>
        <p:spPr>
          <a:xfrm>
            <a:off x="8492361" y="4512797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8800" b="1" spc="-1" dirty="0">
                <a:solidFill>
                  <a:srgbClr val="0033A0"/>
                </a:solidFill>
                <a:latin typeface="Montserrat "/>
              </a:rPr>
              <a:t>Спасибо </a:t>
            </a:r>
          </a:p>
          <a:p>
            <a:pPr>
              <a:lnSpc>
                <a:spcPct val="90000"/>
              </a:lnSpc>
              <a:buNone/>
            </a:pPr>
            <a:r>
              <a:rPr lang="ru-RU" sz="8800" b="1" spc="-1" dirty="0">
                <a:solidFill>
                  <a:srgbClr val="0033A0"/>
                </a:solidFill>
                <a:latin typeface="Montserrat "/>
              </a:rPr>
              <a:t>за внимание</a:t>
            </a:r>
            <a:endParaRPr lang="ru-RU" sz="8800" b="1" spc="-1" dirty="0">
              <a:latin typeface="Montserrat "/>
            </a:endParaRP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D324366-B413-4903-BE1B-537E04DE273A}"/>
              </a:ext>
            </a:extLst>
          </p:cNvPr>
          <p:cNvSpPr/>
          <p:nvPr/>
        </p:nvSpPr>
        <p:spPr>
          <a:xfrm>
            <a:off x="2636838" y="916995"/>
            <a:ext cx="108363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ru-RU" sz="2000" spc="-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4226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459531" y="306208"/>
            <a:ext cx="8851541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Приоритеты СЗН 2.0</a:t>
            </a:r>
          </a:p>
        </p:txBody>
      </p:sp>
      <p:sp>
        <p:nvSpPr>
          <p:cNvPr id="2" name="AutoShape 2" descr="https://downloader.disk.yandex.ru/preview/684dd8a8fbb1263d9b31d11449a78afb29406f1e0ebd167136ee08ff4a44666f/632d98ea/TCTqM-6DQ5iMFVfzyr1ba9k-yHKo4Eu4orh--EDjLBm-AvCoz8uHRCOjqkO85doFy1bCG0BE7yLDdxwICgvyJQ%3D%3D?uid=0&amp;filename=DSC_2398.JPG&amp;disposition=inline&amp;hash=&amp;limit=0&amp;content_type=image%2Fjpeg&amp;owner_uid=0&amp;tknv=v2&amp;size=1920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131" y="1793726"/>
            <a:ext cx="3012853" cy="4523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11" y="2851918"/>
            <a:ext cx="4845176" cy="3285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76" y="2851918"/>
            <a:ext cx="4930379" cy="3285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31" y="5064422"/>
            <a:ext cx="1828959" cy="2158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551" y="4982386"/>
            <a:ext cx="1828959" cy="2158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4488" y="5058467"/>
            <a:ext cx="1835055" cy="2158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D82B38-F786-4E99-A5CA-7B3897AD9616}"/>
              </a:ext>
            </a:extLst>
          </p:cNvPr>
          <p:cNvSpPr txBox="1"/>
          <p:nvPr/>
        </p:nvSpPr>
        <p:spPr>
          <a:xfrm>
            <a:off x="369490" y="7156700"/>
            <a:ext cx="5660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Экосистема сервисов </a:t>
            </a:r>
          </a:p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и положительный </a:t>
            </a:r>
            <a:endParaRPr lang="en-US" sz="2800" b="1" dirty="0">
              <a:solidFill>
                <a:srgbClr val="0033A0"/>
              </a:solidFill>
              <a:latin typeface="Montserrat "/>
            </a:endParaRPr>
          </a:p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клиентский опыт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82B38-F786-4E99-A5CA-7B3897AD9616}"/>
              </a:ext>
            </a:extLst>
          </p:cNvPr>
          <p:cNvSpPr txBox="1"/>
          <p:nvPr/>
        </p:nvSpPr>
        <p:spPr>
          <a:xfrm>
            <a:off x="5763234" y="7294427"/>
            <a:ext cx="5660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Технологичность услуг: </a:t>
            </a:r>
          </a:p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Единая цифровая платформа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82B38-F786-4E99-A5CA-7B3897AD9616}"/>
              </a:ext>
            </a:extLst>
          </p:cNvPr>
          <p:cNvSpPr txBox="1"/>
          <p:nvPr/>
        </p:nvSpPr>
        <p:spPr>
          <a:xfrm>
            <a:off x="11423899" y="7313915"/>
            <a:ext cx="5660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Мотивированная </a:t>
            </a:r>
          </a:p>
          <a:p>
            <a:pPr algn="ctr"/>
            <a:r>
              <a:rPr lang="ru-RU" sz="2800" b="1" dirty="0">
                <a:solidFill>
                  <a:srgbClr val="0033A0"/>
                </a:solidFill>
                <a:latin typeface="Montserrat "/>
              </a:rPr>
              <a:t>команда профессионалов</a:t>
            </a:r>
          </a:p>
        </p:txBody>
      </p:sp>
    </p:spTree>
    <p:extLst>
      <p:ext uri="{BB962C8B-B14F-4D97-AF65-F5344CB8AC3E}">
        <p14:creationId xmlns:p14="http://schemas.microsoft.com/office/powerpoint/2010/main" val="336368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212396" y="271849"/>
            <a:ext cx="8851541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 err="1">
                <a:solidFill>
                  <a:srgbClr val="CF4520"/>
                </a:solidFill>
                <a:latin typeface="Montserrat "/>
              </a:rPr>
              <a:t>Соцконтракт</a:t>
            </a: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- </a:t>
            </a:r>
          </a:p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часть экосистемы </a:t>
            </a:r>
          </a:p>
        </p:txBody>
      </p:sp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9372" y="952125"/>
            <a:ext cx="9545256" cy="8526741"/>
          </a:xfrm>
          <a:prstGeom prst="rect">
            <a:avLst/>
          </a:prstGeom>
          <a:solidFill>
            <a:schemeClr val="bg2"/>
          </a:solidFill>
          <a:ln>
            <a:solidFill>
              <a:srgbClr val="F8F8F8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058789" y="7687141"/>
            <a:ext cx="50904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Сервисы службы занятости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00109" y="4975431"/>
            <a:ext cx="518305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 err="1">
                <a:solidFill>
                  <a:srgbClr val="034896"/>
                </a:solidFill>
                <a:latin typeface="Montserrat "/>
                <a:cs typeface="Segoe UI Semibold"/>
              </a:rPr>
              <a:t>Соцконтракт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5753" y="3977742"/>
            <a:ext cx="5090419" cy="97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 err="1">
                <a:solidFill>
                  <a:srgbClr val="034896"/>
                </a:solidFill>
                <a:latin typeface="Montserrat "/>
                <a:cs typeface="Segoe UI Semibold"/>
              </a:rPr>
              <a:t>Госуслуга</a:t>
            </a:r>
            <a:endParaRPr lang="ru-RU" sz="2800" b="1" spc="-5" dirty="0">
              <a:solidFill>
                <a:srgbClr val="034896"/>
              </a:solidFill>
              <a:latin typeface="Montserrat "/>
              <a:cs typeface="Segoe UI Semibold"/>
            </a:endParaRPr>
          </a:p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Поиск работы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646639" y="3825713"/>
            <a:ext cx="6517610" cy="298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240" marR="5080" lvl="0" indent="2540" algn="ctr">
              <a:lnSpc>
                <a:spcPct val="90100"/>
              </a:lnSpc>
              <a:spcBef>
                <a:spcPts val="775"/>
              </a:spcBef>
            </a:pPr>
            <a:r>
              <a:rPr lang="ru-RU" sz="96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1837</a:t>
            </a: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 </a:t>
            </a:r>
            <a:r>
              <a:rPr lang="ru-RU" sz="2800" b="1" spc="-5" dirty="0" err="1">
                <a:solidFill>
                  <a:srgbClr val="034896"/>
                </a:solidFill>
                <a:latin typeface="Montserrat "/>
                <a:cs typeface="Segoe UI Semibold"/>
              </a:rPr>
              <a:t>соцконтрактов</a:t>
            </a:r>
            <a:r>
              <a:rPr lang="ru-RU" sz="28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 на поиск работы заключено с начала года </a:t>
            </a:r>
            <a:endParaRPr lang="ru-RU" sz="2800" b="1" dirty="0">
              <a:solidFill>
                <a:srgbClr val="034896"/>
              </a:solidFill>
              <a:latin typeface="Montserrat "/>
              <a:cs typeface="Segoe UI Semibold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F5DB62-815D-40E0-BF66-DB7C9462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396" y="5317660"/>
            <a:ext cx="2344990" cy="38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2"/>
          <p:cNvGrpSpPr/>
          <p:nvPr/>
        </p:nvGrpSpPr>
        <p:grpSpPr>
          <a:xfrm>
            <a:off x="6921285" y="2826826"/>
            <a:ext cx="6766983" cy="1802130"/>
            <a:chOff x="6611111" y="1638300"/>
            <a:chExt cx="5581015" cy="1802130"/>
          </a:xfrm>
          <a:solidFill>
            <a:schemeClr val="tx2">
              <a:lumMod val="75000"/>
            </a:schemeClr>
          </a:solidFill>
        </p:grpSpPr>
        <p:pic>
          <p:nvPicPr>
            <p:cNvPr id="31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5495" y="1638300"/>
              <a:ext cx="5556504" cy="1802129"/>
            </a:xfrm>
            <a:prstGeom prst="rect">
              <a:avLst/>
            </a:prstGeom>
            <a:grpFill/>
          </p:spPr>
        </p:pic>
        <p:sp>
          <p:nvSpPr>
            <p:cNvPr id="32" name="object 4"/>
            <p:cNvSpPr/>
            <p:nvPr/>
          </p:nvSpPr>
          <p:spPr>
            <a:xfrm>
              <a:off x="6611111" y="1716023"/>
              <a:ext cx="5581015" cy="1653539"/>
            </a:xfrm>
            <a:custGeom>
              <a:avLst/>
              <a:gdLst/>
              <a:ahLst/>
              <a:cxnLst/>
              <a:rect l="l" t="t" r="r" b="b"/>
              <a:pathLst>
                <a:path w="5581015" h="1653539">
                  <a:moveTo>
                    <a:pt x="0" y="1653539"/>
                  </a:moveTo>
                  <a:lnTo>
                    <a:pt x="5580887" y="1653539"/>
                  </a:lnTo>
                  <a:lnTo>
                    <a:pt x="5580887" y="0"/>
                  </a:lnTo>
                  <a:lnTo>
                    <a:pt x="0" y="0"/>
                  </a:lnTo>
                  <a:lnTo>
                    <a:pt x="0" y="165353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5"/>
          <p:cNvGrpSpPr/>
          <p:nvPr/>
        </p:nvGrpSpPr>
        <p:grpSpPr>
          <a:xfrm>
            <a:off x="88670" y="2837910"/>
            <a:ext cx="6764453" cy="1804035"/>
            <a:chOff x="711708" y="1632204"/>
            <a:chExt cx="5770880" cy="1804035"/>
          </a:xfrm>
          <a:solidFill>
            <a:schemeClr val="tx2">
              <a:lumMod val="75000"/>
            </a:schemeClr>
          </a:solidFill>
        </p:grpSpPr>
        <p:pic>
          <p:nvPicPr>
            <p:cNvPr id="3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092" y="1632204"/>
              <a:ext cx="5746242" cy="1803654"/>
            </a:xfrm>
            <a:prstGeom prst="rect">
              <a:avLst/>
            </a:prstGeom>
            <a:grpFill/>
          </p:spPr>
        </p:pic>
        <p:sp>
          <p:nvSpPr>
            <p:cNvPr id="4" name="object 7"/>
            <p:cNvSpPr/>
            <p:nvPr/>
          </p:nvSpPr>
          <p:spPr>
            <a:xfrm>
              <a:off x="711708" y="1709928"/>
              <a:ext cx="5598160" cy="1655445"/>
            </a:xfrm>
            <a:custGeom>
              <a:avLst/>
              <a:gdLst/>
              <a:ahLst/>
              <a:cxnLst/>
              <a:rect l="l" t="t" r="r" b="b"/>
              <a:pathLst>
                <a:path w="5598160" h="1655445">
                  <a:moveTo>
                    <a:pt x="5597652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5597652" y="1655064"/>
                  </a:lnTo>
                  <a:lnTo>
                    <a:pt x="55976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9"/>
          <p:cNvSpPr txBox="1"/>
          <p:nvPr/>
        </p:nvSpPr>
        <p:spPr>
          <a:xfrm>
            <a:off x="1118130" y="3249675"/>
            <a:ext cx="162482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FFFFFF"/>
                </a:solidFill>
                <a:latin typeface="Montserrat "/>
                <a:cs typeface="Segoe UI"/>
              </a:rPr>
              <a:t>Первое касание</a:t>
            </a:r>
            <a:endParaRPr sz="2400" dirty="0">
              <a:latin typeface="Montserrat "/>
              <a:cs typeface="Segoe UI"/>
            </a:endParaRPr>
          </a:p>
        </p:txBody>
      </p:sp>
      <p:sp>
        <p:nvSpPr>
          <p:cNvPr id="6" name="object 10"/>
          <p:cNvSpPr txBox="1"/>
          <p:nvPr/>
        </p:nvSpPr>
        <p:spPr>
          <a:xfrm>
            <a:off x="4047713" y="3198978"/>
            <a:ext cx="18110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FFFFFF"/>
                </a:solidFill>
                <a:latin typeface="Montserrat "/>
                <a:cs typeface="Segoe UI"/>
              </a:rPr>
              <a:t>Второе касание </a:t>
            </a:r>
            <a:endParaRPr sz="2400" dirty="0">
              <a:latin typeface="Montserrat "/>
              <a:cs typeface="Segoe UI"/>
            </a:endParaRPr>
          </a:p>
        </p:txBody>
      </p:sp>
      <p:sp>
        <p:nvSpPr>
          <p:cNvPr id="11" name="object 15"/>
          <p:cNvSpPr txBox="1"/>
          <p:nvPr/>
        </p:nvSpPr>
        <p:spPr>
          <a:xfrm>
            <a:off x="602194" y="5415639"/>
            <a:ext cx="2486024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rgbClr val="034896"/>
                </a:solidFill>
                <a:latin typeface="Montserrat "/>
                <a:cs typeface="Segoe UI"/>
              </a:rPr>
              <a:t>Консультация всех безработных по СК «Поиск работы»</a:t>
            </a:r>
            <a:endParaRPr sz="2000" b="1" dirty="0">
              <a:solidFill>
                <a:srgbClr val="034896"/>
              </a:solidFill>
              <a:latin typeface="Montserrat "/>
              <a:cs typeface="Segoe UI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736092" y="7569605"/>
            <a:ext cx="2218229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0"/>
              </a:spcBef>
            </a:pPr>
            <a:r>
              <a:rPr lang="ru-RU" sz="1700" b="1" dirty="0">
                <a:solidFill>
                  <a:srgbClr val="E14A20"/>
                </a:solidFill>
                <a:latin typeface="Montserrat "/>
                <a:cs typeface="Segoe UI"/>
              </a:rPr>
              <a:t>Предвосхищаем ожидание клиента </a:t>
            </a:r>
            <a:endParaRPr sz="1700" b="1" dirty="0">
              <a:solidFill>
                <a:srgbClr val="E14A20"/>
              </a:solidFill>
              <a:latin typeface="Montserrat "/>
              <a:cs typeface="Segoe UI"/>
            </a:endParaRPr>
          </a:p>
        </p:txBody>
      </p:sp>
      <p:sp>
        <p:nvSpPr>
          <p:cNvPr id="16" name="object 20"/>
          <p:cNvSpPr/>
          <p:nvPr/>
        </p:nvSpPr>
        <p:spPr>
          <a:xfrm>
            <a:off x="3350736" y="4748374"/>
            <a:ext cx="0" cy="2513965"/>
          </a:xfrm>
          <a:custGeom>
            <a:avLst/>
            <a:gdLst/>
            <a:ahLst/>
            <a:cxnLst/>
            <a:rect l="l" t="t" r="r" b="b"/>
            <a:pathLst>
              <a:path h="2513965">
                <a:moveTo>
                  <a:pt x="0" y="0"/>
                </a:moveTo>
                <a:lnTo>
                  <a:pt x="0" y="2513711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latin typeface="Montserrat "/>
            </a:endParaRPr>
          </a:p>
        </p:txBody>
      </p:sp>
      <p:sp>
        <p:nvSpPr>
          <p:cNvPr id="17" name="object 21"/>
          <p:cNvSpPr/>
          <p:nvPr/>
        </p:nvSpPr>
        <p:spPr>
          <a:xfrm>
            <a:off x="6764454" y="4748375"/>
            <a:ext cx="0" cy="2513965"/>
          </a:xfrm>
          <a:custGeom>
            <a:avLst/>
            <a:gdLst/>
            <a:ahLst/>
            <a:cxnLst/>
            <a:rect l="l" t="t" r="r" b="b"/>
            <a:pathLst>
              <a:path h="2513965">
                <a:moveTo>
                  <a:pt x="0" y="0"/>
                </a:moveTo>
                <a:lnTo>
                  <a:pt x="0" y="2513711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latin typeface="Montserrat "/>
            </a:endParaRPr>
          </a:p>
        </p:txBody>
      </p:sp>
      <p:sp>
        <p:nvSpPr>
          <p:cNvPr id="18" name="object 22"/>
          <p:cNvSpPr/>
          <p:nvPr/>
        </p:nvSpPr>
        <p:spPr>
          <a:xfrm>
            <a:off x="9549330" y="3035316"/>
            <a:ext cx="0" cy="1315720"/>
          </a:xfrm>
          <a:custGeom>
            <a:avLst/>
            <a:gdLst/>
            <a:ahLst/>
            <a:cxnLst/>
            <a:rect l="l" t="t" r="r" b="b"/>
            <a:pathLst>
              <a:path h="1315720">
                <a:moveTo>
                  <a:pt x="0" y="0"/>
                </a:moveTo>
                <a:lnTo>
                  <a:pt x="0" y="1315466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5"/>
          <p:cNvSpPr txBox="1"/>
          <p:nvPr/>
        </p:nvSpPr>
        <p:spPr>
          <a:xfrm>
            <a:off x="7056881" y="1354277"/>
            <a:ext cx="3219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Привлечение</a:t>
            </a:r>
            <a:r>
              <a:rPr sz="1800" b="1" spc="-2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egoe UI"/>
                <a:cs typeface="Segoe UI"/>
              </a:rPr>
              <a:t>(CAGR</a:t>
            </a:r>
            <a:r>
              <a:rPr sz="1800" spc="-35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egoe UI"/>
                <a:cs typeface="Segoe UI"/>
              </a:rPr>
              <a:t>2018-20)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26" name="object 31"/>
          <p:cNvSpPr txBox="1"/>
          <p:nvPr/>
        </p:nvSpPr>
        <p:spPr>
          <a:xfrm>
            <a:off x="9318752" y="2197100"/>
            <a:ext cx="1823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Segoe UI"/>
                <a:cs typeface="Segoe UI"/>
              </a:rPr>
              <a:t>К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ор</a:t>
            </a:r>
            <a:r>
              <a:rPr sz="1800" b="1" dirty="0">
                <a:solidFill>
                  <a:srgbClr val="FFFFFF"/>
                </a:solidFill>
                <a:latin typeface="Segoe UI"/>
                <a:cs typeface="Segoe UI"/>
              </a:rPr>
              <a:t>п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о</a:t>
            </a:r>
            <a:r>
              <a:rPr sz="1800" b="1" spc="-10" dirty="0">
                <a:solidFill>
                  <a:srgbClr val="FFFFFF"/>
                </a:solidFill>
                <a:latin typeface="Segoe UI"/>
                <a:cs typeface="Segoe UI"/>
              </a:rPr>
              <a:t>р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а</a:t>
            </a:r>
            <a:r>
              <a:rPr sz="1800" b="1" spc="-15" dirty="0">
                <a:solidFill>
                  <a:srgbClr val="FFFFFF"/>
                </a:solidFill>
                <a:latin typeface="Segoe UI"/>
                <a:cs typeface="Segoe UI"/>
              </a:rPr>
              <a:t>т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и</a:t>
            </a:r>
            <a:r>
              <a:rPr sz="1800" b="1" spc="-15" dirty="0">
                <a:solidFill>
                  <a:srgbClr val="FFFFFF"/>
                </a:solidFill>
                <a:latin typeface="Segoe UI"/>
                <a:cs typeface="Segoe UI"/>
              </a:rPr>
              <a:t>в</a:t>
            </a:r>
            <a:r>
              <a:rPr sz="1800" b="1" dirty="0">
                <a:solidFill>
                  <a:srgbClr val="FFFFFF"/>
                </a:solidFill>
                <a:latin typeface="Segoe UI"/>
                <a:cs typeface="Segoe UI"/>
              </a:rPr>
              <a:t>ные  </a:t>
            </a:r>
            <a:r>
              <a:rPr sz="1800" b="1" spc="-5" dirty="0">
                <a:solidFill>
                  <a:srgbClr val="FFFFFF"/>
                </a:solidFill>
                <a:latin typeface="Segoe UI"/>
                <a:cs typeface="Segoe UI"/>
              </a:rPr>
              <a:t>лица</a:t>
            </a:r>
            <a:endParaRPr sz="1800" dirty="0">
              <a:latin typeface="Segoe UI"/>
              <a:cs typeface="Segoe UI"/>
            </a:endParaRPr>
          </a:p>
        </p:txBody>
      </p:sp>
      <p:sp>
        <p:nvSpPr>
          <p:cNvPr id="27" name="object 32"/>
          <p:cNvSpPr txBox="1"/>
          <p:nvPr/>
        </p:nvSpPr>
        <p:spPr>
          <a:xfrm>
            <a:off x="3735949" y="7569605"/>
            <a:ext cx="2573556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5080" indent="-297180">
              <a:lnSpc>
                <a:spcPct val="100000"/>
              </a:lnSpc>
              <a:spcBef>
                <a:spcPts val="100"/>
              </a:spcBef>
            </a:pPr>
            <a:r>
              <a:rPr lang="ru-RU" sz="1700" b="1" dirty="0">
                <a:latin typeface="Montserrat "/>
                <a:cs typeface="Segoe UI"/>
              </a:rPr>
              <a:t>Оправдываем уровень ожидания</a:t>
            </a:r>
            <a:endParaRPr sz="1700" b="1" dirty="0">
              <a:latin typeface="Montserrat "/>
              <a:cs typeface="Segoe UI"/>
            </a:endParaRPr>
          </a:p>
        </p:txBody>
      </p:sp>
      <p:sp>
        <p:nvSpPr>
          <p:cNvPr id="28" name="object 33"/>
          <p:cNvSpPr txBox="1"/>
          <p:nvPr/>
        </p:nvSpPr>
        <p:spPr>
          <a:xfrm>
            <a:off x="10063697" y="7614727"/>
            <a:ext cx="213599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0"/>
              </a:spcBef>
            </a:pPr>
            <a:r>
              <a:rPr lang="ru-RU" sz="1700" b="1" dirty="0">
                <a:solidFill>
                  <a:srgbClr val="E14A20"/>
                </a:solidFill>
                <a:latin typeface="Montserrat "/>
                <a:cs typeface="Segoe UI"/>
              </a:rPr>
              <a:t>Предвосхищаем ожидание клиента</a:t>
            </a:r>
            <a:endParaRPr sz="1700" b="1" dirty="0">
              <a:solidFill>
                <a:srgbClr val="E14A20"/>
              </a:solidFill>
              <a:latin typeface="Montserrat "/>
              <a:cs typeface="Segoe UI"/>
            </a:endParaRPr>
          </a:p>
        </p:txBody>
      </p:sp>
      <p:sp>
        <p:nvSpPr>
          <p:cNvPr id="29" name="object 34"/>
          <p:cNvSpPr txBox="1"/>
          <p:nvPr/>
        </p:nvSpPr>
        <p:spPr>
          <a:xfrm>
            <a:off x="6974543" y="7569605"/>
            <a:ext cx="2344209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245" marR="5080" indent="-297180">
              <a:lnSpc>
                <a:spcPct val="100000"/>
              </a:lnSpc>
              <a:spcBef>
                <a:spcPts val="100"/>
              </a:spcBef>
            </a:pPr>
            <a:r>
              <a:rPr lang="ru-RU" sz="1700" b="1" dirty="0">
                <a:latin typeface="Montserrat "/>
                <a:cs typeface="Segoe UI"/>
              </a:rPr>
              <a:t>На уровне ожидания клиента </a:t>
            </a:r>
            <a:endParaRPr sz="1700" b="1" dirty="0">
              <a:latin typeface="Montserrat "/>
              <a:cs typeface="Segoe UI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10422663" y="3120645"/>
            <a:ext cx="292506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FFFFFF"/>
                </a:solidFill>
                <a:latin typeface="Montserrat "/>
                <a:cs typeface="Segoe UI"/>
              </a:rPr>
              <a:t>После заключения СК до момента трудоустройства</a:t>
            </a:r>
            <a:endParaRPr sz="2400" dirty="0">
              <a:latin typeface="Montserrat "/>
              <a:cs typeface="Segoe UI"/>
            </a:endParaRPr>
          </a:p>
        </p:txBody>
      </p:sp>
      <p:sp>
        <p:nvSpPr>
          <p:cNvPr id="35" name="object 15"/>
          <p:cNvSpPr txBox="1"/>
          <p:nvPr/>
        </p:nvSpPr>
        <p:spPr>
          <a:xfrm>
            <a:off x="3823481" y="5415640"/>
            <a:ext cx="2486024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rgbClr val="034896"/>
                </a:solidFill>
                <a:latin typeface="Montserrat "/>
                <a:cs typeface="Segoe UI"/>
              </a:rPr>
              <a:t>Помощь в подаче заявления на СК через мобильное приложение</a:t>
            </a:r>
            <a:endParaRPr sz="2000" b="1" dirty="0">
              <a:solidFill>
                <a:srgbClr val="034896"/>
              </a:solidFill>
              <a:latin typeface="Montserrat "/>
              <a:cs typeface="Segoe UI"/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7024472" y="3143511"/>
            <a:ext cx="254769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FFFFFF"/>
                </a:solidFill>
                <a:latin typeface="Montserrat "/>
                <a:cs typeface="Segoe UI"/>
              </a:rPr>
              <a:t>В случае  положительного решения</a:t>
            </a:r>
            <a:endParaRPr sz="2400" dirty="0">
              <a:latin typeface="Montserrat "/>
              <a:cs typeface="Segoe UI"/>
            </a:endParaRPr>
          </a:p>
        </p:txBody>
      </p:sp>
      <p:sp>
        <p:nvSpPr>
          <p:cNvPr id="37" name="object 15"/>
          <p:cNvSpPr txBox="1"/>
          <p:nvPr/>
        </p:nvSpPr>
        <p:spPr>
          <a:xfrm>
            <a:off x="7056881" y="5383715"/>
            <a:ext cx="2486024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rgbClr val="034896"/>
                </a:solidFill>
                <a:latin typeface="Montserrat "/>
                <a:cs typeface="Segoe UI"/>
              </a:rPr>
              <a:t>Составление программы социальной адаптации</a:t>
            </a:r>
            <a:endParaRPr sz="2000" b="1" dirty="0">
              <a:solidFill>
                <a:srgbClr val="034896"/>
              </a:solidFill>
              <a:latin typeface="Montserrat "/>
              <a:cs typeface="Segoe UI"/>
            </a:endParaRPr>
          </a:p>
        </p:txBody>
      </p:sp>
      <p:sp>
        <p:nvSpPr>
          <p:cNvPr id="38" name="object 15"/>
          <p:cNvSpPr txBox="1"/>
          <p:nvPr/>
        </p:nvSpPr>
        <p:spPr>
          <a:xfrm>
            <a:off x="9824095" y="5346308"/>
            <a:ext cx="3101072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dirty="0">
                <a:solidFill>
                  <a:srgbClr val="034896"/>
                </a:solidFill>
                <a:latin typeface="Montserrat "/>
                <a:cs typeface="Segoe UI"/>
              </a:rPr>
              <a:t>Полное сопровождение клиента. Комплекс сервисов и услуг в зависимости от жизненной ситуации</a:t>
            </a:r>
            <a:endParaRPr sz="2000" b="1" dirty="0">
              <a:solidFill>
                <a:srgbClr val="034896"/>
              </a:solidFill>
              <a:latin typeface="Montserrat "/>
              <a:cs typeface="Segoe UI"/>
            </a:endParaRPr>
          </a:p>
        </p:txBody>
      </p:sp>
      <p:sp>
        <p:nvSpPr>
          <p:cNvPr id="39" name="object 21"/>
          <p:cNvSpPr/>
          <p:nvPr/>
        </p:nvSpPr>
        <p:spPr>
          <a:xfrm>
            <a:off x="9549330" y="4748374"/>
            <a:ext cx="0" cy="2513965"/>
          </a:xfrm>
          <a:custGeom>
            <a:avLst/>
            <a:gdLst/>
            <a:ahLst/>
            <a:cxnLst/>
            <a:rect l="l" t="t" r="r" b="b"/>
            <a:pathLst>
              <a:path h="2513965">
                <a:moveTo>
                  <a:pt x="0" y="0"/>
                </a:moveTo>
                <a:lnTo>
                  <a:pt x="0" y="2513711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>
              <a:latin typeface="Montserrat 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5D6D9DD-A960-4CC2-8756-281073680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40942" y="4001163"/>
            <a:ext cx="2287888" cy="3830400"/>
          </a:xfrm>
          <a:prstGeom prst="rect">
            <a:avLst/>
          </a:prstGeom>
        </p:spPr>
      </p:pic>
      <p:sp>
        <p:nvSpPr>
          <p:cNvPr id="41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351921" y="178420"/>
            <a:ext cx="10074299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800" b="1" spc="-1" dirty="0">
                <a:solidFill>
                  <a:srgbClr val="CF4520"/>
                </a:solidFill>
                <a:latin typeface="Montserrat "/>
              </a:rPr>
              <a:t>Принцип «Одного окна»</a:t>
            </a:r>
          </a:p>
          <a:p>
            <a:pPr>
              <a:lnSpc>
                <a:spcPct val="100000"/>
              </a:lnSpc>
              <a:buNone/>
            </a:pPr>
            <a:r>
              <a:rPr lang="ru-RU" sz="4800" b="1" spc="-1" dirty="0">
                <a:solidFill>
                  <a:srgbClr val="CF4520"/>
                </a:solidFill>
                <a:latin typeface="Montserrat "/>
              </a:rPr>
              <a:t>на примере социального контракта на поиск работы</a:t>
            </a:r>
          </a:p>
        </p:txBody>
      </p:sp>
    </p:spTree>
    <p:extLst>
      <p:ext uri="{BB962C8B-B14F-4D97-AF65-F5344CB8AC3E}">
        <p14:creationId xmlns:p14="http://schemas.microsoft.com/office/powerpoint/2010/main" val="291328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2245802" y="2305347"/>
            <a:ext cx="13543005" cy="55077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400" b="1" spc="-1" dirty="0">
                <a:solidFill>
                  <a:srgbClr val="CF4520"/>
                </a:solidFill>
                <a:latin typeface="Montserrat "/>
              </a:rPr>
              <a:t>До 2022 года: </a:t>
            </a:r>
            <a:r>
              <a:rPr lang="ru-RU" sz="4400" b="1" spc="-1" dirty="0">
                <a:solidFill>
                  <a:srgbClr val="0033A0"/>
                </a:solidFill>
                <a:latin typeface="Montserrat "/>
              </a:rPr>
              <a:t>для заключения </a:t>
            </a:r>
            <a:r>
              <a:rPr lang="ru-RU" sz="4400" b="1" spc="-1" dirty="0" err="1">
                <a:solidFill>
                  <a:srgbClr val="0033A0"/>
                </a:solidFill>
                <a:latin typeface="Montserrat "/>
              </a:rPr>
              <a:t>соцконтракта</a:t>
            </a:r>
            <a:r>
              <a:rPr lang="ru-RU" sz="4400" b="1" spc="-1" dirty="0">
                <a:solidFill>
                  <a:srgbClr val="0033A0"/>
                </a:solidFill>
                <a:latin typeface="Montserrat "/>
              </a:rPr>
              <a:t> клиент делал до 23 шагов: соцзащита, ЦЗН, центр «Мой бизнес», снова соцзащита…</a:t>
            </a:r>
          </a:p>
          <a:p>
            <a:pPr>
              <a:lnSpc>
                <a:spcPct val="100000"/>
              </a:lnSpc>
              <a:buNone/>
            </a:pPr>
            <a:endParaRPr lang="ru-RU" sz="4400" b="1" spc="-1" dirty="0">
              <a:solidFill>
                <a:srgbClr val="0033A0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r>
              <a:rPr lang="ru-RU" sz="4400" b="1" spc="-1" dirty="0">
                <a:solidFill>
                  <a:srgbClr val="CF4520"/>
                </a:solidFill>
                <a:latin typeface="Montserrat "/>
              </a:rPr>
              <a:t>Теперь: </a:t>
            </a:r>
            <a:r>
              <a:rPr lang="ru-RU" sz="4400" b="1" spc="-1" dirty="0">
                <a:solidFill>
                  <a:srgbClr val="0033A0"/>
                </a:solidFill>
                <a:latin typeface="Montserrat "/>
              </a:rPr>
              <a:t>для безработных единственная точка входа: ЦЗН</a:t>
            </a:r>
          </a:p>
          <a:p>
            <a:pPr>
              <a:lnSpc>
                <a:spcPct val="100000"/>
              </a:lnSpc>
              <a:buNone/>
            </a:pPr>
            <a:r>
              <a:rPr lang="ru-RU" sz="4400" b="1" spc="-1" dirty="0">
                <a:solidFill>
                  <a:srgbClr val="0033A0"/>
                </a:solidFill>
                <a:latin typeface="Montserrat "/>
              </a:rPr>
              <a:t>Остальные опции можно осуществлять через мобильное приложение и портал «</a:t>
            </a:r>
            <a:r>
              <a:rPr lang="ru-RU" sz="4400" b="1" spc="-1" dirty="0" err="1">
                <a:solidFill>
                  <a:srgbClr val="0033A0"/>
                </a:solidFill>
                <a:latin typeface="Montserrat "/>
              </a:rPr>
              <a:t>РвР</a:t>
            </a:r>
            <a:r>
              <a:rPr lang="ru-RU" sz="4400" b="1" spc="-1" dirty="0">
                <a:solidFill>
                  <a:srgbClr val="0033A0"/>
                </a:solidFill>
                <a:latin typeface="Montserrat 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5035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351921" y="178420"/>
            <a:ext cx="10074299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800" b="1" spc="-1" dirty="0">
                <a:solidFill>
                  <a:srgbClr val="CF4520"/>
                </a:solidFill>
                <a:latin typeface="Montserrat "/>
              </a:rPr>
              <a:t>Размещение ЦЗН 2.0 </a:t>
            </a:r>
          </a:p>
          <a:p>
            <a:pPr>
              <a:lnSpc>
                <a:spcPct val="100000"/>
              </a:lnSpc>
              <a:buNone/>
            </a:pPr>
            <a:r>
              <a:rPr lang="ru-RU" sz="4800" b="1" spc="-1" dirty="0">
                <a:solidFill>
                  <a:srgbClr val="CF4520"/>
                </a:solidFill>
                <a:latin typeface="Montserrat "/>
              </a:rPr>
              <a:t>на базе МФЦ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492" y="930722"/>
            <a:ext cx="5378193" cy="3584061"/>
          </a:xfrm>
          <a:prstGeom prst="rect">
            <a:avLst/>
          </a:prstGeom>
        </p:spPr>
      </p:pic>
      <p:pic>
        <p:nvPicPr>
          <p:cNvPr id="3074" name="Picture 2" descr="https://downloader.disk.yandex.ru/preview/91fe38e412a9440e427ee83c84baec5d134d9b631c95e1f55c5e2d8bfee9d1d3/633173cb/MwvS__0uSNo0ZNNeejb_V5TDk7u_dpdR-tqmReV1qP3oUkh8aTFvlUlpHCv9NcW9cm4_iOOyd9yImHsTcCWO5A%3D%3D?uid=0&amp;filename=530A8602.JPG&amp;disposition=inline&amp;hash=&amp;limit=0&amp;content_type=image%2Fjpeg&amp;owner_uid=0&amp;tknv=v2&amp;size=1903x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97" y="5644310"/>
            <a:ext cx="5627389" cy="375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6712" y="3991630"/>
            <a:ext cx="58050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034896"/>
                </a:solidFill>
                <a:latin typeface="Montserrat "/>
              </a:rPr>
              <a:t>Размещение ЦЗН 3 уровня и частично 2 уровня на территории центров «Мои документы» в Липецкой области реализуется </a:t>
            </a:r>
          </a:p>
          <a:p>
            <a:pPr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E14A20"/>
                </a:solidFill>
                <a:latin typeface="Montserrat "/>
              </a:rPr>
              <a:t>с конца 2021 года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272" y="3405117"/>
            <a:ext cx="6829168" cy="30731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08433" y="1865895"/>
            <a:ext cx="58050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034896"/>
                </a:solidFill>
                <a:latin typeface="Montserrat "/>
              </a:rPr>
              <a:t>Принцип «Одного окна» наиболее успешно реализуется в МФЦ.</a:t>
            </a: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197992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253067" y="573093"/>
            <a:ext cx="10074299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Текущая ситуация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9694" y="2107618"/>
            <a:ext cx="58050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E14A20"/>
                </a:solidFill>
                <a:latin typeface="Montserrat "/>
              </a:rPr>
              <a:t>3 точки </a:t>
            </a:r>
            <a:r>
              <a:rPr lang="ru-RU" sz="3200" b="1" spc="-1" dirty="0">
                <a:solidFill>
                  <a:srgbClr val="034896"/>
                </a:solidFill>
                <a:latin typeface="Montserrat "/>
              </a:rPr>
              <a:t>присутствия уже работают в МФЦ региона</a:t>
            </a:r>
          </a:p>
          <a:p>
            <a:pPr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E14A20"/>
                </a:solidFill>
                <a:latin typeface="Montserrat "/>
              </a:rPr>
              <a:t>3 точки </a:t>
            </a:r>
            <a:r>
              <a:rPr lang="ru-RU" sz="3200" b="1" spc="-1" dirty="0">
                <a:solidFill>
                  <a:srgbClr val="034896"/>
                </a:solidFill>
                <a:latin typeface="Montserrat "/>
              </a:rPr>
              <a:t>– открытие декабрь 2022</a:t>
            </a:r>
          </a:p>
          <a:p>
            <a:pPr>
              <a:lnSpc>
                <a:spcPct val="100000"/>
              </a:lnSpc>
              <a:buNone/>
            </a:pPr>
            <a:endParaRPr lang="ru-RU" sz="4000" b="1" spc="-1" dirty="0">
              <a:solidFill>
                <a:srgbClr val="0033A0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0033A0"/>
                </a:solidFill>
                <a:latin typeface="Montserrat "/>
              </a:rPr>
              <a:t>10 точек </a:t>
            </a:r>
            <a:r>
              <a:rPr lang="ru-RU" sz="3200" b="1" spc="-1" dirty="0">
                <a:solidFill>
                  <a:srgbClr val="E14A20"/>
                </a:solidFill>
                <a:latin typeface="Montserrat "/>
              </a:rPr>
              <a:t>– открытие в течение 2023 года</a:t>
            </a:r>
          </a:p>
          <a:p>
            <a:pPr>
              <a:lnSpc>
                <a:spcPct val="100000"/>
              </a:lnSpc>
              <a:buNone/>
            </a:pPr>
            <a:endParaRPr lang="ru-RU" sz="3200" b="1" spc="-1" dirty="0">
              <a:solidFill>
                <a:srgbClr val="E14A20"/>
              </a:solidFill>
              <a:latin typeface="Montserrat "/>
            </a:endParaRPr>
          </a:p>
          <a:p>
            <a:pPr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CF4520"/>
                </a:solidFill>
                <a:latin typeface="Montserrat "/>
              </a:rPr>
              <a:t>2 точки </a:t>
            </a:r>
            <a:r>
              <a:rPr lang="ru-RU" sz="3200" b="1" spc="-1" dirty="0">
                <a:solidFill>
                  <a:srgbClr val="034896"/>
                </a:solidFill>
                <a:latin typeface="Montserrat "/>
              </a:rPr>
              <a:t>присутствия в г. Липецке принципиально новые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92496" y="3035785"/>
            <a:ext cx="59061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20 </a:t>
            </a:r>
            <a:r>
              <a:rPr lang="ru-RU" sz="40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муниципалитетов</a:t>
            </a:r>
            <a:endParaRPr lang="ru-RU" sz="4000" dirty="0">
              <a:latin typeface="Montserrat 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92496" y="1927789"/>
            <a:ext cx="73420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22 </a:t>
            </a:r>
            <a:r>
              <a:rPr lang="ru-RU" sz="4000" b="1" spc="-5" dirty="0">
                <a:solidFill>
                  <a:srgbClr val="034896"/>
                </a:solidFill>
                <a:latin typeface="Montserrat "/>
                <a:cs typeface="Segoe UI Semibold"/>
              </a:rPr>
              <a:t>точки присутствия ЦЗН</a:t>
            </a:r>
            <a:endParaRPr lang="ru-RU" sz="4000" dirty="0">
              <a:latin typeface="Montserrat 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96" y="4256402"/>
            <a:ext cx="7403238" cy="49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7" name="TextBox 38">
            <a:extLst>
              <a:ext uri="{FF2B5EF4-FFF2-40B4-BE49-F238E27FC236}">
                <a16:creationId xmlns:a16="http://schemas.microsoft.com/office/drawing/2014/main" id="{95438848-D8A1-466E-A139-1F2ABB0DD520}"/>
              </a:ext>
            </a:extLst>
          </p:cNvPr>
          <p:cNvSpPr/>
          <p:nvPr/>
        </p:nvSpPr>
        <p:spPr>
          <a:xfrm>
            <a:off x="444671" y="904047"/>
            <a:ext cx="108363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ru-RU" sz="2000" spc="-1" dirty="0">
              <a:latin typeface="Montserrat "/>
            </a:endParaRPr>
          </a:p>
        </p:txBody>
      </p:sp>
      <p:pic>
        <p:nvPicPr>
          <p:cNvPr id="35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76" y="1902604"/>
            <a:ext cx="1833593" cy="2160000"/>
          </a:xfrm>
          <a:prstGeom prst="rect">
            <a:avLst/>
          </a:prstGeom>
        </p:spPr>
      </p:pic>
      <p:pic>
        <p:nvPicPr>
          <p:cNvPr id="36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661" y="1902604"/>
            <a:ext cx="1833593" cy="2160000"/>
          </a:xfrm>
          <a:prstGeom prst="rect">
            <a:avLst/>
          </a:prstGeom>
        </p:spPr>
      </p:pic>
      <p:pic>
        <p:nvPicPr>
          <p:cNvPr id="37" name="Голубой">
            <a:extLst>
              <a:ext uri="{FF2B5EF4-FFF2-40B4-BE49-F238E27FC236}">
                <a16:creationId xmlns:a16="http://schemas.microsoft.com/office/drawing/2014/main" id="{18DDC9E6-D2DF-49B8-9403-CB1D55E2A4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29462" y="1902604"/>
            <a:ext cx="1833593" cy="2160000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8F5E766-433C-4BC3-9F54-59445E577668}"/>
              </a:ext>
            </a:extLst>
          </p:cNvPr>
          <p:cNvCxnSpPr>
            <a:cxnSpLocks/>
          </p:cNvCxnSpPr>
          <p:nvPr/>
        </p:nvCxnSpPr>
        <p:spPr>
          <a:xfrm flipV="1">
            <a:off x="2674402" y="2970495"/>
            <a:ext cx="1784204" cy="1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AE781D4-7F4E-4AA5-BFE5-7B8105DF008D}"/>
              </a:ext>
            </a:extLst>
          </p:cNvPr>
          <p:cNvCxnSpPr>
            <a:cxnSpLocks/>
          </p:cNvCxnSpPr>
          <p:nvPr/>
        </p:nvCxnSpPr>
        <p:spPr>
          <a:xfrm flipV="1">
            <a:off x="6706528" y="2970495"/>
            <a:ext cx="1844072" cy="1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A074DC0-9652-4A27-B26D-71D48D03795B}"/>
              </a:ext>
            </a:extLst>
          </p:cNvPr>
          <p:cNvSpPr txBox="1"/>
          <p:nvPr/>
        </p:nvSpPr>
        <p:spPr>
          <a:xfrm>
            <a:off x="832394" y="2485994"/>
            <a:ext cx="110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"/>
              </a:rPr>
              <a:t>01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37C8CA-F8C9-4F2D-AE6D-CE42724ED18D}"/>
              </a:ext>
            </a:extLst>
          </p:cNvPr>
          <p:cNvSpPr txBox="1"/>
          <p:nvPr/>
        </p:nvSpPr>
        <p:spPr>
          <a:xfrm>
            <a:off x="4779273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"/>
              </a:rPr>
              <a:t>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5D14D9-37DE-4659-8E4A-24C127D7DB5A}"/>
              </a:ext>
            </a:extLst>
          </p:cNvPr>
          <p:cNvSpPr txBox="1"/>
          <p:nvPr/>
        </p:nvSpPr>
        <p:spPr>
          <a:xfrm>
            <a:off x="8917309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"/>
              </a:rPr>
              <a:t>03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E840808-E5D8-4B74-A32C-9DF0C6D4B6C4}"/>
              </a:ext>
            </a:extLst>
          </p:cNvPr>
          <p:cNvSpPr txBox="1"/>
          <p:nvPr/>
        </p:nvSpPr>
        <p:spPr>
          <a:xfrm>
            <a:off x="502142" y="4442571"/>
            <a:ext cx="40045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>
              <a:spcBef>
                <a:spcPts val="600"/>
              </a:spcBef>
              <a:buBlip>
                <a:blip r:embed="rId10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Актуальные вакансии</a:t>
            </a:r>
          </a:p>
          <a:p>
            <a:pPr marL="357750" indent="-285750">
              <a:spcBef>
                <a:spcPts val="600"/>
              </a:spcBef>
              <a:buBlip>
                <a:blip r:embed="rId10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Удаленная работа, вакансии с жильем на других территориях региона</a:t>
            </a:r>
          </a:p>
          <a:p>
            <a:pPr marL="357750" indent="-285750">
              <a:spcBef>
                <a:spcPts val="600"/>
              </a:spcBef>
              <a:buBlip>
                <a:blip r:embed="rId10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Переобучение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6595EB-CE56-45D0-82FC-29A09A607633}"/>
              </a:ext>
            </a:extLst>
          </p:cNvPr>
          <p:cNvSpPr txBox="1"/>
          <p:nvPr/>
        </p:nvSpPr>
        <p:spPr>
          <a:xfrm>
            <a:off x="4506686" y="4442571"/>
            <a:ext cx="42507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0" indent="-285750">
              <a:spcBef>
                <a:spcPts val="600"/>
              </a:spcBef>
              <a:buBlip>
                <a:blip r:embed="rId11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Социальные выплаты- консультации и возможность подачи документов</a:t>
            </a:r>
          </a:p>
          <a:p>
            <a:pPr marL="357750" indent="-285750">
              <a:spcBef>
                <a:spcPts val="600"/>
              </a:spcBef>
              <a:buBlip>
                <a:blip r:embed="rId11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Социальный контракт</a:t>
            </a:r>
          </a:p>
          <a:p>
            <a:pPr marL="357750" indent="-285750">
              <a:spcBef>
                <a:spcPts val="600"/>
              </a:spcBef>
              <a:buBlip>
                <a:blip r:embed="rId11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Социальное обслуживание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DBA29C-096B-490E-B87F-BCE904A51899}"/>
              </a:ext>
            </a:extLst>
          </p:cNvPr>
          <p:cNvSpPr txBox="1"/>
          <p:nvPr/>
        </p:nvSpPr>
        <p:spPr>
          <a:xfrm>
            <a:off x="12890104" y="3936834"/>
            <a:ext cx="38276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33A0"/>
              </a:solidFill>
              <a:latin typeface="Montserrat "/>
            </a:endParaRPr>
          </a:p>
          <a:p>
            <a:pPr marL="357750" indent="-285750">
              <a:spcBef>
                <a:spcPts val="600"/>
              </a:spcBef>
              <a:buBlip>
                <a:blip r:embed="rId12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Прием документам по всем услугам ПФР</a:t>
            </a:r>
          </a:p>
          <a:p>
            <a:pPr marL="357750" indent="-285750">
              <a:spcBef>
                <a:spcPts val="600"/>
              </a:spcBef>
              <a:buBlip>
                <a:blip r:embed="rId12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Консультации по выплатам пенсий, </a:t>
            </a:r>
            <a:r>
              <a:rPr lang="ru-RU" sz="2800" dirty="0" err="1">
                <a:solidFill>
                  <a:srgbClr val="0033A0"/>
                </a:solidFill>
                <a:latin typeface="Montserrat "/>
              </a:rPr>
              <a:t>маткапитала</a:t>
            </a:r>
            <a:endParaRPr lang="ru-RU" sz="2800" dirty="0">
              <a:solidFill>
                <a:srgbClr val="0033A0"/>
              </a:solidFill>
              <a:latin typeface="Montserrat "/>
            </a:endParaRPr>
          </a:p>
        </p:txBody>
      </p:sp>
      <p:pic>
        <p:nvPicPr>
          <p:cNvPr id="47" name="палетка">
            <a:extLst>
              <a:ext uri="{FF2B5EF4-FFF2-40B4-BE49-F238E27FC236}">
                <a16:creationId xmlns:a16="http://schemas.microsoft.com/office/drawing/2014/main" id="{EFC47A00-A93F-45BF-A48E-9573F8EE7A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06D70-A520-411E-B030-0787E247A029}"/>
              </a:ext>
            </a:extLst>
          </p:cNvPr>
          <p:cNvSpPr txBox="1"/>
          <p:nvPr/>
        </p:nvSpPr>
        <p:spPr>
          <a:xfrm>
            <a:off x="14603199" y="2275125"/>
            <a:ext cx="3585435" cy="984885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ru-RU" sz="3200" b="1" dirty="0">
                <a:solidFill>
                  <a:srgbClr val="6AB3E7"/>
                </a:solidFill>
                <a:latin typeface="Montserrat "/>
              </a:rPr>
              <a:t>Услуги ПФР</a:t>
            </a:r>
            <a:br>
              <a:rPr lang="ru-RU" sz="3200" b="1" dirty="0">
                <a:solidFill>
                  <a:srgbClr val="6AB3E7"/>
                </a:solidFill>
                <a:latin typeface="Montserrat "/>
              </a:rPr>
            </a:br>
            <a:endParaRPr lang="ru-RU" sz="3200" b="1" dirty="0">
              <a:solidFill>
                <a:srgbClr val="6AB3E7"/>
              </a:solidFill>
              <a:latin typeface="Montserrat 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E53A11-BD22-4397-A275-67445DCE215B}"/>
              </a:ext>
            </a:extLst>
          </p:cNvPr>
          <p:cNvSpPr txBox="1"/>
          <p:nvPr/>
        </p:nvSpPr>
        <p:spPr>
          <a:xfrm>
            <a:off x="6445676" y="2416130"/>
            <a:ext cx="3585435" cy="1477328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ru-RU" sz="3200" b="1" dirty="0">
                <a:solidFill>
                  <a:srgbClr val="CF4520"/>
                </a:solidFill>
                <a:latin typeface="Montserrat "/>
              </a:rPr>
              <a:t>Услуги соцзащиты</a:t>
            </a:r>
            <a:br>
              <a:rPr lang="ru-RU" sz="3200" b="1" dirty="0">
                <a:solidFill>
                  <a:srgbClr val="6AB3E7"/>
                </a:solidFill>
                <a:latin typeface="Montserrat "/>
              </a:rPr>
            </a:br>
            <a:endParaRPr lang="ru-RU" sz="3200" b="1" dirty="0">
              <a:solidFill>
                <a:srgbClr val="6AB3E7"/>
              </a:solidFill>
              <a:latin typeface="Montserrat 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0341E1-D433-4256-A199-DEFFB4A309FE}"/>
              </a:ext>
            </a:extLst>
          </p:cNvPr>
          <p:cNvSpPr txBox="1"/>
          <p:nvPr/>
        </p:nvSpPr>
        <p:spPr>
          <a:xfrm>
            <a:off x="10538215" y="2329498"/>
            <a:ext cx="3585435" cy="738664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ru-RU" sz="3200" b="1" dirty="0">
                <a:solidFill>
                  <a:srgbClr val="0033A0"/>
                </a:solidFill>
                <a:latin typeface="Montserrat "/>
              </a:rPr>
              <a:t>Услуги МФЦ</a:t>
            </a:r>
            <a:br>
              <a:rPr lang="ru-RU" sz="1600" dirty="0">
                <a:solidFill>
                  <a:srgbClr val="0033A0"/>
                </a:solidFill>
                <a:latin typeface="Montserrat "/>
              </a:rPr>
            </a:br>
            <a:endParaRPr lang="ru-RU" sz="1600" dirty="0">
              <a:solidFill>
                <a:srgbClr val="0033A0"/>
              </a:solidFill>
              <a:latin typeface="Montserrat 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564468" y="477724"/>
            <a:ext cx="10074299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Проект «Одно касание»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09442" y="1851167"/>
            <a:ext cx="1828959" cy="215817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137C8CA-F8C9-4F2D-AE6D-CE42724ED18D}"/>
              </a:ext>
            </a:extLst>
          </p:cNvPr>
          <p:cNvSpPr txBox="1"/>
          <p:nvPr/>
        </p:nvSpPr>
        <p:spPr>
          <a:xfrm>
            <a:off x="4762080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"/>
              </a:rPr>
              <a:t>02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5D14D9-37DE-4659-8E4A-24C127D7DB5A}"/>
              </a:ext>
            </a:extLst>
          </p:cNvPr>
          <p:cNvSpPr txBox="1"/>
          <p:nvPr/>
        </p:nvSpPr>
        <p:spPr>
          <a:xfrm>
            <a:off x="13217209" y="2431851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"/>
              </a:rPr>
              <a:t>04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DBA29C-096B-490E-B87F-BCE904A51899}"/>
              </a:ext>
            </a:extLst>
          </p:cNvPr>
          <p:cNvSpPr txBox="1"/>
          <p:nvPr/>
        </p:nvSpPr>
        <p:spPr>
          <a:xfrm>
            <a:off x="8757484" y="3979947"/>
            <a:ext cx="327644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33A0"/>
              </a:solidFill>
              <a:latin typeface="Montserrat "/>
            </a:endParaRPr>
          </a:p>
          <a:p>
            <a:pPr marL="357750" indent="-285750">
              <a:spcBef>
                <a:spcPts val="600"/>
              </a:spcBef>
              <a:buBlip>
                <a:blip r:embed="rId12"/>
              </a:buBlip>
            </a:pPr>
            <a:r>
              <a:rPr lang="ru-RU" sz="2800" dirty="0">
                <a:solidFill>
                  <a:srgbClr val="0033A0"/>
                </a:solidFill>
                <a:latin typeface="Montserrat "/>
              </a:rPr>
              <a:t>Прием документам по всем услугам МФЦ (более 300 услуг)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D06D70-A520-411E-B030-0787E247A029}"/>
              </a:ext>
            </a:extLst>
          </p:cNvPr>
          <p:cNvSpPr txBox="1"/>
          <p:nvPr/>
        </p:nvSpPr>
        <p:spPr>
          <a:xfrm>
            <a:off x="2497382" y="2402613"/>
            <a:ext cx="3585435" cy="1477328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ru-RU" sz="3200" b="1" dirty="0">
                <a:solidFill>
                  <a:srgbClr val="6AB3E7"/>
                </a:solidFill>
                <a:latin typeface="Montserrat "/>
              </a:rPr>
              <a:t>Услуги </a:t>
            </a:r>
            <a:endParaRPr lang="en-US" sz="3200" b="1" dirty="0">
              <a:solidFill>
                <a:srgbClr val="6AB3E7"/>
              </a:solidFill>
              <a:latin typeface="Montserrat "/>
            </a:endParaRPr>
          </a:p>
          <a:p>
            <a:r>
              <a:rPr lang="ru-RU" sz="3200" b="1" dirty="0">
                <a:solidFill>
                  <a:srgbClr val="6AB3E7"/>
                </a:solidFill>
                <a:latin typeface="Montserrat "/>
              </a:rPr>
              <a:t>занятости</a:t>
            </a:r>
            <a:br>
              <a:rPr lang="ru-RU" sz="3200" b="1" dirty="0">
                <a:solidFill>
                  <a:srgbClr val="6AB3E7"/>
                </a:solidFill>
                <a:latin typeface="Montserrat "/>
              </a:rPr>
            </a:br>
            <a:endParaRPr lang="ru-RU" sz="3200" b="1" dirty="0">
              <a:solidFill>
                <a:srgbClr val="6AB3E7"/>
              </a:solidFill>
              <a:latin typeface="Montserrat 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7AE781D4-7F4E-4AA5-BFE5-7B8105DF008D}"/>
              </a:ext>
            </a:extLst>
          </p:cNvPr>
          <p:cNvCxnSpPr>
            <a:cxnSpLocks/>
          </p:cNvCxnSpPr>
          <p:nvPr/>
        </p:nvCxnSpPr>
        <p:spPr>
          <a:xfrm flipV="1">
            <a:off x="10888809" y="2992693"/>
            <a:ext cx="1844072" cy="1"/>
          </a:xfrm>
          <a:prstGeom prst="line">
            <a:avLst/>
          </a:prstGeom>
          <a:ln w="381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74275" y="2903103"/>
            <a:ext cx="1865538" cy="365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69" y="4279494"/>
            <a:ext cx="4076185" cy="54349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266" y="1633151"/>
            <a:ext cx="3550508" cy="4734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707" y="985452"/>
            <a:ext cx="3232837" cy="431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624" y="3557718"/>
            <a:ext cx="4214166" cy="5618888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ADE11C7-D833-4E80-A23D-4B09FA302F7D}"/>
              </a:ext>
            </a:extLst>
          </p:cNvPr>
          <p:cNvSpPr/>
          <p:nvPr/>
        </p:nvSpPr>
        <p:spPr>
          <a:xfrm>
            <a:off x="314838" y="237428"/>
            <a:ext cx="10074299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pc="-1" dirty="0">
                <a:solidFill>
                  <a:srgbClr val="CF4520"/>
                </a:solidFill>
                <a:latin typeface="Montserrat "/>
              </a:rPr>
              <a:t>Проект «Городская ярмарка вакансий»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4838" y="2331598"/>
            <a:ext cx="677537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034896"/>
                </a:solidFill>
                <a:latin typeface="Montserrat "/>
              </a:rPr>
              <a:t>Принцип «Одного окна» на улицах городов и поселков.</a:t>
            </a:r>
          </a:p>
          <a:p>
            <a:pPr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200" b="1" spc="-1" dirty="0">
                <a:solidFill>
                  <a:srgbClr val="E14A20"/>
                </a:solidFill>
                <a:latin typeface="Montserrat "/>
              </a:rPr>
              <a:t>Что делаем: </a:t>
            </a:r>
          </a:p>
          <a:p>
            <a:pPr algn="ctr">
              <a:lnSpc>
                <a:spcPct val="100000"/>
              </a:lnSpc>
              <a:buNone/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b="1" spc="-1" dirty="0">
                <a:solidFill>
                  <a:srgbClr val="034896"/>
                </a:solidFill>
                <a:latin typeface="Montserrat "/>
              </a:rPr>
              <a:t>информируем о мероприятии</a:t>
            </a:r>
          </a:p>
          <a:p>
            <a:pPr>
              <a:lnSpc>
                <a:spcPct val="100000"/>
              </a:lnSpc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b="1" spc="-1" dirty="0">
                <a:solidFill>
                  <a:srgbClr val="034896"/>
                </a:solidFill>
                <a:latin typeface="Montserrat "/>
              </a:rPr>
              <a:t>выбираем самое удобное место для жителей (парк, ДК)</a:t>
            </a:r>
          </a:p>
          <a:p>
            <a:pPr>
              <a:lnSpc>
                <a:spcPct val="100000"/>
              </a:lnSpc>
            </a:pPr>
            <a:endParaRPr lang="ru-RU" sz="2800" b="1" spc="-1" dirty="0">
              <a:solidFill>
                <a:srgbClr val="034896"/>
              </a:solidFill>
              <a:latin typeface="Montserrat 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b="1" spc="-1" dirty="0">
                <a:solidFill>
                  <a:srgbClr val="0033A0"/>
                </a:solidFill>
                <a:latin typeface="Montserrat "/>
              </a:rPr>
              <a:t>привлекаем партнеров-работодателей</a:t>
            </a:r>
          </a:p>
          <a:p>
            <a:pPr>
              <a:lnSpc>
                <a:spcPct val="100000"/>
              </a:lnSpc>
            </a:pPr>
            <a:endParaRPr lang="ru-RU" sz="2800" b="1" spc="-1" dirty="0">
              <a:solidFill>
                <a:srgbClr val="0033A0"/>
              </a:solidFill>
              <a:latin typeface="Montserrat 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spc="-1" dirty="0">
                <a:solidFill>
                  <a:srgbClr val="0033A0"/>
                </a:solidFill>
                <a:latin typeface="Montserrat "/>
              </a:rPr>
              <a:t>разыгрываем сувениры от партнеров по входным номеркам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2800" b="1" spc="-1" dirty="0">
              <a:solidFill>
                <a:srgbClr val="0033A0"/>
              </a:solidFill>
              <a:latin typeface="Montserrat "/>
            </a:endParaRPr>
          </a:p>
          <a:p>
            <a:pPr>
              <a:lnSpc>
                <a:spcPct val="100000"/>
              </a:lnSpc>
            </a:pPr>
            <a:endParaRPr lang="ru-RU" sz="2800" b="1" spc="-1" dirty="0">
              <a:solidFill>
                <a:srgbClr val="0033A0"/>
              </a:solidFill>
              <a:latin typeface="Montserrat "/>
            </a:endParaRPr>
          </a:p>
          <a:p>
            <a:pPr>
              <a:lnSpc>
                <a:spcPct val="100000"/>
              </a:lnSpc>
            </a:pPr>
            <a:endParaRPr lang="ru-RU" sz="2800" b="1" spc="-1" dirty="0">
              <a:solidFill>
                <a:srgbClr val="0033A0"/>
              </a:solidFill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7239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7877</TotalTime>
  <Words>417</Words>
  <Application>Microsoft Macintosh PowerPoint</Application>
  <PresentationFormat>Произвольный</PresentationFormat>
  <Paragraphs>104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Montserrat</vt:lpstr>
      <vt:lpstr>Montserrat Medium</vt:lpstr>
      <vt:lpstr>Symbol</vt:lpstr>
      <vt:lpstr>Times New Roman</vt:lpstr>
      <vt:lpstr>Calibri</vt:lpstr>
      <vt:lpstr>Arial</vt:lpstr>
      <vt:lpstr>Wingdings</vt:lpstr>
      <vt:lpstr>Segoe UI</vt:lpstr>
      <vt:lpstr>Montserrat 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Александра Александровна Тихонова</dc:creator>
  <dc:description/>
  <cp:lastModifiedBy>Максим Максим</cp:lastModifiedBy>
  <cp:revision>245</cp:revision>
  <cp:lastPrinted>2022-08-05T16:50:40Z</cp:lastPrinted>
  <dcterms:created xsi:type="dcterms:W3CDTF">2022-02-02T17:42:51Z</dcterms:created>
  <dcterms:modified xsi:type="dcterms:W3CDTF">2022-09-28T15:50:24Z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</Properties>
</file>