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68" r:id="rId9"/>
    <p:sldId id="264" r:id="rId10"/>
    <p:sldId id="271" r:id="rId11"/>
    <p:sldId id="266" r:id="rId12"/>
    <p:sldId id="267" r:id="rId13"/>
    <p:sldId id="272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Montserrat Medium" panose="00000600000000000000" pitchFamily="2" charset="-52"/>
      <p:regular r:id="rId26"/>
      <p:italic r:id="rId27"/>
    </p:embeddedFont>
    <p:embeddedFont>
      <p:font typeface="Montserrat SemiBold" panose="00000700000000000000" pitchFamily="2" charset="-52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1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A7D"/>
    <a:srgbClr val="004799"/>
    <a:srgbClr val="043A7D"/>
    <a:srgbClr val="E4481D"/>
    <a:srgbClr val="65B9E6"/>
    <a:srgbClr val="03489A"/>
    <a:srgbClr val="F1EEF4"/>
    <a:srgbClr val="E6E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3227"/>
  </p:normalViewPr>
  <p:slideViewPr>
    <p:cSldViewPr snapToGrid="0" showGuides="1">
      <p:cViewPr varScale="1">
        <p:scale>
          <a:sx n="48" d="100"/>
          <a:sy n="48" d="100"/>
        </p:scale>
        <p:origin x="684" y="42"/>
      </p:cViewPr>
      <p:guideLst>
        <p:guide orient="horz" pos="2160"/>
        <p:guide pos="3840"/>
        <p:guide pos="211"/>
        <p:guide pos="7469"/>
        <p:guide orient="horz" pos="187"/>
        <p:guide orient="horz" pos="41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C8F43-77ED-9743-A2D0-76A796583D16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D2079-7B8C-F845-9B16-45E582B5F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18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D2079-7B8C-F845-9B16-45E582B5F1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0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D2079-7B8C-F845-9B16-45E582B5F13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09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D2079-7B8C-F845-9B16-45E582B5F13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4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D2079-7B8C-F845-9B16-45E582B5F13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8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D2079-7B8C-F845-9B16-45E582B5F13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D2079-7B8C-F845-9B16-45E582B5F13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7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0513B-7340-F570-F565-BF3BBC79E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A6B2EB-783D-25C7-6137-2400AEF0D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7D9FD-A54C-5B8F-349D-5E5C2CBE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301974-9774-694A-8B68-8B8703A7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AACCF-5FDC-1073-A0C4-EEEDFCA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20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58B64-99F8-E20A-2B0B-00406CBA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73CEA2-6964-F000-F6C3-7202C33B6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693FC1-B1A7-14D5-77A4-558CC68A2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F302D1-A48D-6458-988D-5D1118FF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72661-76E8-2F29-11CB-E8A927CA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3D8FC4-B9DD-A2D0-AFF2-E72E60B6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9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578D6-C13A-1DF6-14DA-7BCB8846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5B8001-8011-EE7C-FB99-2DEF18BCE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D4B12-F8FB-7CDB-5A83-AB1340B9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D6694F-8FB5-B56E-66A6-E163D2C4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3796D6-7CA9-E4A9-A03B-3E21282A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6C0E99-2CFE-E41D-555C-CBED1BAED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84EF3C-94FC-0DDA-6A9C-814166C20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8956DC-FEDD-0C55-3AC5-36358BD8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662058-518B-90C0-600A-6C50780B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90617-80A9-CC25-16B2-A5D8566A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57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50D9B-61CD-2412-9870-8E88B37D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95846-1E0B-1396-1A60-862F5AFBF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F5C7B6-DDBA-A3A8-DB0F-F05823B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3CB158-4837-3CFA-DCAB-5F5488DF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2C8EF-3693-F44D-B04C-792155ED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38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513DB-1D39-11FA-791A-DFE3A689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F9C16-CC71-9827-1F90-C86A414F8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EA7E0-EACF-DB2A-A715-5E20C7DE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D35574-79A4-6CB8-1D5B-DDD6A7FD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5A013-D795-79F3-7D8B-820C26B0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68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78DC3-9E24-939F-AC32-DA4A4B7D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127D7-37B9-9E7A-D559-717673C27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2265B4-1057-90DA-99F8-EC373AD87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92A298-706D-F745-0744-8629658F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F6E177-54B6-3A7E-C30A-A8138D82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98943-7E6E-539D-4256-474289F9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8C2AA-9290-71F3-B136-6ECF2F97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33A187-4717-88A2-A3B1-8DEAD7D0C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2D2DC9-1825-F3BF-5D52-11B45837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E81CBB-F732-7FFC-669E-1B3912FDA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71A257-8987-77C0-767A-25321D29E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6F181E-B8AB-9CFC-016C-CF822CF7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D08F76-5525-6467-92CD-BA3F239A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CE91AB-A4BE-187C-262D-E033B7BF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6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5CD7D-E5AD-3BBA-6007-4BB4890B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261EA2-3736-B2E8-7B5B-7B8E6FE5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5C258E-05D8-0939-2818-987689B89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E97EBB-9D90-D517-1632-9DCF8F1E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3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26B102-316A-2A3B-7C97-4A9AE4DA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EE9B80-CFC0-FDA4-5EDD-49533D55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A57181-23F9-3C23-05B2-DC98558A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8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8">
            <a:extLst>
              <a:ext uri="{FF2B5EF4-FFF2-40B4-BE49-F238E27FC236}">
                <a16:creationId xmlns:a16="http://schemas.microsoft.com/office/drawing/2014/main" id="{A56FF6C8-FD1F-17FE-AEFC-CC55826CA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6246"/>
          <a:stretch/>
        </p:blipFill>
        <p:spPr>
          <a:xfrm>
            <a:off x="11710496" y="50451"/>
            <a:ext cx="384810" cy="346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92BF7E-6F26-C538-9358-4C0660EC9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189" t="4054" r="4609" b="3744"/>
          <a:stretch/>
        </p:blipFill>
        <p:spPr>
          <a:xfrm>
            <a:off x="10778305" y="50450"/>
            <a:ext cx="346090" cy="346090"/>
          </a:xfrm>
          <a:custGeom>
            <a:avLst/>
            <a:gdLst>
              <a:gd name="connsiteX0" fmla="*/ 1022724 w 2045448"/>
              <a:gd name="connsiteY0" fmla="*/ 0 h 2045448"/>
              <a:gd name="connsiteX1" fmla="*/ 2045448 w 2045448"/>
              <a:gd name="connsiteY1" fmla="*/ 1022724 h 2045448"/>
              <a:gd name="connsiteX2" fmla="*/ 1022724 w 2045448"/>
              <a:gd name="connsiteY2" fmla="*/ 2045448 h 2045448"/>
              <a:gd name="connsiteX3" fmla="*/ 0 w 2045448"/>
              <a:gd name="connsiteY3" fmla="*/ 1022724 h 2045448"/>
              <a:gd name="connsiteX4" fmla="*/ 1022724 w 2045448"/>
              <a:gd name="connsiteY4" fmla="*/ 0 h 204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448" h="2045448">
                <a:moveTo>
                  <a:pt x="1022724" y="0"/>
                </a:moveTo>
                <a:cubicBezTo>
                  <a:pt x="1587559" y="0"/>
                  <a:pt x="2045448" y="457889"/>
                  <a:pt x="2045448" y="1022724"/>
                </a:cubicBezTo>
                <a:cubicBezTo>
                  <a:pt x="2045448" y="1587559"/>
                  <a:pt x="1587559" y="2045448"/>
                  <a:pt x="1022724" y="2045448"/>
                </a:cubicBezTo>
                <a:cubicBezTo>
                  <a:pt x="457889" y="2045448"/>
                  <a:pt x="0" y="1587559"/>
                  <a:pt x="0" y="1022724"/>
                </a:cubicBezTo>
                <a:cubicBezTo>
                  <a:pt x="0" y="457889"/>
                  <a:pt x="457889" y="0"/>
                  <a:pt x="1022724" y="0"/>
                </a:cubicBezTo>
                <a:close/>
              </a:path>
            </a:pathLst>
          </a:cu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61E6E7-3452-9C9C-4FA4-B34EDBDDEAB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8"/>
          <a:stretch/>
        </p:blipFill>
        <p:spPr bwMode="auto">
          <a:xfrm>
            <a:off x="11236761" y="50451"/>
            <a:ext cx="361369" cy="3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5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5109-00FD-7FAD-919F-2C00A7F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0DFDB-7A38-CD94-8399-B074CA38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803104-2C21-A8AD-EEE4-7DB450C81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FFE485-4C64-0E8E-B8B7-EACBD981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E9E36D-96A6-CB77-CDC0-1119A2D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CB3DF0-3B98-E3EC-0070-E7D751CD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DE311-D417-E2E4-DBC8-6BD129D9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664CAB-D695-1226-47CD-67F143B06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479A6-72D3-26FD-2989-2F65B9252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0A0B7-5389-EB42-B501-807813591833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BADB8-DEDC-BF40-6708-52AC0950A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D91210-5608-D640-C9EF-878483399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20A2B-D146-0849-B92A-1087305DF6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79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9.jp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svg"/><Relationship Id="rId4" Type="http://schemas.openxmlformats.org/officeDocument/2006/relationships/image" Target="../media/image41.sv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9DE6CA7A-8D9A-43AE-5A64-3CF0AC914A34}"/>
              </a:ext>
            </a:extLst>
          </p:cNvPr>
          <p:cNvPicPr/>
          <p:nvPr/>
        </p:nvPicPr>
        <p:blipFill>
          <a:blip r:embed="rId2">
            <a:alphaModFix amt="70000"/>
          </a:blip>
          <a:stretch/>
        </p:blipFill>
        <p:spPr>
          <a:xfrm>
            <a:off x="9718" y="-35130"/>
            <a:ext cx="12191760" cy="6908832"/>
          </a:xfrm>
          <a:prstGeom prst="rect">
            <a:avLst/>
          </a:prstGeom>
          <a:ln w="0">
            <a:noFill/>
          </a:ln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8053E666-3AD7-2E76-BC31-1BFABBD00E39}"/>
              </a:ext>
            </a:extLst>
          </p:cNvPr>
          <p:cNvSpPr/>
          <p:nvPr/>
        </p:nvSpPr>
        <p:spPr>
          <a:xfrm>
            <a:off x="6881325" y="2407133"/>
            <a:ext cx="1533979" cy="2392758"/>
          </a:xfrm>
          <a:prstGeom prst="roundRect">
            <a:avLst>
              <a:gd name="adj" fmla="val 10295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5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85567D5-B5B6-8771-4C97-BBDE08111C8A}"/>
              </a:ext>
            </a:extLst>
          </p:cNvPr>
          <p:cNvSpPr/>
          <p:nvPr/>
        </p:nvSpPr>
        <p:spPr>
          <a:xfrm>
            <a:off x="7406382" y="1602376"/>
            <a:ext cx="3914171" cy="3851389"/>
          </a:xfrm>
          <a:prstGeom prst="roundRect">
            <a:avLst>
              <a:gd name="adj" fmla="val 5459"/>
            </a:avLst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A7A96-01D2-0E1C-16E9-433C3005E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947186"/>
            <a:ext cx="6777037" cy="1865126"/>
          </a:xfrm>
        </p:spPr>
        <p:txBody>
          <a:bodyPr wrap="square">
            <a:spAutoFit/>
          </a:bodyPr>
          <a:lstStyle/>
          <a:p>
            <a:pPr algn="l"/>
            <a:r>
              <a:rPr lang="ru-RU" sz="3200" b="1" dirty="0">
                <a:solidFill>
                  <a:srgbClr val="E4481D"/>
                </a:solidFill>
                <a:latin typeface="Montserrat SemiBold" pitchFamily="2" charset="0"/>
              </a:rPr>
              <a:t>Реализация клиентоцентричных подходов в работе службы занятости населения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155170-CB12-26E9-BDB3-DB6A52086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128509"/>
            <a:ext cx="5050971" cy="313932"/>
          </a:xfrm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latin typeface="Montserrat Medium" pitchFamily="2" charset="0"/>
              </a:rPr>
              <a:t>ЕЛЕНА ВЯЧЕСЛАВОВНА МУХТИЯРОВА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BE7D18D-0C36-F82F-A74F-23ABF6BB1275}"/>
              </a:ext>
            </a:extLst>
          </p:cNvPr>
          <p:cNvCxnSpPr/>
          <p:nvPr/>
        </p:nvCxnSpPr>
        <p:spPr>
          <a:xfrm>
            <a:off x="0" y="6561138"/>
            <a:ext cx="2665708" cy="0"/>
          </a:xfrm>
          <a:prstGeom prst="line">
            <a:avLst/>
          </a:prstGeom>
          <a:ln>
            <a:solidFill>
              <a:srgbClr val="E44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1F164C8-DB83-9CBD-DDAA-90170C1AC478}"/>
              </a:ext>
            </a:extLst>
          </p:cNvPr>
          <p:cNvSpPr/>
          <p:nvPr/>
        </p:nvSpPr>
        <p:spPr>
          <a:xfrm>
            <a:off x="334963" y="5477180"/>
            <a:ext cx="1903958" cy="463765"/>
          </a:xfrm>
          <a:prstGeom prst="roundRect">
            <a:avLst>
              <a:gd name="adj" fmla="val 9388"/>
            </a:avLst>
          </a:prstGeom>
          <a:solidFill>
            <a:srgbClr val="E448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itchFamily="2" charset="0"/>
              </a:rPr>
              <a:t>29 сентября 2022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CC3C43-278D-7929-D2C0-66ABAF7B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3" y="250460"/>
            <a:ext cx="1403896" cy="70914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03426D2-7A46-5AFF-804F-2931117A7305}"/>
              </a:ext>
            </a:extLst>
          </p:cNvPr>
          <p:cNvSpPr/>
          <p:nvPr/>
        </p:nvSpPr>
        <p:spPr>
          <a:xfrm>
            <a:off x="9668932" y="0"/>
            <a:ext cx="2523067" cy="685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Graphic 8">
            <a:extLst>
              <a:ext uri="{FF2B5EF4-FFF2-40B4-BE49-F238E27FC236}">
                <a16:creationId xmlns:a16="http://schemas.microsoft.com/office/drawing/2014/main" id="{1BFF3EE2-6D12-5529-CCD4-B8F558D88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6908" y="307648"/>
            <a:ext cx="1533979" cy="6036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BACD29-4E8E-9F68-5AC8-7A085CA9D2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9" t="4054" r="4609" b="3744"/>
          <a:stretch/>
        </p:blipFill>
        <p:spPr>
          <a:xfrm>
            <a:off x="4716554" y="296863"/>
            <a:ext cx="671183" cy="671183"/>
          </a:xfrm>
          <a:custGeom>
            <a:avLst/>
            <a:gdLst>
              <a:gd name="connsiteX0" fmla="*/ 1022724 w 2045448"/>
              <a:gd name="connsiteY0" fmla="*/ 0 h 2045448"/>
              <a:gd name="connsiteX1" fmla="*/ 2045448 w 2045448"/>
              <a:gd name="connsiteY1" fmla="*/ 1022724 h 2045448"/>
              <a:gd name="connsiteX2" fmla="*/ 1022724 w 2045448"/>
              <a:gd name="connsiteY2" fmla="*/ 2045448 h 2045448"/>
              <a:gd name="connsiteX3" fmla="*/ 0 w 2045448"/>
              <a:gd name="connsiteY3" fmla="*/ 1022724 h 2045448"/>
              <a:gd name="connsiteX4" fmla="*/ 1022724 w 2045448"/>
              <a:gd name="connsiteY4" fmla="*/ 0 h 204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448" h="2045448">
                <a:moveTo>
                  <a:pt x="1022724" y="0"/>
                </a:moveTo>
                <a:cubicBezTo>
                  <a:pt x="1587559" y="0"/>
                  <a:pt x="2045448" y="457889"/>
                  <a:pt x="2045448" y="1022724"/>
                </a:cubicBezTo>
                <a:cubicBezTo>
                  <a:pt x="2045448" y="1587559"/>
                  <a:pt x="1587559" y="2045448"/>
                  <a:pt x="1022724" y="2045448"/>
                </a:cubicBezTo>
                <a:cubicBezTo>
                  <a:pt x="457889" y="2045448"/>
                  <a:pt x="0" y="1587559"/>
                  <a:pt x="0" y="1022724"/>
                </a:cubicBezTo>
                <a:cubicBezTo>
                  <a:pt x="0" y="457889"/>
                  <a:pt x="457889" y="0"/>
                  <a:pt x="1022724" y="0"/>
                </a:cubicBezTo>
                <a:close/>
              </a:path>
            </a:pathLst>
          </a:cu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548024F-7B7C-37E8-E760-3CA5FE27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22" y="333309"/>
            <a:ext cx="2136169" cy="5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68B34E-D351-8E6B-7427-10680CCA5A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5" t="12017" r="36259" b="19609"/>
          <a:stretch/>
        </p:blipFill>
        <p:spPr>
          <a:xfrm flipH="1">
            <a:off x="7942866" y="968047"/>
            <a:ext cx="3914171" cy="5120049"/>
          </a:xfrm>
          <a:custGeom>
            <a:avLst/>
            <a:gdLst>
              <a:gd name="connsiteX0" fmla="*/ 402964 w 3914171"/>
              <a:gd name="connsiteY0" fmla="*/ 0 h 5120049"/>
              <a:gd name="connsiteX1" fmla="*/ 3511207 w 3914171"/>
              <a:gd name="connsiteY1" fmla="*/ 0 h 5120049"/>
              <a:gd name="connsiteX2" fmla="*/ 3914171 w 3914171"/>
              <a:gd name="connsiteY2" fmla="*/ 402964 h 5120049"/>
              <a:gd name="connsiteX3" fmla="*/ 3914171 w 3914171"/>
              <a:gd name="connsiteY3" fmla="*/ 4717085 h 5120049"/>
              <a:gd name="connsiteX4" fmla="*/ 3511207 w 3914171"/>
              <a:gd name="connsiteY4" fmla="*/ 5120049 h 5120049"/>
              <a:gd name="connsiteX5" fmla="*/ 402964 w 3914171"/>
              <a:gd name="connsiteY5" fmla="*/ 5120049 h 5120049"/>
              <a:gd name="connsiteX6" fmla="*/ 0 w 3914171"/>
              <a:gd name="connsiteY6" fmla="*/ 4717085 h 5120049"/>
              <a:gd name="connsiteX7" fmla="*/ 0 w 3914171"/>
              <a:gd name="connsiteY7" fmla="*/ 402964 h 5120049"/>
              <a:gd name="connsiteX8" fmla="*/ 402964 w 3914171"/>
              <a:gd name="connsiteY8" fmla="*/ 0 h 512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4171" h="5120049">
                <a:moveTo>
                  <a:pt x="402964" y="0"/>
                </a:moveTo>
                <a:lnTo>
                  <a:pt x="3511207" y="0"/>
                </a:lnTo>
                <a:cubicBezTo>
                  <a:pt x="3733758" y="0"/>
                  <a:pt x="3914171" y="180413"/>
                  <a:pt x="3914171" y="402964"/>
                </a:cubicBezTo>
                <a:lnTo>
                  <a:pt x="3914171" y="4717085"/>
                </a:lnTo>
                <a:cubicBezTo>
                  <a:pt x="3914171" y="4939636"/>
                  <a:pt x="3733758" y="5120049"/>
                  <a:pt x="3511207" y="5120049"/>
                </a:cubicBezTo>
                <a:lnTo>
                  <a:pt x="402964" y="5120049"/>
                </a:lnTo>
                <a:cubicBezTo>
                  <a:pt x="180413" y="5120049"/>
                  <a:pt x="0" y="4939636"/>
                  <a:pt x="0" y="4717085"/>
                </a:cubicBezTo>
                <a:lnTo>
                  <a:pt x="0" y="402964"/>
                </a:lnTo>
                <a:cubicBezTo>
                  <a:pt x="0" y="180413"/>
                  <a:pt x="180413" y="0"/>
                  <a:pt x="402964" y="0"/>
                </a:cubicBezTo>
                <a:close/>
              </a:path>
            </a:pathLst>
          </a:cu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137AEA8-EAA2-6DA3-BE0A-3AB89C7E1089}"/>
              </a:ext>
            </a:extLst>
          </p:cNvPr>
          <p:cNvSpPr/>
          <p:nvPr/>
        </p:nvSpPr>
        <p:spPr>
          <a:xfrm>
            <a:off x="7946429" y="967949"/>
            <a:ext cx="3914171" cy="5120049"/>
          </a:xfrm>
          <a:prstGeom prst="roundRect">
            <a:avLst>
              <a:gd name="adj" fmla="val 9225"/>
            </a:avLst>
          </a:prstGeom>
          <a:solidFill>
            <a:schemeClr val="bg1">
              <a:alpha val="580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3720C-8568-7E8F-A654-A6273B180A67}"/>
              </a:ext>
            </a:extLst>
          </p:cNvPr>
          <p:cNvSpPr txBox="1"/>
          <p:nvPr/>
        </p:nvSpPr>
        <p:spPr>
          <a:xfrm>
            <a:off x="310525" y="4616218"/>
            <a:ext cx="4832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latin typeface="Montserrat" pitchFamily="2" charset="0"/>
              </a:rPr>
              <a:t>Заместитель министра труда и социальной защиты населения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68939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E4D52DA-807E-2438-1747-23785DD94E71}"/>
              </a:ext>
            </a:extLst>
          </p:cNvPr>
          <p:cNvSpPr/>
          <p:nvPr/>
        </p:nvSpPr>
        <p:spPr>
          <a:xfrm>
            <a:off x="7663158" y="503897"/>
            <a:ext cx="4193880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Calibri" panose="020F0502020204030204" pitchFamily="34" charset="0"/>
              </a:rPr>
              <a:t>Развитие клиентоцентричных компетенций сотрудников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A9A71-7627-8F7C-0827-021F81202A12}"/>
              </a:ext>
            </a:extLst>
          </p:cNvPr>
          <p:cNvSpPr txBox="1"/>
          <p:nvPr/>
        </p:nvSpPr>
        <p:spPr>
          <a:xfrm>
            <a:off x="334962" y="898550"/>
            <a:ext cx="6098582" cy="161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E4481D"/>
                </a:solidFill>
                <a:latin typeface="Montserrat SemiBold" pitchFamily="2" charset="0"/>
                <a:cs typeface="Calibri" panose="020F0502020204030204" pitchFamily="34" charset="0"/>
              </a:rPr>
              <a:t>II</a:t>
            </a:r>
            <a:r>
              <a:rPr lang="ru-RU" sz="3200" dirty="0">
                <a:solidFill>
                  <a:srgbClr val="E4481D"/>
                </a:solidFill>
                <a:latin typeface="Montserrat SemiBold" pitchFamily="2" charset="0"/>
                <a:cs typeface="Calibri" panose="020F0502020204030204" pitchFamily="34" charset="0"/>
              </a:rPr>
              <a:t> ЭТАП </a:t>
            </a:r>
            <a:r>
              <a:rPr lang="ru-RU" sz="3200" dirty="0">
                <a:solidFill>
                  <a:srgbClr val="03489A"/>
                </a:solidFill>
                <a:latin typeface="Montserrat SemiBold" pitchFamily="2" charset="0"/>
                <a:cs typeface="Calibri" panose="020F0502020204030204" pitchFamily="34" charset="0"/>
              </a:rPr>
              <a:t>ФОРМИРОВАНИЯ КОНСТРУКТОРА КЛИЕНТСКОГО ОПЫТА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7A8413-E10C-39EC-0AB3-57828E10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52" y="898550"/>
            <a:ext cx="5075969" cy="5075969"/>
          </a:xfrm>
          <a:prstGeom prst="rect">
            <a:avLst/>
          </a:prstGeom>
        </p:spPr>
      </p:pic>
      <p:sp>
        <p:nvSpPr>
          <p:cNvPr id="19" name="Номер слайда 16">
            <a:extLst>
              <a:ext uri="{FF2B5EF4-FFF2-40B4-BE49-F238E27FC236}">
                <a16:creationId xmlns:a16="http://schemas.microsoft.com/office/drawing/2014/main" id="{1EFD1603-EF82-A19F-544C-3749CA6497D4}"/>
              </a:ext>
            </a:extLst>
          </p:cNvPr>
          <p:cNvSpPr txBox="1">
            <a:spLocks/>
          </p:cNvSpPr>
          <p:nvPr/>
        </p:nvSpPr>
        <p:spPr>
          <a:xfrm>
            <a:off x="11689237" y="6493320"/>
            <a:ext cx="483987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10</a:t>
            </a:fld>
            <a:endParaRPr lang="ru-RU" sz="1100" dirty="0"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53E5A-8FB9-C21B-BA49-42DFCA31E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65" y="2835595"/>
            <a:ext cx="6242279" cy="3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3E23007-A591-2537-CEEA-887410B78570}"/>
              </a:ext>
            </a:extLst>
          </p:cNvPr>
          <p:cNvSpPr/>
          <p:nvPr/>
        </p:nvSpPr>
        <p:spPr>
          <a:xfrm>
            <a:off x="7663158" y="539859"/>
            <a:ext cx="4193880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Calibri" panose="020F0502020204030204" pitchFamily="34" charset="0"/>
              </a:rPr>
              <a:t>Клиентоцентричность в интересах сотрудников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07A893A-7E79-D015-B578-7BD4FD348B2E}"/>
              </a:ext>
            </a:extLst>
          </p:cNvPr>
          <p:cNvGrpSpPr/>
          <p:nvPr/>
        </p:nvGrpSpPr>
        <p:grpSpPr>
          <a:xfrm>
            <a:off x="334963" y="1206063"/>
            <a:ext cx="6452091" cy="4445875"/>
            <a:chOff x="334963" y="1024759"/>
            <a:chExt cx="6452091" cy="4445875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1CFC39E7-7146-92D2-E7BB-78F17B3B60B4}"/>
                </a:ext>
              </a:extLst>
            </p:cNvPr>
            <p:cNvSpPr/>
            <p:nvPr/>
          </p:nvSpPr>
          <p:spPr>
            <a:xfrm>
              <a:off x="334963" y="1024759"/>
              <a:ext cx="6452091" cy="4445875"/>
            </a:xfrm>
            <a:prstGeom prst="roundRect">
              <a:avLst>
                <a:gd name="adj" fmla="val 9388"/>
              </a:avLst>
            </a:prstGeom>
            <a:solidFill>
              <a:srgbClr val="F1EE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46405-BBB0-63B1-039E-5C0764A7B8AE}"/>
                </a:ext>
              </a:extLst>
            </p:cNvPr>
            <p:cNvSpPr txBox="1"/>
            <p:nvPr/>
          </p:nvSpPr>
          <p:spPr>
            <a:xfrm>
              <a:off x="685800" y="2304155"/>
              <a:ext cx="610125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E4481D"/>
                  </a:solidFill>
                  <a:effectLst/>
                  <a:latin typeface="Montserrat SemiBold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ВСЕРОССИЙСКИЙ ОНЛАЙН-ОПРОС СОТРУДНИКОВ ЦЗН</a:t>
              </a:r>
              <a:endParaRPr lang="ru-RU" sz="2800" b="1" dirty="0">
                <a:solidFill>
                  <a:srgbClr val="E4481D"/>
                </a:solidFill>
                <a:latin typeface="Montserrat SemiBold" pitchFamily="2" charset="0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94E79280-0A06-7518-F419-7DA64ECF3CAE}"/>
                </a:ext>
              </a:extLst>
            </p:cNvPr>
            <p:cNvGrpSpPr/>
            <p:nvPr/>
          </p:nvGrpSpPr>
          <p:grpSpPr>
            <a:xfrm>
              <a:off x="685799" y="3584055"/>
              <a:ext cx="5617029" cy="1560786"/>
              <a:chOff x="685799" y="3584055"/>
              <a:chExt cx="5617029" cy="1560786"/>
            </a:xfrm>
          </p:grpSpPr>
          <p:sp>
            <p:nvSpPr>
              <p:cNvPr id="12" name="Скругленный прямоугольник 11">
                <a:extLst>
                  <a:ext uri="{FF2B5EF4-FFF2-40B4-BE49-F238E27FC236}">
                    <a16:creationId xmlns:a16="http://schemas.microsoft.com/office/drawing/2014/main" id="{5CBA5A8D-8C8A-0C31-51A2-282657D74021}"/>
                  </a:ext>
                </a:extLst>
              </p:cNvPr>
              <p:cNvSpPr/>
              <p:nvPr/>
            </p:nvSpPr>
            <p:spPr>
              <a:xfrm>
                <a:off x="685799" y="3584055"/>
                <a:ext cx="5617029" cy="1560786"/>
              </a:xfrm>
              <a:prstGeom prst="roundRect">
                <a:avLst>
                  <a:gd name="adj" fmla="val 9388"/>
                </a:avLst>
              </a:prstGeom>
              <a:solidFill>
                <a:srgbClr val="E448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212292-2892-E25A-DE73-5806FB0BF01B}"/>
                  </a:ext>
                </a:extLst>
              </p:cNvPr>
              <p:cNvSpPr txBox="1"/>
              <p:nvPr/>
            </p:nvSpPr>
            <p:spPr>
              <a:xfrm>
                <a:off x="814610" y="3856617"/>
                <a:ext cx="5359405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effectLst/>
                    <a:latin typeface="Montserrat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Исследование уровня внутренней клиентоцентричности сотрудников ЦЗН всей страны</a:t>
                </a:r>
                <a:endParaRPr lang="ru-RU" sz="2000" dirty="0">
                  <a:solidFill>
                    <a:schemeClr val="bg1"/>
                  </a:solidFill>
                  <a:latin typeface="Montserrat" pitchFamily="2" charset="0"/>
                </a:endParaRPr>
              </a:p>
            </p:txBody>
          </p:sp>
        </p:grpSp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9B59F3B-83E2-72C5-EBA7-4FC90C80EC60}"/>
              </a:ext>
            </a:extLst>
          </p:cNvPr>
          <p:cNvCxnSpPr/>
          <p:nvPr/>
        </p:nvCxnSpPr>
        <p:spPr>
          <a:xfrm>
            <a:off x="0" y="6561138"/>
            <a:ext cx="2665708" cy="0"/>
          </a:xfrm>
          <a:prstGeom prst="line">
            <a:avLst/>
          </a:prstGeom>
          <a:ln>
            <a:solidFill>
              <a:srgbClr val="E44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6">
            <a:extLst>
              <a:ext uri="{FF2B5EF4-FFF2-40B4-BE49-F238E27FC236}">
                <a16:creationId xmlns:a16="http://schemas.microsoft.com/office/drawing/2014/main" id="{1048EF32-8A07-469E-2E3C-F91E6ACB4771}"/>
              </a:ext>
            </a:extLst>
          </p:cNvPr>
          <p:cNvSpPr txBox="1">
            <a:spLocks/>
          </p:cNvSpPr>
          <p:nvPr/>
        </p:nvSpPr>
        <p:spPr>
          <a:xfrm>
            <a:off x="11689237" y="6493320"/>
            <a:ext cx="483987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11</a:t>
            </a:fld>
            <a:endParaRPr lang="ru-RU" sz="1100" dirty="0">
              <a:latin typeface="Montserrat" pitchFamily="2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981D52A-9D25-1B22-8718-EBFB2959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85" y="829593"/>
            <a:ext cx="5198815" cy="519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Пользователи со сплошной заливкой">
            <a:extLst>
              <a:ext uri="{FF2B5EF4-FFF2-40B4-BE49-F238E27FC236}">
                <a16:creationId xmlns:a16="http://schemas.microsoft.com/office/drawing/2014/main" id="{C0FFE77D-1982-0F3C-9E32-A0ACA6E2C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610" y="15555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4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D740CB7-9F43-3378-10BB-1688C9E35408}"/>
              </a:ext>
            </a:extLst>
          </p:cNvPr>
          <p:cNvSpPr/>
          <p:nvPr/>
        </p:nvSpPr>
        <p:spPr>
          <a:xfrm>
            <a:off x="0" y="1324273"/>
            <a:ext cx="7037241" cy="1044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CE018CF-47B2-1BA4-1A49-946A56523B70}"/>
              </a:ext>
            </a:extLst>
          </p:cNvPr>
          <p:cNvSpPr/>
          <p:nvPr/>
        </p:nvSpPr>
        <p:spPr>
          <a:xfrm>
            <a:off x="8682824" y="502070"/>
            <a:ext cx="3174214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Calibri" panose="020F0502020204030204" pitchFamily="34" charset="0"/>
              </a:rPr>
              <a:t>Мониторинг уровня клиентоцентричности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2D00C-B80F-2A4A-7C0A-CC41FD960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9" t="21341" r="44405" b="9057"/>
          <a:stretch/>
        </p:blipFill>
        <p:spPr>
          <a:xfrm>
            <a:off x="2210517" y="3150746"/>
            <a:ext cx="3084285" cy="298185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50930D6-5CA8-A929-1BE2-1FF3EF48D718}"/>
              </a:ext>
            </a:extLst>
          </p:cNvPr>
          <p:cNvSpPr/>
          <p:nvPr/>
        </p:nvSpPr>
        <p:spPr>
          <a:xfrm>
            <a:off x="2413585" y="2566803"/>
            <a:ext cx="2678147" cy="5433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Полезность обращения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в СЗН и ЦЗН  (П) </a:t>
            </a:r>
            <a:endParaRPr lang="ru-RU" sz="1470" b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22C9BC3-AD58-B1C2-BF62-5C0AC889FE92}"/>
              </a:ext>
            </a:extLst>
          </p:cNvPr>
          <p:cNvSpPr/>
          <p:nvPr/>
        </p:nvSpPr>
        <p:spPr>
          <a:xfrm>
            <a:off x="4607364" y="5720688"/>
            <a:ext cx="2822289" cy="3170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Минимизация усилий (М)</a:t>
            </a:r>
            <a:endParaRPr lang="ru-RU" sz="1470" b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4C1B7A5-21DD-7C7A-638F-C345BC572279}"/>
              </a:ext>
            </a:extLst>
          </p:cNvPr>
          <p:cNvSpPr/>
          <p:nvPr/>
        </p:nvSpPr>
        <p:spPr>
          <a:xfrm>
            <a:off x="5482854" y="3756166"/>
            <a:ext cx="1895760" cy="7695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Адресность и персонализация (А)</a:t>
            </a:r>
            <a:endParaRPr lang="ru-RU" sz="1470" b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9CA5B13-F79C-EC16-7D87-88EBDB86ACC1}"/>
              </a:ext>
            </a:extLst>
          </p:cNvPr>
          <p:cNvSpPr/>
          <p:nvPr/>
        </p:nvSpPr>
        <p:spPr>
          <a:xfrm>
            <a:off x="334963" y="3655774"/>
            <a:ext cx="1891713" cy="5433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Дружелюбие и </a:t>
            </a:r>
            <a:endParaRPr lang="ru-RU" sz="1470" b="1" strike="noStrike" spc="-1" dirty="0">
              <a:solidFill>
                <a:schemeClr val="accent1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партнерство  (Д)</a:t>
            </a:r>
            <a:endParaRPr lang="ru-RU" sz="1470" b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093B787-CCD9-6CC1-DE4B-650242A33473}"/>
              </a:ext>
            </a:extLst>
          </p:cNvPr>
          <p:cNvSpPr/>
          <p:nvPr/>
        </p:nvSpPr>
        <p:spPr>
          <a:xfrm>
            <a:off x="691558" y="5729820"/>
            <a:ext cx="2018351" cy="3170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70" b="1" strike="noStrike" spc="-1" dirty="0">
                <a:solidFill>
                  <a:schemeClr val="accent1"/>
                </a:solidFill>
                <a:latin typeface="Montserrat"/>
              </a:rPr>
              <a:t>Комфортность (К)</a:t>
            </a:r>
            <a:endParaRPr lang="ru-RU" sz="1470" b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1B6F-BCD1-371A-9271-BDB8B540D8F0}"/>
              </a:ext>
            </a:extLst>
          </p:cNvPr>
          <p:cNvSpPr txBox="1"/>
          <p:nvPr/>
        </p:nvSpPr>
        <p:spPr>
          <a:xfrm>
            <a:off x="929647" y="1531827"/>
            <a:ext cx="6107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/>
              </a:rPr>
              <a:t>цифровой показатель, характеризующий в относительном виде изменение параметров достижения клиентских показателей эффективности работы СЗН / ЦЗН за определенный период времени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5D0E8-E4B9-161F-46C2-B4DF0772F1C6}"/>
              </a:ext>
            </a:extLst>
          </p:cNvPr>
          <p:cNvSpPr txBox="1"/>
          <p:nvPr/>
        </p:nvSpPr>
        <p:spPr>
          <a:xfrm>
            <a:off x="3379620" y="4517444"/>
            <a:ext cx="700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-1" dirty="0">
                <a:solidFill>
                  <a:srgbClr val="E5471D"/>
                </a:solidFill>
                <a:latin typeface="Montserrat SemiBold"/>
              </a:rPr>
              <a:t>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8DD45-7F26-24DA-9210-E51AAF46930A}"/>
              </a:ext>
            </a:extLst>
          </p:cNvPr>
          <p:cNvSpPr txBox="1"/>
          <p:nvPr/>
        </p:nvSpPr>
        <p:spPr>
          <a:xfrm>
            <a:off x="4080196" y="5432742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8664CB-9B19-ECD0-45D8-56E8D1227994}"/>
              </a:ext>
            </a:extLst>
          </p:cNvPr>
          <p:cNvSpPr txBox="1"/>
          <p:nvPr/>
        </p:nvSpPr>
        <p:spPr>
          <a:xfrm>
            <a:off x="2426217" y="418922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D137D1-1F73-DED8-C560-94618B1FD166}"/>
              </a:ext>
            </a:extLst>
          </p:cNvPr>
          <p:cNvSpPr txBox="1"/>
          <p:nvPr/>
        </p:nvSpPr>
        <p:spPr>
          <a:xfrm>
            <a:off x="3521421" y="347110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7022F-93AC-BA97-DD34-8AAA94C41275}"/>
              </a:ext>
            </a:extLst>
          </p:cNvPr>
          <p:cNvSpPr txBox="1"/>
          <p:nvPr/>
        </p:nvSpPr>
        <p:spPr>
          <a:xfrm>
            <a:off x="2857244" y="541236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4328FE-41F2-C091-1684-66964D082348}"/>
              </a:ext>
            </a:extLst>
          </p:cNvPr>
          <p:cNvSpPr txBox="1"/>
          <p:nvPr/>
        </p:nvSpPr>
        <p:spPr>
          <a:xfrm>
            <a:off x="4502037" y="416279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6</a:t>
            </a:r>
          </a:p>
        </p:txBody>
      </p:sp>
      <p:sp>
        <p:nvSpPr>
          <p:cNvPr id="20" name="Полилиния 27">
            <a:extLst>
              <a:ext uri="{FF2B5EF4-FFF2-40B4-BE49-F238E27FC236}">
                <a16:creationId xmlns:a16="http://schemas.microsoft.com/office/drawing/2014/main" id="{17BEBB23-C23B-C5F3-DABA-95B36F18D570}"/>
              </a:ext>
            </a:extLst>
          </p:cNvPr>
          <p:cNvSpPr/>
          <p:nvPr/>
        </p:nvSpPr>
        <p:spPr>
          <a:xfrm>
            <a:off x="334963" y="1529231"/>
            <a:ext cx="594684" cy="668939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4481D"/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8BB1921-4A65-2CFB-5CED-AA6108159521}"/>
              </a:ext>
            </a:extLst>
          </p:cNvPr>
          <p:cNvSpPr/>
          <p:nvPr/>
        </p:nvSpPr>
        <p:spPr>
          <a:xfrm>
            <a:off x="7631925" y="1033100"/>
            <a:ext cx="4225112" cy="2153978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8754A8-27FB-603A-2C3E-1D3BDFFA32F1}"/>
              </a:ext>
            </a:extLst>
          </p:cNvPr>
          <p:cNvSpPr txBox="1"/>
          <p:nvPr/>
        </p:nvSpPr>
        <p:spPr>
          <a:xfrm>
            <a:off x="8801513" y="2076247"/>
            <a:ext cx="316419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Сбор обратной связи о работе СЗН от соискателей и работодателей в Единой системе управления знаниями и мониторинга модернизации СЗН (</a:t>
            </a:r>
            <a:r>
              <a:rPr lang="en" sz="1100" dirty="0" err="1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new.czn-office.ru</a:t>
            </a:r>
            <a:r>
              <a:rPr lang="en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ru-RU" sz="1100" dirty="0">
              <a:latin typeface="Montserrat" pitchFamily="2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780E1068-8C0F-64A6-D921-59DC5E60243C}"/>
              </a:ext>
            </a:extLst>
          </p:cNvPr>
          <p:cNvSpPr/>
          <p:nvPr/>
        </p:nvSpPr>
        <p:spPr>
          <a:xfrm>
            <a:off x="7653227" y="3455137"/>
            <a:ext cx="4225112" cy="2153977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82A04C7-3718-E470-7F83-AD02A7873964}"/>
              </a:ext>
            </a:extLst>
          </p:cNvPr>
          <p:cNvSpPr/>
          <p:nvPr/>
        </p:nvSpPr>
        <p:spPr>
          <a:xfrm>
            <a:off x="8801513" y="1337972"/>
            <a:ext cx="2822669" cy="534625"/>
          </a:xfrm>
          <a:prstGeom prst="roundRect">
            <a:avLst>
              <a:gd name="adj" fmla="val 9388"/>
            </a:avLst>
          </a:prstGeom>
          <a:solidFill>
            <a:srgbClr val="65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Montserrat Medium" pitchFamily="2" charset="0"/>
              </a:rPr>
              <a:t>СУБЪЕКТИВНЫЕ ДАННЫЕ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4E3144-1F66-C562-2A20-BDD8CA45CA52}"/>
              </a:ext>
            </a:extLst>
          </p:cNvPr>
          <p:cNvSpPr txBox="1"/>
          <p:nvPr/>
        </p:nvSpPr>
        <p:spPr>
          <a:xfrm>
            <a:off x="7813281" y="1770035"/>
            <a:ext cx="103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65B9E6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ru-RU" sz="4400" b="1" dirty="0">
              <a:solidFill>
                <a:srgbClr val="65B9E6"/>
              </a:solidFill>
              <a:latin typeface="Montserrat SemiBold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500EC6F2-0DBA-2594-E10D-2404ADA019A1}"/>
              </a:ext>
            </a:extLst>
          </p:cNvPr>
          <p:cNvSpPr/>
          <p:nvPr/>
        </p:nvSpPr>
        <p:spPr>
          <a:xfrm>
            <a:off x="8801513" y="3848439"/>
            <a:ext cx="2822669" cy="534625"/>
          </a:xfrm>
          <a:prstGeom prst="roundRect">
            <a:avLst>
              <a:gd name="adj" fmla="val 9388"/>
            </a:avLst>
          </a:prstGeom>
          <a:solidFill>
            <a:srgbClr val="65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Montserrat Medium" pitchFamily="2" charset="0"/>
              </a:rPr>
              <a:t>ОБЪЕКТИВНЫЕ ДАННЫЕ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9EAAA-0E57-6C66-8CE9-599A7F2B8092}"/>
              </a:ext>
            </a:extLst>
          </p:cNvPr>
          <p:cNvSpPr txBox="1"/>
          <p:nvPr/>
        </p:nvSpPr>
        <p:spPr>
          <a:xfrm>
            <a:off x="8801513" y="4614203"/>
            <a:ext cx="28226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Заполнение сотрудниками ЦЗН паспортов каждого центра занятости в модуле «Индекс клиентоцентричности ЦЗН».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BD7BC0-4348-3883-A59F-8A69319E3C22}"/>
              </a:ext>
            </a:extLst>
          </p:cNvPr>
          <p:cNvSpPr txBox="1"/>
          <p:nvPr/>
        </p:nvSpPr>
        <p:spPr>
          <a:xfrm>
            <a:off x="7813281" y="4192073"/>
            <a:ext cx="103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65B9E6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ru-RU" sz="4400" b="1" dirty="0">
              <a:solidFill>
                <a:srgbClr val="65B9E6"/>
              </a:solidFill>
              <a:latin typeface="Montserrat SemiBold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8AB41E-D2BA-8A9D-050B-FCCBCCF3EA21}"/>
              </a:ext>
            </a:extLst>
          </p:cNvPr>
          <p:cNvSpPr txBox="1"/>
          <p:nvPr/>
        </p:nvSpPr>
        <p:spPr>
          <a:xfrm>
            <a:off x="243493" y="610398"/>
            <a:ext cx="8288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ИНДЕКС КЛИЕНТОЦЕНТРИЧНОСТИ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7E8E4C1-396F-9D89-9ECB-5944F12CE822}"/>
              </a:ext>
            </a:extLst>
          </p:cNvPr>
          <p:cNvCxnSpPr/>
          <p:nvPr/>
        </p:nvCxnSpPr>
        <p:spPr>
          <a:xfrm>
            <a:off x="0" y="6768750"/>
            <a:ext cx="2665708" cy="0"/>
          </a:xfrm>
          <a:prstGeom prst="line">
            <a:avLst/>
          </a:prstGeom>
          <a:ln>
            <a:solidFill>
              <a:srgbClr val="E44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0">
            <a:extLst>
              <a:ext uri="{FF2B5EF4-FFF2-40B4-BE49-F238E27FC236}">
                <a16:creationId xmlns:a16="http://schemas.microsoft.com/office/drawing/2014/main" id="{28AF12D0-3FE1-091B-C0D2-14B2D156AC88}"/>
              </a:ext>
            </a:extLst>
          </p:cNvPr>
          <p:cNvGrpSpPr/>
          <p:nvPr/>
        </p:nvGrpSpPr>
        <p:grpSpPr>
          <a:xfrm>
            <a:off x="8346368" y="5781698"/>
            <a:ext cx="2929682" cy="770522"/>
            <a:chOff x="8331480" y="4695840"/>
            <a:chExt cx="3357113" cy="1047240"/>
          </a:xfrm>
        </p:grpSpPr>
        <p:pic>
          <p:nvPicPr>
            <p:cNvPr id="35" name="Picture 4" descr="https://zwezda.su/assets/images/obshestvo/2018-03-23-04.jpg">
              <a:extLst>
                <a:ext uri="{FF2B5EF4-FFF2-40B4-BE49-F238E27FC236}">
                  <a16:creationId xmlns:a16="http://schemas.microsoft.com/office/drawing/2014/main" id="{9440528C-B7DA-22B6-B40B-54D99CFDC7D0}"/>
                </a:ext>
              </a:extLst>
            </p:cNvPr>
            <p:cNvPicPr/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231" t="21009" r="5146" b="25863"/>
            <a:stretch/>
          </p:blipFill>
          <p:spPr>
            <a:xfrm flipH="1">
              <a:off x="9233640" y="5043600"/>
              <a:ext cx="1331280" cy="572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" name="TextBox 32">
              <a:extLst>
                <a:ext uri="{FF2B5EF4-FFF2-40B4-BE49-F238E27FC236}">
                  <a16:creationId xmlns:a16="http://schemas.microsoft.com/office/drawing/2014/main" id="{D0F6E74B-0BEF-D50D-6646-99CA315EF8A4}"/>
                </a:ext>
              </a:extLst>
            </p:cNvPr>
            <p:cNvSpPr/>
            <p:nvPr/>
          </p:nvSpPr>
          <p:spPr>
            <a:xfrm>
              <a:off x="8354963" y="4724895"/>
              <a:ext cx="3212081" cy="33267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Montserrat"/>
                </a:rPr>
                <a:t>Рейтинг ЦЗН по клиентоцентричности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37" name="Прямоугольник 33">
              <a:extLst>
                <a:ext uri="{FF2B5EF4-FFF2-40B4-BE49-F238E27FC236}">
                  <a16:creationId xmlns:a16="http://schemas.microsoft.com/office/drawing/2014/main" id="{A37F5811-467F-0536-0128-DC7A42D02AA2}"/>
                </a:ext>
              </a:extLst>
            </p:cNvPr>
            <p:cNvSpPr/>
            <p:nvPr/>
          </p:nvSpPr>
          <p:spPr>
            <a:xfrm>
              <a:off x="8331480" y="4695840"/>
              <a:ext cx="3357113" cy="1047240"/>
            </a:xfrm>
            <a:prstGeom prst="rect">
              <a:avLst/>
            </a:prstGeom>
            <a:noFill/>
            <a:ln w="19050">
              <a:solidFill>
                <a:srgbClr val="FFC000">
                  <a:lumMod val="40000"/>
                  <a:lumOff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8" name="Номер слайда 16">
            <a:extLst>
              <a:ext uri="{FF2B5EF4-FFF2-40B4-BE49-F238E27FC236}">
                <a16:creationId xmlns:a16="http://schemas.microsoft.com/office/drawing/2014/main" id="{C6303F8B-C67B-B0CC-6EAA-10B2CB30CEDD}"/>
              </a:ext>
            </a:extLst>
          </p:cNvPr>
          <p:cNvSpPr txBox="1">
            <a:spLocks/>
          </p:cNvSpPr>
          <p:nvPr/>
        </p:nvSpPr>
        <p:spPr>
          <a:xfrm>
            <a:off x="11689237" y="6493320"/>
            <a:ext cx="483987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12</a:t>
            </a:fld>
            <a:endParaRPr lang="ru-RU" sz="11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1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43A7D"/>
            </a:gs>
            <a:gs pos="57000">
              <a:srgbClr val="004799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B1333-700F-ECB1-EAD3-2D8CE375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2" t="4329" r="10281"/>
          <a:stretch/>
        </p:blipFill>
        <p:spPr>
          <a:xfrm>
            <a:off x="2201005" y="-58603"/>
            <a:ext cx="7648202" cy="6873572"/>
          </a:xfrm>
          <a:prstGeom prst="rect">
            <a:avLst/>
          </a:prstGeom>
        </p:spPr>
      </p:pic>
      <p:sp>
        <p:nvSpPr>
          <p:cNvPr id="6" name="Полилиния 27">
            <a:extLst>
              <a:ext uri="{FF2B5EF4-FFF2-40B4-BE49-F238E27FC236}">
                <a16:creationId xmlns:a16="http://schemas.microsoft.com/office/drawing/2014/main" id="{F02E6A3B-27BB-3E98-46D8-97D8E0CFC768}"/>
              </a:ext>
            </a:extLst>
          </p:cNvPr>
          <p:cNvSpPr/>
          <p:nvPr/>
        </p:nvSpPr>
        <p:spPr>
          <a:xfrm>
            <a:off x="9416221" y="-897516"/>
            <a:ext cx="2440817" cy="2745589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63A7D"/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олилиния 27">
            <a:extLst>
              <a:ext uri="{FF2B5EF4-FFF2-40B4-BE49-F238E27FC236}">
                <a16:creationId xmlns:a16="http://schemas.microsoft.com/office/drawing/2014/main" id="{BAF34914-DE38-4E12-0C6C-2588A570C99B}"/>
              </a:ext>
            </a:extLst>
          </p:cNvPr>
          <p:cNvSpPr/>
          <p:nvPr/>
        </p:nvSpPr>
        <p:spPr>
          <a:xfrm>
            <a:off x="-885446" y="3815549"/>
            <a:ext cx="2440817" cy="2745589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63A7D"/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Полилиния 27">
            <a:extLst>
              <a:ext uri="{FF2B5EF4-FFF2-40B4-BE49-F238E27FC236}">
                <a16:creationId xmlns:a16="http://schemas.microsoft.com/office/drawing/2014/main" id="{3F2BBA99-3C20-A0B5-916C-9EBC4D7347DA}"/>
              </a:ext>
            </a:extLst>
          </p:cNvPr>
          <p:cNvSpPr/>
          <p:nvPr/>
        </p:nvSpPr>
        <p:spPr>
          <a:xfrm>
            <a:off x="149299" y="2031355"/>
            <a:ext cx="1406072" cy="158164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63A7D"/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Полилиния 27">
            <a:extLst>
              <a:ext uri="{FF2B5EF4-FFF2-40B4-BE49-F238E27FC236}">
                <a16:creationId xmlns:a16="http://schemas.microsoft.com/office/drawing/2014/main" id="{8FE29DC2-0E2E-7004-A4B7-5E7CC7A1AE94}"/>
              </a:ext>
            </a:extLst>
          </p:cNvPr>
          <p:cNvSpPr/>
          <p:nvPr/>
        </p:nvSpPr>
        <p:spPr>
          <a:xfrm>
            <a:off x="9849207" y="5770317"/>
            <a:ext cx="1406072" cy="158164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63A7D"/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970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00C8EC-934C-E1FB-F3BA-5D00A0897FB8}"/>
              </a:ext>
            </a:extLst>
          </p:cNvPr>
          <p:cNvSpPr/>
          <p:nvPr/>
        </p:nvSpPr>
        <p:spPr>
          <a:xfrm>
            <a:off x="0" y="1052094"/>
            <a:ext cx="12192000" cy="27934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EFB28AA-C015-C12C-58E5-61B78CF7170D}"/>
              </a:ext>
            </a:extLst>
          </p:cNvPr>
          <p:cNvSpPr txBox="1"/>
          <p:nvPr/>
        </p:nvSpPr>
        <p:spPr>
          <a:xfrm>
            <a:off x="668271" y="1787022"/>
            <a:ext cx="51473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</a:pPr>
            <a:r>
              <a:rPr kumimoji="0" lang="ru-RU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Действовать открыто, вести диалог на основе взаимного уважения и доверия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07028C5-30DE-6DA1-9EB1-F6711D7F4D5F}"/>
              </a:ext>
            </a:extLst>
          </p:cNvPr>
          <p:cNvSpPr txBox="1"/>
          <p:nvPr/>
        </p:nvSpPr>
        <p:spPr>
          <a:xfrm>
            <a:off x="674774" y="2364562"/>
            <a:ext cx="46265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</a:pPr>
            <a:r>
              <a:rPr lang="ru-RU" sz="1050" dirty="0">
                <a:latin typeface="Montserrat Medium" pitchFamily="2" charset="0"/>
                <a:cs typeface="Times New Roman" panose="02020603050405020304" pitchFamily="18" charset="0"/>
              </a:rPr>
              <a:t>Подавать пример этичного поведения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4EE87C8-8F19-13CE-27A3-B0CC751B34DC}"/>
              </a:ext>
            </a:extLst>
          </p:cNvPr>
          <p:cNvSpPr txBox="1"/>
          <p:nvPr/>
        </p:nvSpPr>
        <p:spPr>
          <a:xfrm>
            <a:off x="668271" y="3349681"/>
            <a:ext cx="49995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</a:pPr>
            <a:r>
              <a:rPr lang="ru-RU" sz="1050" dirty="0">
                <a:latin typeface="Montserrat Medium" pitchFamily="2" charset="0"/>
                <a:cs typeface="Times New Roman" panose="02020603050405020304" pitchFamily="18" charset="0"/>
              </a:rPr>
              <a:t>Работать, невзирая на ведомственные границы, командой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05D7FDB-2485-3191-C2A3-2BA672924274}"/>
              </a:ext>
            </a:extLst>
          </p:cNvPr>
          <p:cNvSpPr txBox="1"/>
          <p:nvPr/>
        </p:nvSpPr>
        <p:spPr>
          <a:xfrm>
            <a:off x="668271" y="1371064"/>
            <a:ext cx="514736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Montserrat Medium" pitchFamily="2" charset="0"/>
                <a:cs typeface="Times New Roman" panose="02020603050405020304" pitchFamily="18" charset="0"/>
              </a:rPr>
              <a:t>Выстраивать все сервисы государства вокруг потребностей людей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68DE75A-20A4-C509-37C6-9591BA24BCB8}"/>
              </a:ext>
            </a:extLst>
          </p:cNvPr>
          <p:cNvSpPr txBox="1"/>
          <p:nvPr/>
        </p:nvSpPr>
        <p:spPr>
          <a:xfrm>
            <a:off x="674774" y="2764674"/>
            <a:ext cx="51003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</a:pPr>
            <a:r>
              <a:rPr lang="ru-RU" sz="1050" dirty="0">
                <a:latin typeface="Montserrat Medium" pitchFamily="2" charset="0"/>
                <a:cs typeface="Times New Roman" panose="02020603050405020304" pitchFamily="18" charset="0"/>
              </a:rPr>
              <a:t>Результат должен быть важнее формальных процедур </a:t>
            </a:r>
            <a:br>
              <a:rPr lang="ru-RU" sz="1050" dirty="0">
                <a:latin typeface="Montserrat Medium" pitchFamily="2" charset="0"/>
                <a:cs typeface="Times New Roman" panose="02020603050405020304" pitchFamily="18" charset="0"/>
              </a:rPr>
            </a:br>
            <a:r>
              <a:rPr lang="ru-RU" sz="1050" dirty="0">
                <a:latin typeface="Montserrat Medium" pitchFamily="2" charset="0"/>
                <a:cs typeface="Times New Roman" panose="02020603050405020304" pitchFamily="18" charset="0"/>
              </a:rPr>
              <a:t>и регламентов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BDDAFF13-4A41-6473-D9DB-580C792BCFB6}"/>
              </a:ext>
            </a:extLst>
          </p:cNvPr>
          <p:cNvSpPr txBox="1"/>
          <p:nvPr/>
        </p:nvSpPr>
        <p:spPr>
          <a:xfrm>
            <a:off x="299913" y="264294"/>
            <a:ext cx="1159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E84A32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Обеспечение клиентоцентричности в работе органов власти – </a:t>
            </a:r>
            <a:br>
              <a:rPr lang="en-US" b="1" dirty="0">
                <a:solidFill>
                  <a:srgbClr val="E84A32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E84A32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ГОСУДАРСТВЕННЫЙ ПРИОРИТЕТ</a:t>
            </a:r>
            <a:endParaRPr lang="en-US" b="1" dirty="0">
              <a:solidFill>
                <a:srgbClr val="E84A32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9A48A732-6BE4-FBB0-252F-31BDF0073FD2}"/>
              </a:ext>
            </a:extLst>
          </p:cNvPr>
          <p:cNvSpPr/>
          <p:nvPr/>
        </p:nvSpPr>
        <p:spPr>
          <a:xfrm>
            <a:off x="334963" y="1334068"/>
            <a:ext cx="309600" cy="313121"/>
          </a:xfrm>
          <a:prstGeom prst="roundRect">
            <a:avLst/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itchFamily="2" charset="0"/>
              </a:rPr>
              <a:t>1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079E41A-C9EF-70A8-1530-A5DF028DCA47}"/>
              </a:ext>
            </a:extLst>
          </p:cNvPr>
          <p:cNvSpPr/>
          <p:nvPr/>
        </p:nvSpPr>
        <p:spPr>
          <a:xfrm>
            <a:off x="334963" y="1831533"/>
            <a:ext cx="309600" cy="313121"/>
          </a:xfrm>
          <a:prstGeom prst="roundRect">
            <a:avLst/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itchFamily="2" charset="0"/>
              </a:rPr>
              <a:t>2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C6F5D8F-6D79-F5AD-BD0A-48389C43E1B7}"/>
              </a:ext>
            </a:extLst>
          </p:cNvPr>
          <p:cNvSpPr/>
          <p:nvPr/>
        </p:nvSpPr>
        <p:spPr>
          <a:xfrm>
            <a:off x="334963" y="2328998"/>
            <a:ext cx="309600" cy="313121"/>
          </a:xfrm>
          <a:prstGeom prst="roundRect">
            <a:avLst/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itchFamily="2" charset="0"/>
              </a:rPr>
              <a:t>3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D10E495-3F5E-1D9D-028E-F907F120BB93}"/>
              </a:ext>
            </a:extLst>
          </p:cNvPr>
          <p:cNvSpPr/>
          <p:nvPr/>
        </p:nvSpPr>
        <p:spPr>
          <a:xfrm>
            <a:off x="334963" y="2826462"/>
            <a:ext cx="309600" cy="313121"/>
          </a:xfrm>
          <a:prstGeom prst="roundRect">
            <a:avLst/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itchFamily="2" charset="0"/>
              </a:rPr>
              <a:t>4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8CF1C4A-7DA3-B6ED-914B-5209F0CFE8FF}"/>
              </a:ext>
            </a:extLst>
          </p:cNvPr>
          <p:cNvSpPr/>
          <p:nvPr/>
        </p:nvSpPr>
        <p:spPr>
          <a:xfrm>
            <a:off x="334963" y="3323926"/>
            <a:ext cx="309600" cy="313121"/>
          </a:xfrm>
          <a:prstGeom prst="roundRect">
            <a:avLst/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itchFamily="2" charset="0"/>
              </a:rPr>
              <a:t>5</a:t>
            </a:r>
          </a:p>
        </p:txBody>
      </p:sp>
      <p:pic>
        <p:nvPicPr>
          <p:cNvPr id="63" name="Рисунок 62" descr="Дан старт мероприятиям, посвященным Дню государственного флага Российской  Федерации. : Новости : ВСЕ МЫ - РОССИЯ!">
            <a:extLst>
              <a:ext uri="{FF2B5EF4-FFF2-40B4-BE49-F238E27FC236}">
                <a16:creationId xmlns:a16="http://schemas.microsoft.com/office/drawing/2014/main" id="{2F3E8B69-8BE4-ED7C-0FC9-9C262E36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5026" r="3930" b="17626"/>
          <a:stretch>
            <a:fillRect/>
          </a:stretch>
        </p:blipFill>
        <p:spPr bwMode="auto">
          <a:xfrm>
            <a:off x="6113012" y="1035183"/>
            <a:ext cx="5761038" cy="2793468"/>
          </a:xfrm>
          <a:custGeom>
            <a:avLst/>
            <a:gdLst>
              <a:gd name="connsiteX0" fmla="*/ 187302 w 5761038"/>
              <a:gd name="connsiteY0" fmla="*/ 0 h 2793468"/>
              <a:gd name="connsiteX1" fmla="*/ 5573736 w 5761038"/>
              <a:gd name="connsiteY1" fmla="*/ 0 h 2793468"/>
              <a:gd name="connsiteX2" fmla="*/ 5761038 w 5761038"/>
              <a:gd name="connsiteY2" fmla="*/ 187302 h 2793468"/>
              <a:gd name="connsiteX3" fmla="*/ 5761038 w 5761038"/>
              <a:gd name="connsiteY3" fmla="*/ 2606166 h 2793468"/>
              <a:gd name="connsiteX4" fmla="*/ 5573736 w 5761038"/>
              <a:gd name="connsiteY4" fmla="*/ 2793468 h 2793468"/>
              <a:gd name="connsiteX5" fmla="*/ 187302 w 5761038"/>
              <a:gd name="connsiteY5" fmla="*/ 2793468 h 2793468"/>
              <a:gd name="connsiteX6" fmla="*/ 0 w 5761038"/>
              <a:gd name="connsiteY6" fmla="*/ 2606166 h 2793468"/>
              <a:gd name="connsiteX7" fmla="*/ 0 w 5761038"/>
              <a:gd name="connsiteY7" fmla="*/ 187302 h 2793468"/>
              <a:gd name="connsiteX8" fmla="*/ 187302 w 5761038"/>
              <a:gd name="connsiteY8" fmla="*/ 0 h 279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1038" h="2793468">
                <a:moveTo>
                  <a:pt x="187302" y="0"/>
                </a:moveTo>
                <a:lnTo>
                  <a:pt x="5573736" y="0"/>
                </a:lnTo>
                <a:cubicBezTo>
                  <a:pt x="5677180" y="0"/>
                  <a:pt x="5761038" y="83858"/>
                  <a:pt x="5761038" y="187302"/>
                </a:cubicBezTo>
                <a:lnTo>
                  <a:pt x="5761038" y="2606166"/>
                </a:lnTo>
                <a:cubicBezTo>
                  <a:pt x="5761038" y="2709610"/>
                  <a:pt x="5677180" y="2793468"/>
                  <a:pt x="5573736" y="2793468"/>
                </a:cubicBezTo>
                <a:lnTo>
                  <a:pt x="187302" y="2793468"/>
                </a:lnTo>
                <a:cubicBezTo>
                  <a:pt x="83858" y="2793468"/>
                  <a:pt x="0" y="2709610"/>
                  <a:pt x="0" y="2606166"/>
                </a:cubicBezTo>
                <a:lnTo>
                  <a:pt x="0" y="187302"/>
                </a:lnTo>
                <a:cubicBezTo>
                  <a:pt x="0" y="83858"/>
                  <a:pt x="83858" y="0"/>
                  <a:pt x="18730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D4E8C209-3DFB-B142-1DB9-555BED9BE7A4}"/>
              </a:ext>
            </a:extLst>
          </p:cNvPr>
          <p:cNvSpPr/>
          <p:nvPr/>
        </p:nvSpPr>
        <p:spPr>
          <a:xfrm>
            <a:off x="6356615" y="1885393"/>
            <a:ext cx="5572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</a:pPr>
            <a:r>
              <a:rPr lang="ru-RU" sz="7200" b="1" dirty="0">
                <a:solidFill>
                  <a:schemeClr val="bg1"/>
                </a:solidFill>
                <a:latin typeface="Montserrat" charset="0"/>
              </a:rPr>
              <a:t>5</a:t>
            </a:r>
            <a:r>
              <a:rPr lang="ru-RU" sz="1200" b="1" dirty="0">
                <a:solidFill>
                  <a:schemeClr val="bg1"/>
                </a:solidFill>
                <a:latin typeface="Montserrat" charset="0"/>
              </a:rPr>
              <a:t> БАЗОВЫХ ЦЕННОСТЕЙ ПРАВИТЕЛЬСТВА РОССИИ</a:t>
            </a:r>
          </a:p>
        </p:txBody>
      </p:sp>
      <p:sp>
        <p:nvSpPr>
          <p:cNvPr id="7172" name="Номер слайда 16">
            <a:extLst>
              <a:ext uri="{FF2B5EF4-FFF2-40B4-BE49-F238E27FC236}">
                <a16:creationId xmlns:a16="http://schemas.microsoft.com/office/drawing/2014/main" id="{17A804FD-4401-489E-D0B1-8C6F9D6B6288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2</a:t>
            </a:fld>
            <a:endParaRPr lang="ru-RU" sz="1100" dirty="0">
              <a:latin typeface="Montserrat" pitchFamily="2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7EBF4058-AD05-47CB-538A-018C957FAFE2}"/>
              </a:ext>
            </a:extLst>
          </p:cNvPr>
          <p:cNvSpPr txBox="1"/>
          <p:nvPr/>
        </p:nvSpPr>
        <p:spPr>
          <a:xfrm>
            <a:off x="2057554" y="4320808"/>
            <a:ext cx="889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3489A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МИНТРУД РОССИИ – </a:t>
            </a:r>
            <a:r>
              <a:rPr lang="ru-RU" b="1" dirty="0">
                <a:solidFill>
                  <a:srgbClr val="E84A32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ОДИН ИЗ ЛИДЕРОВ </a:t>
            </a:r>
            <a:r>
              <a:rPr lang="ru-RU" b="1" dirty="0">
                <a:solidFill>
                  <a:srgbClr val="03489A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ВНЕДРЕНИЯ КЛИЕНТОЦЕНТРИЧНОГО ПОДХОДА СРЕДИ ОРГАНОВ ВЛАСТИ</a:t>
            </a:r>
            <a:endParaRPr lang="en-US" b="1" dirty="0">
              <a:solidFill>
                <a:srgbClr val="03489A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68761C-93FA-72FA-AAFA-49FB60237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85"/>
          <a:stretch/>
        </p:blipFill>
        <p:spPr bwMode="auto">
          <a:xfrm>
            <a:off x="5507337" y="5174932"/>
            <a:ext cx="1271309" cy="138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Лента, золото, серпантин ПНГ на Прозрачном Фоне • Скачать PNG Лента,  золото, серпантин">
            <a:extLst>
              <a:ext uri="{FF2B5EF4-FFF2-40B4-BE49-F238E27FC236}">
                <a16:creationId xmlns:a16="http://schemas.microsoft.com/office/drawing/2014/main" id="{74451649-90C7-12F1-6B0E-40926637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7215">
            <a:off x="7231640" y="3601082"/>
            <a:ext cx="3711868" cy="46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Лента, золото, серпантин ПНГ на Прозрачном Фоне • Скачать PNG Лента,  золото, серпантин">
            <a:extLst>
              <a:ext uri="{FF2B5EF4-FFF2-40B4-BE49-F238E27FC236}">
                <a16:creationId xmlns:a16="http://schemas.microsoft.com/office/drawing/2014/main" id="{928765C6-47C9-E9CB-183B-53A95B927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22785" flipH="1">
            <a:off x="1270517" y="3601082"/>
            <a:ext cx="3711868" cy="46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3B47EF9E-00FB-6BC1-A878-B3DE727A12F3}"/>
              </a:ext>
            </a:extLst>
          </p:cNvPr>
          <p:cNvSpPr txBox="1"/>
          <p:nvPr/>
        </p:nvSpPr>
        <p:spPr>
          <a:xfrm>
            <a:off x="6356615" y="3349681"/>
            <a:ext cx="20436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</a:pPr>
            <a:r>
              <a:rPr lang="ru-RU" sz="1050" dirty="0">
                <a:solidFill>
                  <a:schemeClr val="bg1">
                    <a:lumMod val="85000"/>
                  </a:schemeClr>
                </a:solidFill>
                <a:latin typeface="Montserrat Medium" pitchFamily="2" charset="0"/>
                <a:cs typeface="Times New Roman" panose="02020603050405020304" pitchFamily="18" charset="0"/>
              </a:rPr>
              <a:t>20 июля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2589345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Повторить со сплошной заливкой">
            <a:extLst>
              <a:ext uri="{FF2B5EF4-FFF2-40B4-BE49-F238E27FC236}">
                <a16:creationId xmlns:a16="http://schemas.microsoft.com/office/drawing/2014/main" id="{9D75B6CC-96E8-3C30-9467-1606B9B1D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5720" y="1773133"/>
            <a:ext cx="3311734" cy="3311734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4658C2F-0ECF-88EE-0945-66D9370F618E}"/>
              </a:ext>
            </a:extLst>
          </p:cNvPr>
          <p:cNvSpPr/>
          <p:nvPr/>
        </p:nvSpPr>
        <p:spPr>
          <a:xfrm>
            <a:off x="8074969" y="1602376"/>
            <a:ext cx="2930741" cy="4741374"/>
          </a:xfrm>
          <a:prstGeom prst="roundRect">
            <a:avLst>
              <a:gd name="adj" fmla="val 5459"/>
            </a:avLst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F561D79-49D2-384D-EF48-401C6D5DC403}"/>
              </a:ext>
            </a:extLst>
          </p:cNvPr>
          <p:cNvSpPr/>
          <p:nvPr/>
        </p:nvSpPr>
        <p:spPr>
          <a:xfrm>
            <a:off x="7058597" y="1241124"/>
            <a:ext cx="3311734" cy="4620030"/>
          </a:xfrm>
          <a:prstGeom prst="roundRect">
            <a:avLst>
              <a:gd name="adj" fmla="val 4554"/>
            </a:avLst>
          </a:prstGeom>
          <a:solidFill>
            <a:schemeClr val="bg1"/>
          </a:solidFill>
          <a:ln>
            <a:noFill/>
          </a:ln>
          <a:effectLst>
            <a:outerShdw blurRad="114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F0D89-C6C2-229B-5F7D-18015D8D897E}"/>
              </a:ext>
            </a:extLst>
          </p:cNvPr>
          <p:cNvSpPr txBox="1"/>
          <p:nvPr/>
        </p:nvSpPr>
        <p:spPr>
          <a:xfrm>
            <a:off x="270293" y="296863"/>
            <a:ext cx="11586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800" b="1"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2400" dirty="0">
                <a:solidFill>
                  <a:srgbClr val="03489A"/>
                </a:solidFill>
              </a:rPr>
              <a:t>ФЕДЕРАЛЬНЫЕ ПРИОРИТЕТЫ В НОВЫХ ПОДХОДАХ СЗН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4F17F3-6322-5FC8-E326-D1A828768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9" t="4054" r="4609" b="3744"/>
          <a:stretch/>
        </p:blipFill>
        <p:spPr>
          <a:xfrm>
            <a:off x="270293" y="1241124"/>
            <a:ext cx="3782518" cy="3782518"/>
          </a:xfrm>
          <a:custGeom>
            <a:avLst/>
            <a:gdLst>
              <a:gd name="connsiteX0" fmla="*/ 1022724 w 2045448"/>
              <a:gd name="connsiteY0" fmla="*/ 0 h 2045448"/>
              <a:gd name="connsiteX1" fmla="*/ 2045448 w 2045448"/>
              <a:gd name="connsiteY1" fmla="*/ 1022724 h 2045448"/>
              <a:gd name="connsiteX2" fmla="*/ 1022724 w 2045448"/>
              <a:gd name="connsiteY2" fmla="*/ 2045448 h 2045448"/>
              <a:gd name="connsiteX3" fmla="*/ 0 w 2045448"/>
              <a:gd name="connsiteY3" fmla="*/ 1022724 h 2045448"/>
              <a:gd name="connsiteX4" fmla="*/ 1022724 w 2045448"/>
              <a:gd name="connsiteY4" fmla="*/ 0 h 204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448" h="2045448">
                <a:moveTo>
                  <a:pt x="1022724" y="0"/>
                </a:moveTo>
                <a:cubicBezTo>
                  <a:pt x="1587559" y="0"/>
                  <a:pt x="2045448" y="457889"/>
                  <a:pt x="2045448" y="1022724"/>
                </a:cubicBezTo>
                <a:cubicBezTo>
                  <a:pt x="2045448" y="1587559"/>
                  <a:pt x="1587559" y="2045448"/>
                  <a:pt x="1022724" y="2045448"/>
                </a:cubicBezTo>
                <a:cubicBezTo>
                  <a:pt x="457889" y="2045448"/>
                  <a:pt x="0" y="1587559"/>
                  <a:pt x="0" y="1022724"/>
                </a:cubicBezTo>
                <a:cubicBezTo>
                  <a:pt x="0" y="457889"/>
                  <a:pt x="457889" y="0"/>
                  <a:pt x="1022724" y="0"/>
                </a:cubicBezTo>
                <a:close/>
              </a:path>
            </a:pathLst>
          </a:cu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1594D839-784A-5E15-6945-2797AA5F1456}"/>
              </a:ext>
            </a:extLst>
          </p:cNvPr>
          <p:cNvSpPr txBox="1"/>
          <p:nvPr/>
        </p:nvSpPr>
        <p:spPr>
          <a:xfrm>
            <a:off x="581290" y="5506238"/>
            <a:ext cx="551471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14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400" dirty="0">
                <a:latin typeface="Montserrat Medium" pitchFamily="2" charset="0"/>
                <a:cs typeface="Times New Roman" panose="02020603050405020304" pitchFamily="18" charset="0"/>
              </a:rPr>
              <a:t>Декларация ценностей клиентоцентричности</a:t>
            </a:r>
          </a:p>
          <a:p>
            <a:pPr indent="-1714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400" dirty="0">
                <a:latin typeface="Montserrat Medium" pitchFamily="2" charset="0"/>
                <a:cs typeface="Times New Roman" panose="02020603050405020304" pitchFamily="18" charset="0"/>
              </a:rPr>
              <a:t>Стандарт «Государство для людей»</a:t>
            </a:r>
          </a:p>
          <a:p>
            <a:pPr indent="-171450">
              <a:spcBef>
                <a:spcPts val="300"/>
              </a:spcBef>
              <a:buFont typeface="Wingdings" pitchFamily="2" charset="2"/>
              <a:buChar char="§"/>
            </a:pPr>
            <a:r>
              <a:rPr lang="ru-RU" sz="1400" dirty="0">
                <a:latin typeface="Montserrat Medium" pitchFamily="2" charset="0"/>
                <a:cs typeface="Times New Roman" panose="02020603050405020304" pitchFamily="18" charset="0"/>
              </a:rPr>
              <a:t>Стандарт «Государство для бизнеса»</a:t>
            </a:r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7D6DC76F-B757-E568-28B0-8D1DA1721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6738" y="1441740"/>
            <a:ext cx="2158215" cy="849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B70DB4-6EAF-5B0B-A75C-7A573A35B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976" y="2482311"/>
            <a:ext cx="2040977" cy="288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A53F5CA4-AC09-055C-7EEB-379ED25F307C}"/>
              </a:ext>
            </a:extLst>
          </p:cNvPr>
          <p:cNvSpPr txBox="1"/>
          <p:nvPr/>
        </p:nvSpPr>
        <p:spPr>
          <a:xfrm rot="5400000">
            <a:off x="8700365" y="4658387"/>
            <a:ext cx="3906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СПЕЦИФИКА СЗН</a:t>
            </a:r>
          </a:p>
        </p:txBody>
      </p:sp>
      <p:sp>
        <p:nvSpPr>
          <p:cNvPr id="2" name="Номер слайда 16">
            <a:extLst>
              <a:ext uri="{FF2B5EF4-FFF2-40B4-BE49-F238E27FC236}">
                <a16:creationId xmlns:a16="http://schemas.microsoft.com/office/drawing/2014/main" id="{5B5720F9-88C1-D495-D04A-CA181A8CA9A6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3</a:t>
            </a:fld>
            <a:endParaRPr lang="ru-RU" sz="11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3528AD-99F1-B952-D828-3C76C5E3D6A1}"/>
              </a:ext>
            </a:extLst>
          </p:cNvPr>
          <p:cNvSpPr/>
          <p:nvPr/>
        </p:nvSpPr>
        <p:spPr>
          <a:xfrm>
            <a:off x="0" y="1117278"/>
            <a:ext cx="12192000" cy="1707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794BC-A506-E455-F4D8-9BD7D21EB8BA}"/>
              </a:ext>
            </a:extLst>
          </p:cNvPr>
          <p:cNvSpPr txBox="1"/>
          <p:nvPr/>
        </p:nvSpPr>
        <p:spPr>
          <a:xfrm>
            <a:off x="297812" y="1460482"/>
            <a:ext cx="27782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4481D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«Голос клиента» </a:t>
            </a:r>
            <a:endParaRPr lang="ru-RU" sz="3200" b="1" dirty="0">
              <a:solidFill>
                <a:srgbClr val="E4481D"/>
              </a:solidFill>
              <a:latin typeface="Montserrat SemiBold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14DFF34-9E35-2C35-E585-292BEC855165}"/>
              </a:ext>
            </a:extLst>
          </p:cNvPr>
          <p:cNvSpPr/>
          <p:nvPr/>
        </p:nvSpPr>
        <p:spPr>
          <a:xfrm>
            <a:off x="7561385" y="521566"/>
            <a:ext cx="4295653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Исследование качества клиентского опыта в СЗН в 2021 году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E33B7C-8EA1-199C-D1AF-B8D0E766CACB}"/>
              </a:ext>
            </a:extLst>
          </p:cNvPr>
          <p:cNvSpPr txBox="1"/>
          <p:nvPr/>
        </p:nvSpPr>
        <p:spPr>
          <a:xfrm>
            <a:off x="2982679" y="1490385"/>
            <a:ext cx="32433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Исследование качества клиентского опыта в ЦЗН соискателей и работодателей в 2021 году совместно с исследовательским холдингом РОМИР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ECC253-5BE5-B91E-A84E-03F391397652}"/>
              </a:ext>
            </a:extLst>
          </p:cNvPr>
          <p:cNvSpPr txBox="1"/>
          <p:nvPr/>
        </p:nvSpPr>
        <p:spPr>
          <a:xfrm>
            <a:off x="6837311" y="1403197"/>
            <a:ext cx="1660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3000</a:t>
            </a:r>
            <a:endParaRPr lang="ru-RU" sz="3200" dirty="0">
              <a:solidFill>
                <a:srgbClr val="65B9E6"/>
              </a:solidFill>
              <a:latin typeface="Montserra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75CC5-EBEB-B4C1-50A0-658E8CCA6524}"/>
              </a:ext>
            </a:extLst>
          </p:cNvPr>
          <p:cNvSpPr txBox="1"/>
          <p:nvPr/>
        </p:nvSpPr>
        <p:spPr>
          <a:xfrm>
            <a:off x="6837311" y="1893277"/>
            <a:ext cx="14481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респондентов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E388B-E0BC-1BA4-8F2B-0F26B8BB01C8}"/>
              </a:ext>
            </a:extLst>
          </p:cNvPr>
          <p:cNvSpPr txBox="1"/>
          <p:nvPr/>
        </p:nvSpPr>
        <p:spPr>
          <a:xfrm>
            <a:off x="8800582" y="1403197"/>
            <a:ext cx="813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3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FC2D22-7520-70EE-26B9-D9E7B381525A}"/>
              </a:ext>
            </a:extLst>
          </p:cNvPr>
          <p:cNvSpPr txBox="1"/>
          <p:nvPr/>
        </p:nvSpPr>
        <p:spPr>
          <a:xfrm>
            <a:off x="8800582" y="1924826"/>
            <a:ext cx="1448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12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лока исследования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BB6D4C-4A58-D5E9-23C1-8CA4B88BE643}"/>
              </a:ext>
            </a:extLst>
          </p:cNvPr>
          <p:cNvSpPr txBox="1"/>
          <p:nvPr/>
        </p:nvSpPr>
        <p:spPr>
          <a:xfrm>
            <a:off x="10441124" y="1403197"/>
            <a:ext cx="813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320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10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991765-7A1B-8C56-DD54-1F5B0F0C8B1E}"/>
              </a:ext>
            </a:extLst>
          </p:cNvPr>
          <p:cNvSpPr txBox="1"/>
          <p:nvPr/>
        </p:nvSpPr>
        <p:spPr>
          <a:xfrm>
            <a:off x="10441124" y="1898892"/>
            <a:ext cx="1448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целевых клиентских групп СЗН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BFEF8D8-956D-23B5-0220-868D71366294}"/>
              </a:ext>
            </a:extLst>
          </p:cNvPr>
          <p:cNvSpPr/>
          <p:nvPr/>
        </p:nvSpPr>
        <p:spPr>
          <a:xfrm>
            <a:off x="-1" y="3493792"/>
            <a:ext cx="12191999" cy="2696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E93A3643-2C67-F0A3-C5D8-678F82B18F80}"/>
              </a:ext>
            </a:extLst>
          </p:cNvPr>
          <p:cNvSpPr/>
          <p:nvPr/>
        </p:nvSpPr>
        <p:spPr>
          <a:xfrm>
            <a:off x="2355161" y="3493792"/>
            <a:ext cx="2359363" cy="2696700"/>
          </a:xfrm>
          <a:prstGeom prst="roundRect">
            <a:avLst>
              <a:gd name="adj" fmla="val 9388"/>
            </a:avLst>
          </a:prstGeom>
          <a:solidFill>
            <a:srgbClr val="65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4F9CF2-05DC-1F39-2012-7EB95584DA04}"/>
              </a:ext>
            </a:extLst>
          </p:cNvPr>
          <p:cNvSpPr txBox="1"/>
          <p:nvPr/>
        </p:nvSpPr>
        <p:spPr>
          <a:xfrm>
            <a:off x="297812" y="3650456"/>
            <a:ext cx="1942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01. Люди знают </a:t>
            </a:r>
            <a:br>
              <a:rPr lang="ru-RU" sz="14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 СЗН</a:t>
            </a:r>
            <a:endParaRPr lang="ru-RU" sz="1400" dirty="0">
              <a:latin typeface="Montserra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1F81BA-BB60-3681-0CBE-D487D843FFD4}"/>
              </a:ext>
            </a:extLst>
          </p:cNvPr>
          <p:cNvSpPr txBox="1"/>
          <p:nvPr/>
        </p:nvSpPr>
        <p:spPr>
          <a:xfrm>
            <a:off x="334963" y="4456021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74%</a:t>
            </a:r>
            <a:endParaRPr lang="ru-RU" sz="2000" dirty="0">
              <a:solidFill>
                <a:srgbClr val="65B9E6"/>
              </a:solidFill>
              <a:latin typeface="Montserra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36DD5-CBB6-6189-68AD-8AF92AD1388F}"/>
              </a:ext>
            </a:extLst>
          </p:cNvPr>
          <p:cNvSpPr txBox="1"/>
          <p:nvPr/>
        </p:nvSpPr>
        <p:spPr>
          <a:xfrm>
            <a:off x="334963" y="5125282"/>
            <a:ext cx="20489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прошенных знают ЦЗН как канал поиска работы</a:t>
            </a:r>
            <a:endParaRPr lang="ru-RU" sz="1100" dirty="0"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D5ED93-C0A5-8CBA-15A9-ADE56D3FDA98}"/>
              </a:ext>
            </a:extLst>
          </p:cNvPr>
          <p:cNvSpPr txBox="1"/>
          <p:nvPr/>
        </p:nvSpPr>
        <p:spPr>
          <a:xfrm>
            <a:off x="2532501" y="3650456"/>
            <a:ext cx="233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02. ЦЗН мало востребован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39113-065A-8310-BB13-218C5484A37D}"/>
              </a:ext>
            </a:extLst>
          </p:cNvPr>
          <p:cNvSpPr txBox="1"/>
          <p:nvPr/>
        </p:nvSpPr>
        <p:spPr>
          <a:xfrm>
            <a:off x="2546306" y="4602390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ru-RU" sz="2000" dirty="0">
                <a:solidFill>
                  <a:schemeClr val="bg1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ru-RU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F1C6A0-9226-D1D7-D475-28B5105C4392}"/>
              </a:ext>
            </a:extLst>
          </p:cNvPr>
          <p:cNvSpPr txBox="1"/>
          <p:nvPr/>
        </p:nvSpPr>
        <p:spPr>
          <a:xfrm>
            <a:off x="2555594" y="5125282"/>
            <a:ext cx="2396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Обращались в ЦЗН </a:t>
            </a:r>
            <a:br>
              <a:rPr lang="ru-RU" sz="1100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100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за последние 3 года</a:t>
            </a:r>
            <a:endParaRPr lang="ru-RU" sz="11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A83107-EDAD-7060-BDC7-C429C45B031A}"/>
              </a:ext>
            </a:extLst>
          </p:cNvPr>
          <p:cNvSpPr txBox="1"/>
          <p:nvPr/>
        </p:nvSpPr>
        <p:spPr>
          <a:xfrm>
            <a:off x="4765376" y="3650455"/>
            <a:ext cx="233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03. Две основные услуги</a:t>
            </a:r>
            <a:endParaRPr lang="ru-RU" sz="1400" dirty="0">
              <a:latin typeface="Montserrat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BD5C4B-242C-11A8-47C9-AB9FCE96B538}"/>
              </a:ext>
            </a:extLst>
          </p:cNvPr>
          <p:cNvSpPr txBox="1"/>
          <p:nvPr/>
        </p:nvSpPr>
        <p:spPr>
          <a:xfrm>
            <a:off x="4802528" y="4261283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71%</a:t>
            </a:r>
            <a:endParaRPr lang="ru-RU" sz="2000" dirty="0">
              <a:solidFill>
                <a:srgbClr val="65B9E6"/>
              </a:solidFill>
              <a:latin typeface="Montserra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DF61F8-C5DE-463A-1FC4-599F9FD29EAA}"/>
              </a:ext>
            </a:extLst>
          </p:cNvPr>
          <p:cNvSpPr txBox="1"/>
          <p:nvPr/>
        </p:nvSpPr>
        <p:spPr>
          <a:xfrm>
            <a:off x="4802528" y="4702182"/>
            <a:ext cx="2396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прошенных обратились в целях </a:t>
            </a:r>
            <a:r>
              <a:rPr lang="ru-RU" sz="11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получения пособия</a:t>
            </a:r>
            <a:endParaRPr lang="ru-RU" sz="1100" dirty="0">
              <a:latin typeface="Montserrat Medium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97441C-5A7D-BF9C-6EB1-086A3DCB6A95}"/>
              </a:ext>
            </a:extLst>
          </p:cNvPr>
          <p:cNvSpPr txBox="1"/>
          <p:nvPr/>
        </p:nvSpPr>
        <p:spPr>
          <a:xfrm>
            <a:off x="4802528" y="5205607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5B9E6"/>
                </a:solidFill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ru-RU" sz="20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ru-RU" sz="2000" dirty="0">
              <a:solidFill>
                <a:srgbClr val="65B9E6"/>
              </a:solidFill>
              <a:latin typeface="Montserra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E6E2DF-81E0-D171-8701-976C27D1C09C}"/>
              </a:ext>
            </a:extLst>
          </p:cNvPr>
          <p:cNvSpPr txBox="1"/>
          <p:nvPr/>
        </p:nvSpPr>
        <p:spPr>
          <a:xfrm>
            <a:off x="4802528" y="5614975"/>
            <a:ext cx="2396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прошенных обратились в целях </a:t>
            </a:r>
            <a:r>
              <a:rPr lang="ru-RU" sz="1100" dirty="0">
                <a:latin typeface="Montserrat Medium" pitchFamily="2" charset="0"/>
                <a:cs typeface="Calibri" panose="020F0502020204030204" pitchFamily="34" charset="0"/>
              </a:rPr>
              <a:t>поиска работы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4FDBF63C-D917-289A-6D3F-3950EB6C5FDF}"/>
              </a:ext>
            </a:extLst>
          </p:cNvPr>
          <p:cNvSpPr/>
          <p:nvPr/>
        </p:nvSpPr>
        <p:spPr>
          <a:xfrm>
            <a:off x="7128269" y="3493792"/>
            <a:ext cx="2506828" cy="2696700"/>
          </a:xfrm>
          <a:prstGeom prst="roundRect">
            <a:avLst>
              <a:gd name="adj" fmla="val 9388"/>
            </a:avLst>
          </a:prstGeom>
          <a:solidFill>
            <a:srgbClr val="65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DACECC-ECA2-15AE-2D60-84F0414751A0}"/>
              </a:ext>
            </a:extLst>
          </p:cNvPr>
          <p:cNvSpPr txBox="1"/>
          <p:nvPr/>
        </p:nvSpPr>
        <p:spPr>
          <a:xfrm>
            <a:off x="7238583" y="4215117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55%</a:t>
            </a:r>
            <a:endParaRPr lang="ru-RU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B18E0-94D7-1399-E0DA-B52501315338}"/>
              </a:ext>
            </a:extLst>
          </p:cNvPr>
          <p:cNvSpPr txBox="1"/>
          <p:nvPr/>
        </p:nvSpPr>
        <p:spPr>
          <a:xfrm>
            <a:off x="7238583" y="4592553"/>
            <a:ext cx="22193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опрошенных удовлетворены или скорее удовлетворены опытом обращения </a:t>
            </a:r>
            <a:endParaRPr lang="ru-RU" sz="11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EBC479-5B2A-9F40-FE55-13429E803F66}"/>
              </a:ext>
            </a:extLst>
          </p:cNvPr>
          <p:cNvSpPr txBox="1"/>
          <p:nvPr/>
        </p:nvSpPr>
        <p:spPr>
          <a:xfrm>
            <a:off x="7272868" y="3650456"/>
            <a:ext cx="233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04. Высокая удовлетворенность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A841FA-A8A6-33B4-CC58-28FBCDA93AF5}"/>
              </a:ext>
            </a:extLst>
          </p:cNvPr>
          <p:cNvSpPr txBox="1"/>
          <p:nvPr/>
        </p:nvSpPr>
        <p:spPr>
          <a:xfrm>
            <a:off x="7238583" y="5394044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22%</a:t>
            </a:r>
            <a:endParaRPr lang="ru-RU" sz="2000" dirty="0">
              <a:latin typeface="Montserrat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B17344-6776-59AB-FA51-C2323047B591}"/>
              </a:ext>
            </a:extLst>
          </p:cNvPr>
          <p:cNvSpPr txBox="1"/>
          <p:nvPr/>
        </p:nvSpPr>
        <p:spPr>
          <a:xfrm>
            <a:off x="7238583" y="5717209"/>
            <a:ext cx="23965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удовлетворены частично</a:t>
            </a:r>
            <a:endParaRPr lang="ru-RU" sz="1100" dirty="0">
              <a:latin typeface="Montserrat Medium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CB331C-97C6-D04F-EDD5-2DA2A1B2E6AD}"/>
              </a:ext>
            </a:extLst>
          </p:cNvPr>
          <p:cNvSpPr txBox="1"/>
          <p:nvPr/>
        </p:nvSpPr>
        <p:spPr>
          <a:xfrm>
            <a:off x="9696714" y="3650455"/>
            <a:ext cx="233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03. Готовность прийти в будущем</a:t>
            </a:r>
            <a:endParaRPr lang="ru-RU" sz="1400" dirty="0">
              <a:latin typeface="Montserrat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FD4DC6-B569-423C-1B05-7BAFB5B9CC56}"/>
              </a:ext>
            </a:extLst>
          </p:cNvPr>
          <p:cNvSpPr txBox="1"/>
          <p:nvPr/>
        </p:nvSpPr>
        <p:spPr>
          <a:xfrm>
            <a:off x="9733866" y="4261283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53%</a:t>
            </a:r>
            <a:endParaRPr lang="ru-RU" sz="2000" dirty="0">
              <a:solidFill>
                <a:srgbClr val="65B9E6"/>
              </a:solidFill>
              <a:latin typeface="Montserrat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3BC6F7-DD61-45AE-3659-167B0368A522}"/>
              </a:ext>
            </a:extLst>
          </p:cNvPr>
          <p:cNvSpPr txBox="1"/>
          <p:nvPr/>
        </p:nvSpPr>
        <p:spPr>
          <a:xfrm>
            <a:off x="9733866" y="4636254"/>
            <a:ext cx="23965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прошенных «точно или скорее готовы будут обратиться» </a:t>
            </a:r>
            <a:endParaRPr lang="ru-RU" sz="1100" dirty="0">
              <a:latin typeface="Montserrat Medium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825D2E-74EF-828C-1A9F-0A943D249456}"/>
              </a:ext>
            </a:extLst>
          </p:cNvPr>
          <p:cNvSpPr txBox="1"/>
          <p:nvPr/>
        </p:nvSpPr>
        <p:spPr>
          <a:xfrm>
            <a:off x="9733866" y="5205607"/>
            <a:ext cx="966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26%</a:t>
            </a:r>
            <a:endParaRPr lang="ru-RU" sz="2000" dirty="0">
              <a:solidFill>
                <a:srgbClr val="65B9E6"/>
              </a:solidFill>
              <a:latin typeface="Montserrat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9E1B8D-CF87-786B-AB95-6E3BBB59EA3D}"/>
              </a:ext>
            </a:extLst>
          </p:cNvPr>
          <p:cNvSpPr txBox="1"/>
          <p:nvPr/>
        </p:nvSpPr>
        <p:spPr>
          <a:xfrm>
            <a:off x="9733866" y="5614975"/>
            <a:ext cx="2000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1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прошенных возможно обратятся</a:t>
            </a:r>
            <a:endParaRPr lang="ru-RU" sz="1100" dirty="0">
              <a:latin typeface="Montserrat Medium" pitchFamily="2" charset="0"/>
              <a:cs typeface="Calibri" panose="020F0502020204030204" pitchFamily="34" charset="0"/>
            </a:endParaRPr>
          </a:p>
        </p:txBody>
      </p:sp>
      <p:sp>
        <p:nvSpPr>
          <p:cNvPr id="54" name="Номер слайда 16">
            <a:extLst>
              <a:ext uri="{FF2B5EF4-FFF2-40B4-BE49-F238E27FC236}">
                <a16:creationId xmlns:a16="http://schemas.microsoft.com/office/drawing/2014/main" id="{300D15F8-CBA0-E09B-1303-23DDF8E9F735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4</a:t>
            </a:fld>
            <a:endParaRPr lang="ru-RU" sz="11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8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4E83C2-EAEB-7BE3-0043-E45CA2BF5DE3}"/>
              </a:ext>
            </a:extLst>
          </p:cNvPr>
          <p:cNvSpPr txBox="1"/>
          <p:nvPr/>
        </p:nvSpPr>
        <p:spPr>
          <a:xfrm>
            <a:off x="285956" y="1676336"/>
            <a:ext cx="3431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ДРАЙВЕРЫ РАЗВИТИЯ СЗН</a:t>
            </a:r>
            <a:endParaRPr lang="ru-RU" sz="2800" b="1" dirty="0">
              <a:latin typeface="Montserrat SemiBold" pitchFamily="2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36F3C4B-8A22-AFE9-F185-D6BC5A3A33FF}"/>
              </a:ext>
            </a:extLst>
          </p:cNvPr>
          <p:cNvSpPr/>
          <p:nvPr/>
        </p:nvSpPr>
        <p:spPr>
          <a:xfrm>
            <a:off x="7561384" y="522154"/>
            <a:ext cx="4295653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Исследование качества клиентского опыта в СЗН в 2021 году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61C2F-6CF4-50C9-8B53-436DCE9069C0}"/>
              </a:ext>
            </a:extLst>
          </p:cNvPr>
          <p:cNvSpPr txBox="1"/>
          <p:nvPr/>
        </p:nvSpPr>
        <p:spPr>
          <a:xfrm>
            <a:off x="334963" y="381542"/>
            <a:ext cx="6331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E4481D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«Голос клиента» </a:t>
            </a:r>
            <a:endParaRPr lang="ru-RU" sz="3200" b="1" dirty="0">
              <a:solidFill>
                <a:srgbClr val="E4481D"/>
              </a:solidFill>
              <a:latin typeface="Montserrat SemiBold" pitchFamily="2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A23F386-F447-DA1C-CD27-044C5E15396D}"/>
              </a:ext>
            </a:extLst>
          </p:cNvPr>
          <p:cNvSpPr/>
          <p:nvPr/>
        </p:nvSpPr>
        <p:spPr>
          <a:xfrm>
            <a:off x="3574601" y="1125190"/>
            <a:ext cx="8282436" cy="2195050"/>
          </a:xfrm>
          <a:prstGeom prst="roundRect">
            <a:avLst>
              <a:gd name="adj" fmla="val 4864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8911A1-EF0B-9DBC-3F8B-69FE9725DC9D}"/>
              </a:ext>
            </a:extLst>
          </p:cNvPr>
          <p:cNvSpPr txBox="1"/>
          <p:nvPr/>
        </p:nvSpPr>
        <p:spPr>
          <a:xfrm>
            <a:off x="4555532" y="1429962"/>
            <a:ext cx="8272437" cy="306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подбор работы исходя из пожеланий соискателя </a:t>
            </a:r>
            <a:r>
              <a:rPr lang="ru-RU" sz="1400" dirty="0">
                <a:solidFill>
                  <a:srgbClr val="65B9E6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(59%)</a:t>
            </a:r>
            <a:endParaRPr lang="ru-RU" sz="1400" dirty="0">
              <a:solidFill>
                <a:srgbClr val="65B9E6"/>
              </a:solidFill>
              <a:effectLst/>
              <a:latin typeface="Montserrat Medium" pitchFamily="2" charset="0"/>
              <a:ea typeface="Calibri" panose="020F0502020204030204" pitchFamily="34" charset="0"/>
              <a:cs typeface="Wingdings" pitchFamily="2" charset="2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756A0E0-11D1-85FB-AB2C-036C8637C10D}"/>
              </a:ext>
            </a:extLst>
          </p:cNvPr>
          <p:cNvGrpSpPr/>
          <p:nvPr/>
        </p:nvGrpSpPr>
        <p:grpSpPr>
          <a:xfrm>
            <a:off x="3866608" y="1282515"/>
            <a:ext cx="540000" cy="540000"/>
            <a:chOff x="3866608" y="1202305"/>
            <a:chExt cx="540000" cy="540000"/>
          </a:xfrm>
        </p:grpSpPr>
        <p:sp>
          <p:nvSpPr>
            <p:cNvPr id="16" name="Скругленный прямоугольник 15">
              <a:extLst>
                <a:ext uri="{FF2B5EF4-FFF2-40B4-BE49-F238E27FC236}">
                  <a16:creationId xmlns:a16="http://schemas.microsoft.com/office/drawing/2014/main" id="{F463DF7D-E907-7E46-7932-832DE9851055}"/>
                </a:ext>
              </a:extLst>
            </p:cNvPr>
            <p:cNvSpPr/>
            <p:nvPr/>
          </p:nvSpPr>
          <p:spPr>
            <a:xfrm>
              <a:off x="3866608" y="1202305"/>
              <a:ext cx="540000" cy="540000"/>
            </a:xfrm>
            <a:prstGeom prst="roundRect">
              <a:avLst>
                <a:gd name="adj" fmla="val 9388"/>
              </a:avLst>
            </a:prstGeom>
            <a:solidFill>
              <a:srgbClr val="65B9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 descr="Облачко с мыслями контур">
              <a:extLst>
                <a:ext uri="{FF2B5EF4-FFF2-40B4-BE49-F238E27FC236}">
                  <a16:creationId xmlns:a16="http://schemas.microsoft.com/office/drawing/2014/main" id="{D686735B-239C-FCB2-1687-7024D0BE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9895" y="1225592"/>
              <a:ext cx="493426" cy="493426"/>
            </a:xfrm>
            <a:prstGeom prst="rect">
              <a:avLst/>
            </a:prstGeom>
          </p:spPr>
        </p:pic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4410301-3D52-69A7-3046-8C9F6A63609A}"/>
              </a:ext>
            </a:extLst>
          </p:cNvPr>
          <p:cNvSpPr/>
          <p:nvPr/>
        </p:nvSpPr>
        <p:spPr>
          <a:xfrm>
            <a:off x="-1" y="4203950"/>
            <a:ext cx="2388140" cy="2654050"/>
          </a:xfrm>
          <a:prstGeom prst="rect">
            <a:avLst/>
          </a:prstGeom>
          <a:solidFill>
            <a:srgbClr val="65B9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D842441-6465-7EED-B8B4-42CF9189DE89}"/>
              </a:ext>
            </a:extLst>
          </p:cNvPr>
          <p:cNvSpPr/>
          <p:nvPr/>
        </p:nvSpPr>
        <p:spPr>
          <a:xfrm>
            <a:off x="2027823" y="4203950"/>
            <a:ext cx="2388140" cy="2654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081964A-6390-3E01-1322-980EE6AC7FCF}"/>
              </a:ext>
            </a:extLst>
          </p:cNvPr>
          <p:cNvSpPr/>
          <p:nvPr/>
        </p:nvSpPr>
        <p:spPr>
          <a:xfrm>
            <a:off x="4056331" y="4203950"/>
            <a:ext cx="2211855" cy="2654050"/>
          </a:xfrm>
          <a:prstGeom prst="rect">
            <a:avLst/>
          </a:prstGeom>
          <a:solidFill>
            <a:srgbClr val="65B9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3A738B4-E751-98BD-61E0-65E51057B0B1}"/>
              </a:ext>
            </a:extLst>
          </p:cNvPr>
          <p:cNvSpPr/>
          <p:nvPr/>
        </p:nvSpPr>
        <p:spPr>
          <a:xfrm>
            <a:off x="6096000" y="4203950"/>
            <a:ext cx="6096000" cy="2654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364C37D-429A-F652-DC3A-402CC8C44F92}"/>
              </a:ext>
            </a:extLst>
          </p:cNvPr>
          <p:cNvGrpSpPr/>
          <p:nvPr/>
        </p:nvGrpSpPr>
        <p:grpSpPr>
          <a:xfrm>
            <a:off x="3866608" y="1960125"/>
            <a:ext cx="540000" cy="540000"/>
            <a:chOff x="3866608" y="2016953"/>
            <a:chExt cx="540000" cy="540000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A59C69E3-1935-C13C-D074-E50FAB7CC24A}"/>
                </a:ext>
              </a:extLst>
            </p:cNvPr>
            <p:cNvSpPr/>
            <p:nvPr/>
          </p:nvSpPr>
          <p:spPr>
            <a:xfrm>
              <a:off x="3866608" y="2016953"/>
              <a:ext cx="540000" cy="540000"/>
            </a:xfrm>
            <a:prstGeom prst="roundRect">
              <a:avLst>
                <a:gd name="adj" fmla="val 9388"/>
              </a:avLst>
            </a:prstGeom>
            <a:solidFill>
              <a:srgbClr val="65B9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Интернет контур">
              <a:extLst>
                <a:ext uri="{FF2B5EF4-FFF2-40B4-BE49-F238E27FC236}">
                  <a16:creationId xmlns:a16="http://schemas.microsoft.com/office/drawing/2014/main" id="{BF183B89-1EA9-CDF8-6881-1956FDFA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89895" y="2040240"/>
              <a:ext cx="493426" cy="49342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B1963F9-FCF4-1387-0226-3BAA48164F07}"/>
              </a:ext>
            </a:extLst>
          </p:cNvPr>
          <p:cNvGrpSpPr/>
          <p:nvPr/>
        </p:nvGrpSpPr>
        <p:grpSpPr>
          <a:xfrm>
            <a:off x="3866608" y="2637734"/>
            <a:ext cx="540000" cy="540000"/>
            <a:chOff x="3866608" y="2681971"/>
            <a:chExt cx="540000" cy="540000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5985C1D5-F41C-1AE4-2E35-B1D8563807A8}"/>
                </a:ext>
              </a:extLst>
            </p:cNvPr>
            <p:cNvSpPr/>
            <p:nvPr/>
          </p:nvSpPr>
          <p:spPr>
            <a:xfrm>
              <a:off x="3866608" y="2681971"/>
              <a:ext cx="540000" cy="540000"/>
            </a:xfrm>
            <a:prstGeom prst="roundRect">
              <a:avLst>
                <a:gd name="adj" fmla="val 9388"/>
              </a:avLst>
            </a:prstGeom>
            <a:solidFill>
              <a:srgbClr val="65B9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Квадратная академическая шапочка контур">
              <a:extLst>
                <a:ext uri="{FF2B5EF4-FFF2-40B4-BE49-F238E27FC236}">
                  <a16:creationId xmlns:a16="http://schemas.microsoft.com/office/drawing/2014/main" id="{CC16301E-F86E-2235-2CB9-5C519A14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89895" y="2705258"/>
              <a:ext cx="493426" cy="493426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0F61D20-5AE5-5991-CCFB-5C0B29454E61}"/>
              </a:ext>
            </a:extLst>
          </p:cNvPr>
          <p:cNvSpPr txBox="1"/>
          <p:nvPr/>
        </p:nvSpPr>
        <p:spPr>
          <a:xfrm>
            <a:off x="4555533" y="2058326"/>
            <a:ext cx="6081366" cy="306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возможность проводить все процедуры онлайн </a:t>
            </a:r>
            <a:r>
              <a:rPr lang="ru-RU" sz="1400" dirty="0">
                <a:solidFill>
                  <a:srgbClr val="65B9E6"/>
                </a:solidFill>
                <a:latin typeface="Montserrat Medium" pitchFamily="2" charset="0"/>
                <a:cs typeface="Calibri" panose="020F0502020204030204" pitchFamily="34" charset="0"/>
              </a:rPr>
              <a:t>(44%)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E2A67B-BE43-AAB4-5851-36537471A88D}"/>
              </a:ext>
            </a:extLst>
          </p:cNvPr>
          <p:cNvSpPr txBox="1"/>
          <p:nvPr/>
        </p:nvSpPr>
        <p:spPr>
          <a:xfrm>
            <a:off x="4555533" y="2647896"/>
            <a:ext cx="6667434" cy="53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наличие в ЦЗН бесплатных курсов по востребованным профессиям </a:t>
            </a:r>
            <a:r>
              <a:rPr lang="ru-RU" sz="14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 навыкам </a:t>
            </a:r>
            <a:r>
              <a:rPr lang="ru-RU" sz="1400" dirty="0">
                <a:solidFill>
                  <a:srgbClr val="65B9E6"/>
                </a:solidFill>
                <a:latin typeface="Montserrat Medium" pitchFamily="2" charset="0"/>
                <a:cs typeface="Calibri" panose="020F0502020204030204" pitchFamily="34" charset="0"/>
              </a:rPr>
              <a:t>(39%)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70A524-0C14-A26D-1F96-47E7C5CF15F1}"/>
              </a:ext>
            </a:extLst>
          </p:cNvPr>
          <p:cNvSpPr txBox="1"/>
          <p:nvPr/>
        </p:nvSpPr>
        <p:spPr>
          <a:xfrm>
            <a:off x="296345" y="4469690"/>
            <a:ext cx="15345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01. </a:t>
            </a:r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11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овременный государственный кадровый центр должен быть </a:t>
            </a:r>
            <a:r>
              <a:rPr lang="ru-RU" sz="11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доступен для всех граждан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4B17BF-15F5-1444-4D7B-BC929415E6D2}"/>
              </a:ext>
            </a:extLst>
          </p:cNvPr>
          <p:cNvSpPr txBox="1"/>
          <p:nvPr/>
        </p:nvSpPr>
        <p:spPr>
          <a:xfrm>
            <a:off x="2176662" y="4457779"/>
            <a:ext cx="186748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02. С</a:t>
            </a:r>
            <a:r>
              <a:rPr lang="ru-RU" sz="11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отрудники центра должны быть дружелюбными и доброжелательными </a:t>
            </a:r>
            <a:r>
              <a:rPr lang="ru-RU" sz="11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в отношении клиентов, имея при этом</a:t>
            </a:r>
            <a:r>
              <a:rPr lang="ru-RU" sz="11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 высокую квалификацию и компетенцию </a:t>
            </a:r>
            <a:endParaRPr lang="ru-RU" sz="1100" dirty="0">
              <a:effectLst/>
              <a:latin typeface="Montserrat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55487E-E63D-2B48-2FA1-E79A77C1E8FE}"/>
              </a:ext>
            </a:extLst>
          </p:cNvPr>
          <p:cNvSpPr txBox="1"/>
          <p:nvPr/>
        </p:nvSpPr>
        <p:spPr>
          <a:xfrm>
            <a:off x="4136608" y="4469690"/>
            <a:ext cx="194720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03. </a:t>
            </a:r>
            <a:r>
              <a:rPr lang="ru-RU" sz="1100" dirty="0">
                <a:latin typeface="Montserrat" pitchFamily="2" charset="0"/>
                <a:cs typeface="Calibri" panose="020F0502020204030204" pitchFamily="34" charset="0"/>
              </a:rPr>
              <a:t>Центр должен отличаться </a:t>
            </a:r>
            <a:r>
              <a:rPr lang="ru-RU" sz="11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оперативностью в работе, </a:t>
            </a:r>
            <a:r>
              <a:rPr lang="ru-RU" sz="1100" dirty="0">
                <a:latin typeface="Montserrat" pitchFamily="2" charset="0"/>
                <a:cs typeface="Calibri" panose="020F0502020204030204" pitchFamily="34" charset="0"/>
              </a:rPr>
              <a:t>при этом востребованным является </a:t>
            </a:r>
            <a:r>
              <a:rPr lang="ru-RU" sz="11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наличие онлайн-сервиса для оперативного обращения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3472B9-F535-471B-4F31-935A1DD05B6B}"/>
              </a:ext>
            </a:extLst>
          </p:cNvPr>
          <p:cNvSpPr txBox="1"/>
          <p:nvPr/>
        </p:nvSpPr>
        <p:spPr>
          <a:xfrm>
            <a:off x="6280370" y="4469690"/>
            <a:ext cx="15859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04. Р</a:t>
            </a:r>
            <a:r>
              <a:rPr lang="ru-RU" sz="1100" dirty="0">
                <a:latin typeface="Montserrat Medium" pitchFamily="2" charset="0"/>
                <a:cs typeface="Calibri" panose="020F0502020204030204" pitchFamily="34" charset="0"/>
              </a:rPr>
              <a:t>азнообразие и достаточное для выбора </a:t>
            </a:r>
            <a:r>
              <a:rPr lang="ru-RU" sz="1100" dirty="0">
                <a:latin typeface="Montserrat" pitchFamily="2" charset="0"/>
                <a:cs typeface="Calibri" panose="020F0502020204030204" pitchFamily="34" charset="0"/>
              </a:rPr>
              <a:t>количество предлагаемых вакансий</a:t>
            </a:r>
            <a:endParaRPr lang="ru-RU" sz="1100" dirty="0">
              <a:latin typeface="Montserrat Medium" pitchFamily="2" charset="0"/>
              <a:cs typeface="Calibri" panose="020F0502020204030204" pitchFamily="34" charset="0"/>
            </a:endParaRPr>
          </a:p>
        </p:txBody>
      </p:sp>
      <p:pic>
        <p:nvPicPr>
          <p:cNvPr id="47" name="Рисунок 4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93A13AA-89D9-6E0B-B869-D5CB75553F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72" t="35152" r="14300" b="11238"/>
          <a:stretch/>
        </p:blipFill>
        <p:spPr>
          <a:xfrm>
            <a:off x="8214103" y="3554838"/>
            <a:ext cx="3301139" cy="3303162"/>
          </a:xfrm>
          <a:custGeom>
            <a:avLst/>
            <a:gdLst>
              <a:gd name="connsiteX0" fmla="*/ 249005 w 3301139"/>
              <a:gd name="connsiteY0" fmla="*/ 0 h 3303162"/>
              <a:gd name="connsiteX1" fmla="*/ 3052134 w 3301139"/>
              <a:gd name="connsiteY1" fmla="*/ 0 h 3303162"/>
              <a:gd name="connsiteX2" fmla="*/ 3301139 w 3301139"/>
              <a:gd name="connsiteY2" fmla="*/ 249005 h 3303162"/>
              <a:gd name="connsiteX3" fmla="*/ 3301139 w 3301139"/>
              <a:gd name="connsiteY3" fmla="*/ 3054157 h 3303162"/>
              <a:gd name="connsiteX4" fmla="*/ 3052134 w 3301139"/>
              <a:gd name="connsiteY4" fmla="*/ 3303162 h 3303162"/>
              <a:gd name="connsiteX5" fmla="*/ 249005 w 3301139"/>
              <a:gd name="connsiteY5" fmla="*/ 3303162 h 3303162"/>
              <a:gd name="connsiteX6" fmla="*/ 0 w 3301139"/>
              <a:gd name="connsiteY6" fmla="*/ 3054157 h 3303162"/>
              <a:gd name="connsiteX7" fmla="*/ 0 w 3301139"/>
              <a:gd name="connsiteY7" fmla="*/ 249005 h 3303162"/>
              <a:gd name="connsiteX8" fmla="*/ 249005 w 3301139"/>
              <a:gd name="connsiteY8" fmla="*/ 0 h 330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1139" h="3303162">
                <a:moveTo>
                  <a:pt x="249005" y="0"/>
                </a:moveTo>
                <a:lnTo>
                  <a:pt x="3052134" y="0"/>
                </a:lnTo>
                <a:cubicBezTo>
                  <a:pt x="3189656" y="0"/>
                  <a:pt x="3301139" y="111483"/>
                  <a:pt x="3301139" y="249005"/>
                </a:cubicBezTo>
                <a:lnTo>
                  <a:pt x="3301139" y="3054157"/>
                </a:lnTo>
                <a:cubicBezTo>
                  <a:pt x="3301139" y="3191679"/>
                  <a:pt x="3189656" y="3303162"/>
                  <a:pt x="3052134" y="3303162"/>
                </a:cubicBezTo>
                <a:lnTo>
                  <a:pt x="249005" y="3303162"/>
                </a:lnTo>
                <a:cubicBezTo>
                  <a:pt x="111483" y="3303162"/>
                  <a:pt x="0" y="3191679"/>
                  <a:pt x="0" y="3054157"/>
                </a:cubicBezTo>
                <a:lnTo>
                  <a:pt x="0" y="249005"/>
                </a:lnTo>
                <a:cubicBezTo>
                  <a:pt x="0" y="111483"/>
                  <a:pt x="111483" y="0"/>
                  <a:pt x="249005" y="0"/>
                </a:cubicBezTo>
                <a:close/>
              </a:path>
            </a:pathLst>
          </a:custGeom>
        </p:spPr>
      </p:pic>
      <p:sp>
        <p:nvSpPr>
          <p:cNvPr id="48" name="Номер слайда 16">
            <a:extLst>
              <a:ext uri="{FF2B5EF4-FFF2-40B4-BE49-F238E27FC236}">
                <a16:creationId xmlns:a16="http://schemas.microsoft.com/office/drawing/2014/main" id="{AF0B71B5-DF8F-046D-D303-B31D6859AF5B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5</a:t>
            </a:fld>
            <a:endParaRPr lang="ru-RU" sz="11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827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8A759D2-FFA5-94E0-A6AD-E1EF12CB622E}"/>
              </a:ext>
            </a:extLst>
          </p:cNvPr>
          <p:cNvSpPr/>
          <p:nvPr/>
        </p:nvSpPr>
        <p:spPr>
          <a:xfrm>
            <a:off x="1" y="3729082"/>
            <a:ext cx="4651330" cy="3128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F55BA20-EC54-F17C-E6F4-0BD40E6A9231}"/>
              </a:ext>
            </a:extLst>
          </p:cNvPr>
          <p:cNvSpPr/>
          <p:nvPr/>
        </p:nvSpPr>
        <p:spPr>
          <a:xfrm>
            <a:off x="6565392" y="2743200"/>
            <a:ext cx="5626608" cy="19142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0FE8B2-7143-49A4-F96E-5EFDBDFE6ED7}"/>
              </a:ext>
            </a:extLst>
          </p:cNvPr>
          <p:cNvSpPr txBox="1"/>
          <p:nvPr/>
        </p:nvSpPr>
        <p:spPr>
          <a:xfrm>
            <a:off x="8774063" y="1379425"/>
            <a:ext cx="3003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Стандарт</a:t>
            </a:r>
            <a:r>
              <a:rPr lang="ru-RU" sz="16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организации системы управления клиентским опытом 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A84BD06-72AC-5D24-E03E-B4E814CA7D14}"/>
              </a:ext>
            </a:extLst>
          </p:cNvPr>
          <p:cNvSpPr/>
          <p:nvPr/>
        </p:nvSpPr>
        <p:spPr>
          <a:xfrm>
            <a:off x="5516880" y="508566"/>
            <a:ext cx="6340158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Векторы и задачи повышения клиентоцентричности в ЦЗН на зону ближайшего развития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E2DBAC-2905-BA68-D4AF-D666A7CC3766}"/>
              </a:ext>
            </a:extLst>
          </p:cNvPr>
          <p:cNvSpPr txBox="1"/>
          <p:nvPr/>
        </p:nvSpPr>
        <p:spPr>
          <a:xfrm>
            <a:off x="232661" y="1466127"/>
            <a:ext cx="3702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ФОРМИРОВАНИЕ</a:t>
            </a:r>
            <a:br>
              <a:rPr lang="ru-RU" sz="2400" b="1" dirty="0"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СИСТЕМЫ УПРАВЛЕНИЯ КЛИЕНТСКИМ ОПЫТОМ В СЗН</a:t>
            </a:r>
            <a:endParaRPr lang="ru-RU" sz="2400" b="1" dirty="0">
              <a:latin typeface="Montserrat SemiBold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70E5B9-34E7-85F7-9DDE-1604F2542BEB}"/>
              </a:ext>
            </a:extLst>
          </p:cNvPr>
          <p:cNvSpPr txBox="1"/>
          <p:nvPr/>
        </p:nvSpPr>
        <p:spPr>
          <a:xfrm>
            <a:off x="8774063" y="3498249"/>
            <a:ext cx="3003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10 технологических карт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A9B254-0477-5D7C-FD27-16CC39F758B7}"/>
              </a:ext>
            </a:extLst>
          </p:cNvPr>
          <p:cNvSpPr txBox="1"/>
          <p:nvPr/>
        </p:nvSpPr>
        <p:spPr>
          <a:xfrm>
            <a:off x="8774063" y="5104704"/>
            <a:ext cx="30034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600" dirty="0"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600" dirty="0"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0 региональных экспертных групп </a:t>
            </a:r>
            <a:r>
              <a:rPr lang="ru-RU" sz="1600" dirty="0">
                <a:latin typeface="Montserrat" pitchFamily="2" charset="0"/>
                <a:cs typeface="Calibri" panose="020F0502020204030204" pitchFamily="34" charset="0"/>
              </a:rPr>
              <a:t>участвуют в апробации </a:t>
            </a:r>
            <a:r>
              <a:rPr lang="ru-RU" sz="1600" dirty="0" err="1">
                <a:latin typeface="Montserrat" pitchFamily="2" charset="0"/>
                <a:cs typeface="Calibri" panose="020F0502020204030204" pitchFamily="34" charset="0"/>
              </a:rPr>
              <a:t>технокарт</a:t>
            </a:r>
            <a:endParaRPr lang="ru-RU" sz="1600" dirty="0">
              <a:latin typeface="Montserrat" pitchFamily="2" charset="0"/>
              <a:cs typeface="Calibri" panose="020F050202020403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DEA7BF6-09AF-BAA2-32DD-B8271380D169}"/>
              </a:ext>
            </a:extLst>
          </p:cNvPr>
          <p:cNvGrpSpPr/>
          <p:nvPr/>
        </p:nvGrpSpPr>
        <p:grpSpPr>
          <a:xfrm>
            <a:off x="7540671" y="1379425"/>
            <a:ext cx="954107" cy="954107"/>
            <a:chOff x="6571356" y="1518677"/>
            <a:chExt cx="954107" cy="954107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F02DB8D5-9D9F-2882-B649-1347BCC607FE}"/>
                </a:ext>
              </a:extLst>
            </p:cNvPr>
            <p:cNvSpPr/>
            <p:nvPr/>
          </p:nvSpPr>
          <p:spPr>
            <a:xfrm>
              <a:off x="6571356" y="1518677"/>
              <a:ext cx="954107" cy="954107"/>
            </a:xfrm>
            <a:prstGeom prst="roundRect">
              <a:avLst/>
            </a:prstGeom>
            <a:solidFill>
              <a:srgbClr val="E44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Документ со сплошной заливкой">
              <a:extLst>
                <a:ext uri="{FF2B5EF4-FFF2-40B4-BE49-F238E27FC236}">
                  <a16:creationId xmlns:a16="http://schemas.microsoft.com/office/drawing/2014/main" id="{39BB5D22-5680-D482-2BB9-89EDE75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31523" y="1680663"/>
              <a:ext cx="645397" cy="645397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F44F186-E25E-E73A-80EF-DC57D2AC7AE7}"/>
              </a:ext>
            </a:extLst>
          </p:cNvPr>
          <p:cNvGrpSpPr/>
          <p:nvPr/>
        </p:nvGrpSpPr>
        <p:grpSpPr>
          <a:xfrm>
            <a:off x="7540671" y="3190473"/>
            <a:ext cx="954107" cy="954107"/>
            <a:chOff x="6571356" y="3190473"/>
            <a:chExt cx="954107" cy="954107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CD980D35-661F-9839-2244-6DBA31D4FA9A}"/>
                </a:ext>
              </a:extLst>
            </p:cNvPr>
            <p:cNvSpPr/>
            <p:nvPr/>
          </p:nvSpPr>
          <p:spPr>
            <a:xfrm>
              <a:off x="6571356" y="3190473"/>
              <a:ext cx="954107" cy="9541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Поиск в папке со сплошной заливкой">
              <a:extLst>
                <a:ext uri="{FF2B5EF4-FFF2-40B4-BE49-F238E27FC236}">
                  <a16:creationId xmlns:a16="http://schemas.microsoft.com/office/drawing/2014/main" id="{C3DD0A8A-ABAB-1212-BB63-C666DD8FE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25711" y="3344828"/>
              <a:ext cx="645397" cy="64539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92A2B50-7E79-E9EF-8A6B-D37D14A14CF6}"/>
              </a:ext>
            </a:extLst>
          </p:cNvPr>
          <p:cNvGrpSpPr/>
          <p:nvPr/>
        </p:nvGrpSpPr>
        <p:grpSpPr>
          <a:xfrm>
            <a:off x="7540671" y="5104704"/>
            <a:ext cx="954107" cy="954107"/>
            <a:chOff x="6571356" y="4862269"/>
            <a:chExt cx="954107" cy="954107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ECBCA396-336B-0ADE-9972-8D61A741B286}"/>
                </a:ext>
              </a:extLst>
            </p:cNvPr>
            <p:cNvSpPr/>
            <p:nvPr/>
          </p:nvSpPr>
          <p:spPr>
            <a:xfrm>
              <a:off x="6571356" y="4862269"/>
              <a:ext cx="954107" cy="9541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Мозговой штурм группы со сплошной заливкой">
              <a:extLst>
                <a:ext uri="{FF2B5EF4-FFF2-40B4-BE49-F238E27FC236}">
                  <a16:creationId xmlns:a16="http://schemas.microsoft.com/office/drawing/2014/main" id="{611B7FB7-95BD-D893-9085-086B2909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25711" y="5016624"/>
              <a:ext cx="645397" cy="645397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EE2CA-3DAA-171A-862E-72547ABF5ABC}"/>
              </a:ext>
            </a:extLst>
          </p:cNvPr>
          <p:cNvSpPr txBox="1"/>
          <p:nvPr/>
        </p:nvSpPr>
        <p:spPr>
          <a:xfrm>
            <a:off x="232661" y="4243396"/>
            <a:ext cx="36281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4481D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ожидания и предпочтения соискателей и работодателей</a:t>
            </a:r>
            <a:r>
              <a:rPr lang="ru-RU" dirty="0">
                <a:solidFill>
                  <a:srgbClr val="E4481D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определяют </a:t>
            </a:r>
            <a:r>
              <a:rPr lang="ru-RU" b="1" dirty="0">
                <a:solidFill>
                  <a:srgbClr val="E4481D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перечень услуг СЗН </a:t>
            </a:r>
          </a:p>
          <a:p>
            <a:r>
              <a:rPr lang="ru-RU" b="1" dirty="0">
                <a:solidFill>
                  <a:srgbClr val="E4481D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 их характеристики</a:t>
            </a:r>
            <a:endParaRPr lang="ru-RU" dirty="0">
              <a:solidFill>
                <a:srgbClr val="E4481D"/>
              </a:solidFill>
              <a:latin typeface="Montserrat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740909-F303-30C0-331E-FE47B5EF29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417" t="13833" r="31794" b="10038"/>
          <a:stretch/>
        </p:blipFill>
        <p:spPr>
          <a:xfrm>
            <a:off x="4015150" y="1082037"/>
            <a:ext cx="3003460" cy="5816376"/>
          </a:xfrm>
          <a:custGeom>
            <a:avLst/>
            <a:gdLst>
              <a:gd name="connsiteX0" fmla="*/ 166151 w 3003460"/>
              <a:gd name="connsiteY0" fmla="*/ 0 h 5816376"/>
              <a:gd name="connsiteX1" fmla="*/ 2837309 w 3003460"/>
              <a:gd name="connsiteY1" fmla="*/ 0 h 5816376"/>
              <a:gd name="connsiteX2" fmla="*/ 3003460 w 3003460"/>
              <a:gd name="connsiteY2" fmla="*/ 166151 h 5816376"/>
              <a:gd name="connsiteX3" fmla="*/ 3003460 w 3003460"/>
              <a:gd name="connsiteY3" fmla="*/ 5650225 h 5816376"/>
              <a:gd name="connsiteX4" fmla="*/ 2837309 w 3003460"/>
              <a:gd name="connsiteY4" fmla="*/ 5816376 h 5816376"/>
              <a:gd name="connsiteX5" fmla="*/ 166151 w 3003460"/>
              <a:gd name="connsiteY5" fmla="*/ 5816376 h 5816376"/>
              <a:gd name="connsiteX6" fmla="*/ 0 w 3003460"/>
              <a:gd name="connsiteY6" fmla="*/ 5650225 h 5816376"/>
              <a:gd name="connsiteX7" fmla="*/ 0 w 3003460"/>
              <a:gd name="connsiteY7" fmla="*/ 166151 h 5816376"/>
              <a:gd name="connsiteX8" fmla="*/ 166151 w 3003460"/>
              <a:gd name="connsiteY8" fmla="*/ 0 h 581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3460" h="5816376">
                <a:moveTo>
                  <a:pt x="166151" y="0"/>
                </a:moveTo>
                <a:lnTo>
                  <a:pt x="2837309" y="0"/>
                </a:lnTo>
                <a:cubicBezTo>
                  <a:pt x="2929072" y="0"/>
                  <a:pt x="3003460" y="74388"/>
                  <a:pt x="3003460" y="166151"/>
                </a:cubicBezTo>
                <a:lnTo>
                  <a:pt x="3003460" y="5650225"/>
                </a:lnTo>
                <a:cubicBezTo>
                  <a:pt x="3003460" y="5741988"/>
                  <a:pt x="2929072" y="5816376"/>
                  <a:pt x="2837309" y="5816376"/>
                </a:cubicBezTo>
                <a:lnTo>
                  <a:pt x="166151" y="5816376"/>
                </a:lnTo>
                <a:cubicBezTo>
                  <a:pt x="74388" y="5816376"/>
                  <a:pt x="0" y="5741988"/>
                  <a:pt x="0" y="5650225"/>
                </a:cubicBezTo>
                <a:lnTo>
                  <a:pt x="0" y="166151"/>
                </a:lnTo>
                <a:cubicBezTo>
                  <a:pt x="0" y="74388"/>
                  <a:pt x="74388" y="0"/>
                  <a:pt x="166151" y="0"/>
                </a:cubicBezTo>
                <a:close/>
              </a:path>
            </a:pathLst>
          </a:custGeom>
        </p:spPr>
      </p:pic>
      <p:sp>
        <p:nvSpPr>
          <p:cNvPr id="46" name="Номер слайда 16">
            <a:extLst>
              <a:ext uri="{FF2B5EF4-FFF2-40B4-BE49-F238E27FC236}">
                <a16:creationId xmlns:a16="http://schemas.microsoft.com/office/drawing/2014/main" id="{B93E5485-7670-E916-1CBB-A350B54B5E84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6</a:t>
            </a:fld>
            <a:endParaRPr lang="ru-RU" sz="1100" dirty="0">
              <a:latin typeface="Montserrat" pitchFamily="2" charset="0"/>
            </a:endParaRPr>
          </a:p>
        </p:txBody>
      </p:sp>
      <p:pic>
        <p:nvPicPr>
          <p:cNvPr id="5" name="Рисунок 4" descr="Изображение выглядит как текст, внутренний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CD1BB6E-869D-8499-DABA-A2FA69D82E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188"/>
                    </a14:imgEffect>
                    <a14:imgEffect>
                      <a14:saturation sat="90000"/>
                    </a14:imgEffect>
                    <a14:imgEffect>
                      <a14:brightnessContrast bright="31000" contrast="-3000"/>
                    </a14:imgEffect>
                  </a14:imgLayer>
                </a14:imgProps>
              </a:ext>
            </a:extLst>
          </a:blip>
          <a:srcRect l="41854" t="15631" r="29220" b="342"/>
          <a:stretch/>
        </p:blipFill>
        <p:spPr>
          <a:xfrm flipH="1">
            <a:off x="4015150" y="1082037"/>
            <a:ext cx="3003460" cy="5816376"/>
          </a:xfrm>
          <a:custGeom>
            <a:avLst/>
            <a:gdLst>
              <a:gd name="connsiteX0" fmla="*/ 224148 w 3003460"/>
              <a:gd name="connsiteY0" fmla="*/ 0 h 5816376"/>
              <a:gd name="connsiteX1" fmla="*/ 2779312 w 3003460"/>
              <a:gd name="connsiteY1" fmla="*/ 0 h 5816376"/>
              <a:gd name="connsiteX2" fmla="*/ 3003460 w 3003460"/>
              <a:gd name="connsiteY2" fmla="*/ 224148 h 5816376"/>
              <a:gd name="connsiteX3" fmla="*/ 3003460 w 3003460"/>
              <a:gd name="connsiteY3" fmla="*/ 5592228 h 5816376"/>
              <a:gd name="connsiteX4" fmla="*/ 2779312 w 3003460"/>
              <a:gd name="connsiteY4" fmla="*/ 5816376 h 5816376"/>
              <a:gd name="connsiteX5" fmla="*/ 224148 w 3003460"/>
              <a:gd name="connsiteY5" fmla="*/ 5816376 h 5816376"/>
              <a:gd name="connsiteX6" fmla="*/ 0 w 3003460"/>
              <a:gd name="connsiteY6" fmla="*/ 5592228 h 5816376"/>
              <a:gd name="connsiteX7" fmla="*/ 0 w 3003460"/>
              <a:gd name="connsiteY7" fmla="*/ 224148 h 5816376"/>
              <a:gd name="connsiteX8" fmla="*/ 224148 w 3003460"/>
              <a:gd name="connsiteY8" fmla="*/ 0 h 581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3460" h="5816376">
                <a:moveTo>
                  <a:pt x="224148" y="0"/>
                </a:moveTo>
                <a:lnTo>
                  <a:pt x="2779312" y="0"/>
                </a:lnTo>
                <a:cubicBezTo>
                  <a:pt x="2903106" y="0"/>
                  <a:pt x="3003460" y="100354"/>
                  <a:pt x="3003460" y="224148"/>
                </a:cubicBezTo>
                <a:lnTo>
                  <a:pt x="3003460" y="5592228"/>
                </a:lnTo>
                <a:cubicBezTo>
                  <a:pt x="3003460" y="5716022"/>
                  <a:pt x="2903106" y="5816376"/>
                  <a:pt x="2779312" y="5816376"/>
                </a:cubicBezTo>
                <a:lnTo>
                  <a:pt x="224148" y="5816376"/>
                </a:lnTo>
                <a:cubicBezTo>
                  <a:pt x="100354" y="5816376"/>
                  <a:pt x="0" y="5716022"/>
                  <a:pt x="0" y="5592228"/>
                </a:cubicBezTo>
                <a:lnTo>
                  <a:pt x="0" y="224148"/>
                </a:lnTo>
                <a:cubicBezTo>
                  <a:pt x="0" y="100354"/>
                  <a:pt x="100354" y="0"/>
                  <a:pt x="2241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213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E1A960C8-63D4-0DA3-0AD2-811A714BA952}"/>
              </a:ext>
            </a:extLst>
          </p:cNvPr>
          <p:cNvSpPr/>
          <p:nvPr/>
        </p:nvSpPr>
        <p:spPr>
          <a:xfrm>
            <a:off x="5516880" y="546698"/>
            <a:ext cx="6340158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Основные направления  формирования системы управления клиентским опытом в СЗН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effectLst/>
                <a:latin typeface="Montserrat" pitchFamily="2" charset="0"/>
              </a:rPr>
              <a:t>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E947C6F-69B5-C51A-D5F9-73174DA72152}"/>
              </a:ext>
            </a:extLst>
          </p:cNvPr>
          <p:cNvCxnSpPr/>
          <p:nvPr/>
        </p:nvCxnSpPr>
        <p:spPr>
          <a:xfrm>
            <a:off x="0" y="6561138"/>
            <a:ext cx="2665708" cy="0"/>
          </a:xfrm>
          <a:prstGeom prst="line">
            <a:avLst/>
          </a:prstGeom>
          <a:ln>
            <a:solidFill>
              <a:srgbClr val="E44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BA54D49F-6CA1-079A-08C2-C14DF56E22CF}"/>
              </a:ext>
            </a:extLst>
          </p:cNvPr>
          <p:cNvSpPr/>
          <p:nvPr/>
        </p:nvSpPr>
        <p:spPr>
          <a:xfrm>
            <a:off x="334963" y="1190162"/>
            <a:ext cx="5590100" cy="1277583"/>
          </a:xfrm>
          <a:prstGeom prst="roundRect">
            <a:avLst>
              <a:gd name="adj" fmla="val 9388"/>
            </a:avLst>
          </a:prstGeom>
          <a:solidFill>
            <a:srgbClr val="E44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BA20062A-59BA-04D5-1E96-496D02938F21}"/>
              </a:ext>
            </a:extLst>
          </p:cNvPr>
          <p:cNvSpPr/>
          <p:nvPr/>
        </p:nvSpPr>
        <p:spPr>
          <a:xfrm>
            <a:off x="334963" y="2933721"/>
            <a:ext cx="5590100" cy="1277583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A81CEF8-F2BC-04A5-5533-0904F25F57E6}"/>
              </a:ext>
            </a:extLst>
          </p:cNvPr>
          <p:cNvSpPr/>
          <p:nvPr/>
        </p:nvSpPr>
        <p:spPr>
          <a:xfrm>
            <a:off x="334963" y="4677281"/>
            <a:ext cx="5590100" cy="1277583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83B5F8-FC70-AEFA-0ACF-05037B81CDDE}"/>
              </a:ext>
            </a:extLst>
          </p:cNvPr>
          <p:cNvSpPr txBox="1"/>
          <p:nvPr/>
        </p:nvSpPr>
        <p:spPr>
          <a:xfrm>
            <a:off x="404506" y="1444232"/>
            <a:ext cx="8369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endParaRPr lang="ru-RU" sz="44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D4A0AE-0D28-5314-9C00-C6F5A1E6788A}"/>
              </a:ext>
            </a:extLst>
          </p:cNvPr>
          <p:cNvSpPr txBox="1"/>
          <p:nvPr/>
        </p:nvSpPr>
        <p:spPr>
          <a:xfrm>
            <a:off x="404506" y="3164544"/>
            <a:ext cx="103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4481D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  <a:endParaRPr lang="ru-RU" sz="4400" b="1" dirty="0">
              <a:solidFill>
                <a:srgbClr val="E4481D"/>
              </a:solidFill>
              <a:latin typeface="Montserrat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8B25B9-8F7A-B8B5-F710-E7F86FF1E9A9}"/>
              </a:ext>
            </a:extLst>
          </p:cNvPr>
          <p:cNvSpPr txBox="1"/>
          <p:nvPr/>
        </p:nvSpPr>
        <p:spPr>
          <a:xfrm>
            <a:off x="404506" y="4946849"/>
            <a:ext cx="103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E4481D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03</a:t>
            </a:r>
            <a:endParaRPr lang="ru-RU" sz="4400" b="1" dirty="0">
              <a:solidFill>
                <a:srgbClr val="E4481D"/>
              </a:solidFill>
              <a:latin typeface="Montserrat SemiBol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7BC1DE-1E79-AB78-FF77-6242A3C044BE}"/>
              </a:ext>
            </a:extLst>
          </p:cNvPr>
          <p:cNvSpPr txBox="1"/>
          <p:nvPr/>
        </p:nvSpPr>
        <p:spPr>
          <a:xfrm>
            <a:off x="1332854" y="1980678"/>
            <a:ext cx="4409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Система сбора и обработки обратной связи </a:t>
            </a:r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B0EE0B-54A8-F206-1A87-DFFB5D35C28C}"/>
              </a:ext>
            </a:extLst>
          </p:cNvPr>
          <p:cNvSpPr txBox="1"/>
          <p:nvPr/>
        </p:nvSpPr>
        <p:spPr>
          <a:xfrm>
            <a:off x="1332854" y="1382156"/>
            <a:ext cx="45922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SemiBold" pitchFamily="2" charset="0"/>
                <a:cs typeface="Calibri" panose="020F0502020204030204" pitchFamily="34" charset="0"/>
              </a:rPr>
              <a:t>СИСТЕМА АНАЛИЗА КАЧЕСТВА КЛИЕНТСКОГО ОПЫТА</a:t>
            </a:r>
            <a:endParaRPr lang="ru-RU" sz="16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29E3B4-7619-7971-FB5F-B6E4CB6BA3B1}"/>
              </a:ext>
            </a:extLst>
          </p:cNvPr>
          <p:cNvSpPr txBox="1"/>
          <p:nvPr/>
        </p:nvSpPr>
        <p:spPr>
          <a:xfrm>
            <a:off x="1332854" y="3648330"/>
            <a:ext cx="4409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 клиентоцентричности (комитет, совет..)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BF572B-4465-FAD6-75D8-519341C28F15}"/>
              </a:ext>
            </a:extLst>
          </p:cNvPr>
          <p:cNvSpPr txBox="1"/>
          <p:nvPr/>
        </p:nvSpPr>
        <p:spPr>
          <a:xfrm>
            <a:off x="1332854" y="3193078"/>
            <a:ext cx="45922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SemiBold" pitchFamily="2" charset="0"/>
                <a:cs typeface="Calibri" panose="020F0502020204030204" pitchFamily="34" charset="0"/>
              </a:rPr>
              <a:t>РАБОЧАЯ ГРУППА</a:t>
            </a:r>
            <a:endParaRPr lang="ru-RU" sz="1600" b="1" dirty="0">
              <a:latin typeface="Montserrat SemiBold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C9B6F-5D89-8A03-A9E7-5846F3B3A012}"/>
              </a:ext>
            </a:extLst>
          </p:cNvPr>
          <p:cNvSpPr txBox="1"/>
          <p:nvPr/>
        </p:nvSpPr>
        <p:spPr>
          <a:xfrm>
            <a:off x="1332854" y="5308004"/>
            <a:ext cx="4409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" pitchFamily="2" charset="0"/>
                <a:cs typeface="Calibri" panose="020F0502020204030204" pitchFamily="34" charset="0"/>
              </a:rPr>
              <a:t>Мотивация стимулирование </a:t>
            </a:r>
            <a:r>
              <a:rPr lang="ru-RU" sz="1200" dirty="0" err="1">
                <a:latin typeface="Montserrat" pitchFamily="2" charset="0"/>
                <a:cs typeface="Calibri" panose="020F0502020204030204" pitchFamily="34" charset="0"/>
              </a:rPr>
              <a:t>клиентоцентричного</a:t>
            </a:r>
            <a:r>
              <a:rPr lang="ru-RU" sz="1200" dirty="0">
                <a:latin typeface="Montserrat" pitchFamily="2" charset="0"/>
                <a:cs typeface="Calibri" panose="020F0502020204030204" pitchFamily="34" charset="0"/>
              </a:rPr>
              <a:t> мышления сотрудников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4D81A0-93DE-D57F-33F8-61A51B4EB2F1}"/>
              </a:ext>
            </a:extLst>
          </p:cNvPr>
          <p:cNvSpPr txBox="1"/>
          <p:nvPr/>
        </p:nvSpPr>
        <p:spPr>
          <a:xfrm>
            <a:off x="1332854" y="4893470"/>
            <a:ext cx="45922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SemiBold" pitchFamily="2" charset="0"/>
                <a:cs typeface="Calibri" panose="020F0502020204030204" pitchFamily="34" charset="0"/>
              </a:rPr>
              <a:t>КЛИЕНТОЦЕНТРИЧНАЯ СРЕДА</a:t>
            </a:r>
            <a:endParaRPr lang="ru-RU" sz="1600" b="1" dirty="0">
              <a:latin typeface="Montserrat SemiBold" pitchFamily="2" charset="0"/>
            </a:endParaRPr>
          </a:p>
        </p:txBody>
      </p:sp>
      <p:sp>
        <p:nvSpPr>
          <p:cNvPr id="30" name="Закрывающая фигурная скобка 29">
            <a:extLst>
              <a:ext uri="{FF2B5EF4-FFF2-40B4-BE49-F238E27FC236}">
                <a16:creationId xmlns:a16="http://schemas.microsoft.com/office/drawing/2014/main" id="{95EC12C0-A437-8936-0F41-0F44066B871D}"/>
              </a:ext>
            </a:extLst>
          </p:cNvPr>
          <p:cNvSpPr/>
          <p:nvPr/>
        </p:nvSpPr>
        <p:spPr>
          <a:xfrm>
            <a:off x="6427531" y="1190162"/>
            <a:ext cx="345118" cy="4764702"/>
          </a:xfrm>
          <a:prstGeom prst="rightBrace">
            <a:avLst>
              <a:gd name="adj1" fmla="val 253770"/>
              <a:gd name="adj2" fmla="val 50000"/>
            </a:avLst>
          </a:prstGeom>
          <a:ln>
            <a:solidFill>
              <a:srgbClr val="E44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599E7-2233-0C91-3A98-9F3B468F6ED9}"/>
              </a:ext>
            </a:extLst>
          </p:cNvPr>
          <p:cNvSpPr txBox="1"/>
          <p:nvPr/>
        </p:nvSpPr>
        <p:spPr>
          <a:xfrm>
            <a:off x="7474422" y="2305615"/>
            <a:ext cx="44376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ИНДИКАТОР ЗРЕЛОСТИ </a:t>
            </a:r>
          </a:p>
          <a:p>
            <a:r>
              <a:rPr lang="ru-RU" sz="2800" b="1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СИСТЕМЫ УПРАВЛЕНИЯ КЛИЕНТСКИМ ОПЫТОМ В СЗН</a:t>
            </a:r>
            <a:endParaRPr lang="ru-RU" sz="2800" dirty="0">
              <a:latin typeface="Montserrat" pitchFamily="2" charset="0"/>
            </a:endParaRPr>
          </a:p>
        </p:txBody>
      </p:sp>
      <p:pic>
        <p:nvPicPr>
          <p:cNvPr id="34" name="Рисунок 33" descr="Батарея полностью заряжена со сплошной заливкой">
            <a:extLst>
              <a:ext uri="{FF2B5EF4-FFF2-40B4-BE49-F238E27FC236}">
                <a16:creationId xmlns:a16="http://schemas.microsoft.com/office/drawing/2014/main" id="{21D086E7-6896-7B3D-E973-500FD84C8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965" y="1523478"/>
            <a:ext cx="914400" cy="9144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A2287CA-152C-D183-1027-925F917A2D21}"/>
              </a:ext>
            </a:extLst>
          </p:cNvPr>
          <p:cNvSpPr/>
          <p:nvPr/>
        </p:nvSpPr>
        <p:spPr>
          <a:xfrm>
            <a:off x="7543965" y="5301643"/>
            <a:ext cx="2514435" cy="463765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A73B54-8004-2DC1-BA58-12CB50D96F55}"/>
              </a:ext>
            </a:extLst>
          </p:cNvPr>
          <p:cNvSpPr txBox="1"/>
          <p:nvPr/>
        </p:nvSpPr>
        <p:spPr>
          <a:xfrm>
            <a:off x="8172566" y="5395025"/>
            <a:ext cx="2123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itchFamily="2" charset="0"/>
                <a:cs typeface="Calibri" panose="020F0502020204030204" pitchFamily="34" charset="0"/>
              </a:rPr>
              <a:t>Создан в 2022 году</a:t>
            </a:r>
            <a:endParaRPr lang="ru-RU" sz="1200" dirty="0">
              <a:latin typeface="Montserrat Medium" pitchFamily="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F98232E-588A-3F86-B49A-1EEE1DFC7EE3}"/>
              </a:ext>
            </a:extLst>
          </p:cNvPr>
          <p:cNvGrpSpPr/>
          <p:nvPr/>
        </p:nvGrpSpPr>
        <p:grpSpPr>
          <a:xfrm>
            <a:off x="7654090" y="5349570"/>
            <a:ext cx="364020" cy="364020"/>
            <a:chOff x="7066407" y="5734400"/>
            <a:chExt cx="463773" cy="463773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1B7F0A2-E789-0DA0-8440-D81BCB267151}"/>
                </a:ext>
              </a:extLst>
            </p:cNvPr>
            <p:cNvSpPr/>
            <p:nvPr/>
          </p:nvSpPr>
          <p:spPr>
            <a:xfrm>
              <a:off x="7066407" y="5734400"/>
              <a:ext cx="463773" cy="463773"/>
            </a:xfrm>
            <a:prstGeom prst="ellipse">
              <a:avLst/>
            </a:prstGeom>
            <a:solidFill>
              <a:srgbClr val="E4481D"/>
            </a:solidFill>
            <a:ln>
              <a:solidFill>
                <a:srgbClr val="E448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 descr="Перекидной календарь со сплошной заливкой">
              <a:extLst>
                <a:ext uri="{FF2B5EF4-FFF2-40B4-BE49-F238E27FC236}">
                  <a16:creationId xmlns:a16="http://schemas.microsoft.com/office/drawing/2014/main" id="{CF400273-7360-404F-022C-26B756563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39940" y="5807933"/>
              <a:ext cx="316706" cy="316706"/>
            </a:xfrm>
            <a:prstGeom prst="rect">
              <a:avLst/>
            </a:prstGeom>
          </p:spPr>
        </p:pic>
      </p:grpSp>
      <p:sp>
        <p:nvSpPr>
          <p:cNvPr id="41" name="Номер слайда 16">
            <a:extLst>
              <a:ext uri="{FF2B5EF4-FFF2-40B4-BE49-F238E27FC236}">
                <a16:creationId xmlns:a16="http://schemas.microsoft.com/office/drawing/2014/main" id="{B7C517A1-DF32-68FF-D03A-E57B9D707B3B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7</a:t>
            </a:fld>
            <a:endParaRPr lang="ru-RU" sz="11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6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9041FE6-A8ED-C7A3-6CBF-1FFEA926838F}"/>
              </a:ext>
            </a:extLst>
          </p:cNvPr>
          <p:cNvSpPr/>
          <p:nvPr/>
        </p:nvSpPr>
        <p:spPr>
          <a:xfrm>
            <a:off x="0" y="3729082"/>
            <a:ext cx="12191999" cy="3128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2516316-FDBE-4D23-E486-1376A9D9E999}"/>
              </a:ext>
            </a:extLst>
          </p:cNvPr>
          <p:cNvSpPr/>
          <p:nvPr/>
        </p:nvSpPr>
        <p:spPr>
          <a:xfrm>
            <a:off x="7663158" y="517182"/>
            <a:ext cx="4193880" cy="25239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Calibri" panose="020F0502020204030204" pitchFamily="34" charset="0"/>
              </a:rPr>
              <a:t>Развитие клиентоцентричных компетенций сотрудников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9E087-47C8-0B8E-F209-45D7BD100D3B}"/>
              </a:ext>
            </a:extLst>
          </p:cNvPr>
          <p:cNvSpPr txBox="1"/>
          <p:nvPr/>
        </p:nvSpPr>
        <p:spPr>
          <a:xfrm>
            <a:off x="334963" y="1111967"/>
            <a:ext cx="28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E4481D"/>
                </a:solidFill>
                <a:effectLst/>
                <a:latin typeface="Montserrat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endParaRPr lang="ru-RU" sz="3200" dirty="0">
              <a:solidFill>
                <a:srgbClr val="E4481D"/>
              </a:solidFill>
              <a:latin typeface="Montserrat Mediu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13BB8-B961-B6FE-1611-F33CB88CDC3E}"/>
              </a:ext>
            </a:extLst>
          </p:cNvPr>
          <p:cNvSpPr txBox="1"/>
          <p:nvPr/>
        </p:nvSpPr>
        <p:spPr>
          <a:xfrm>
            <a:off x="334963" y="1911363"/>
            <a:ext cx="4220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Система подготовки специалистов по клиентскому опыту в регионах</a:t>
            </a:r>
            <a:endParaRPr lang="ru-RU" sz="1400" dirty="0">
              <a:latin typeface="Montserrat" pitchFamily="2" charset="0"/>
            </a:endParaRPr>
          </a:p>
        </p:txBody>
      </p:sp>
      <p:pic>
        <p:nvPicPr>
          <p:cNvPr id="11" name="Рисунок 10" descr="Изображение выглядит как текст, внутрен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4BFDAEC5-7D19-B237-1784-A3EA9E5A6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0642" t="31458" r="9197" b="32953"/>
          <a:stretch/>
        </p:blipFill>
        <p:spPr>
          <a:xfrm>
            <a:off x="4898572" y="1144625"/>
            <a:ext cx="6958467" cy="2317033"/>
          </a:xfrm>
          <a:custGeom>
            <a:avLst/>
            <a:gdLst>
              <a:gd name="connsiteX0" fmla="*/ 173916 w 6958467"/>
              <a:gd name="connsiteY0" fmla="*/ 0 h 2317033"/>
              <a:gd name="connsiteX1" fmla="*/ 6784551 w 6958467"/>
              <a:gd name="connsiteY1" fmla="*/ 0 h 2317033"/>
              <a:gd name="connsiteX2" fmla="*/ 6958467 w 6958467"/>
              <a:gd name="connsiteY2" fmla="*/ 173916 h 2317033"/>
              <a:gd name="connsiteX3" fmla="*/ 6958467 w 6958467"/>
              <a:gd name="connsiteY3" fmla="*/ 2143117 h 2317033"/>
              <a:gd name="connsiteX4" fmla="*/ 6784551 w 6958467"/>
              <a:gd name="connsiteY4" fmla="*/ 2317033 h 2317033"/>
              <a:gd name="connsiteX5" fmla="*/ 173916 w 6958467"/>
              <a:gd name="connsiteY5" fmla="*/ 2317033 h 2317033"/>
              <a:gd name="connsiteX6" fmla="*/ 0 w 6958467"/>
              <a:gd name="connsiteY6" fmla="*/ 2143117 h 2317033"/>
              <a:gd name="connsiteX7" fmla="*/ 0 w 6958467"/>
              <a:gd name="connsiteY7" fmla="*/ 173916 h 2317033"/>
              <a:gd name="connsiteX8" fmla="*/ 173916 w 6958467"/>
              <a:gd name="connsiteY8" fmla="*/ 0 h 231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8467" h="2317033">
                <a:moveTo>
                  <a:pt x="173916" y="0"/>
                </a:moveTo>
                <a:lnTo>
                  <a:pt x="6784551" y="0"/>
                </a:lnTo>
                <a:cubicBezTo>
                  <a:pt x="6880602" y="0"/>
                  <a:pt x="6958467" y="77865"/>
                  <a:pt x="6958467" y="173916"/>
                </a:cubicBezTo>
                <a:lnTo>
                  <a:pt x="6958467" y="2143117"/>
                </a:lnTo>
                <a:cubicBezTo>
                  <a:pt x="6958467" y="2239168"/>
                  <a:pt x="6880602" y="2317033"/>
                  <a:pt x="6784551" y="2317033"/>
                </a:cubicBezTo>
                <a:lnTo>
                  <a:pt x="173916" y="2317033"/>
                </a:lnTo>
                <a:cubicBezTo>
                  <a:pt x="77865" y="2317033"/>
                  <a:pt x="0" y="2239168"/>
                  <a:pt x="0" y="2143117"/>
                </a:cubicBezTo>
                <a:lnTo>
                  <a:pt x="0" y="173916"/>
                </a:lnTo>
                <a:cubicBezTo>
                  <a:pt x="0" y="77865"/>
                  <a:pt x="77865" y="0"/>
                  <a:pt x="173916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8F3AC0F6-2676-A2F0-F582-F56F9D4D338D}"/>
              </a:ext>
            </a:extLst>
          </p:cNvPr>
          <p:cNvSpPr/>
          <p:nvPr/>
        </p:nvSpPr>
        <p:spPr>
          <a:xfrm>
            <a:off x="334963" y="2905780"/>
            <a:ext cx="3992108" cy="523220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26DA4B3D-8C99-91AE-99D1-66C9EC67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461" y="2939142"/>
            <a:ext cx="489858" cy="4898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BEF8CF-8510-9DD7-1710-C5C5FAFCFB7A}"/>
              </a:ext>
            </a:extLst>
          </p:cNvPr>
          <p:cNvSpPr txBox="1"/>
          <p:nvPr/>
        </p:nvSpPr>
        <p:spPr>
          <a:xfrm>
            <a:off x="975633" y="3041812"/>
            <a:ext cx="3173751" cy="28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3 октября – старт новой программы</a:t>
            </a:r>
            <a:endParaRPr lang="ru-RU" sz="1200" dirty="0">
              <a:latin typeface="Montserrat" pitchFamily="2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E854141C-55DE-197B-3250-7EAE3D53E52E}"/>
              </a:ext>
            </a:extLst>
          </p:cNvPr>
          <p:cNvSpPr/>
          <p:nvPr/>
        </p:nvSpPr>
        <p:spPr>
          <a:xfrm>
            <a:off x="334963" y="4057024"/>
            <a:ext cx="7127194" cy="2317033"/>
          </a:xfrm>
          <a:prstGeom prst="roundRect">
            <a:avLst>
              <a:gd name="adj" fmla="val 9388"/>
            </a:avLst>
          </a:prstGeom>
          <a:solidFill>
            <a:srgbClr val="65B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01CA2-1ED9-6ED6-F60E-B5D1BFE4413B}"/>
              </a:ext>
            </a:extLst>
          </p:cNvPr>
          <p:cNvSpPr txBox="1"/>
          <p:nvPr/>
        </p:nvSpPr>
        <p:spPr>
          <a:xfrm>
            <a:off x="1673259" y="4441625"/>
            <a:ext cx="5307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SemiBold" pitchFamily="2" charset="0"/>
                <a:cs typeface="Calibri" panose="020F0502020204030204" pitchFamily="34" charset="0"/>
              </a:rPr>
              <a:t>КЛУБ КЛИЕНТОЦЕНТРИЧНОСТИ ЦЗН</a:t>
            </a:r>
            <a:endParaRPr lang="ru-RU" sz="2000" b="1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pic>
        <p:nvPicPr>
          <p:cNvPr id="1026" name="Picture 2" descr="Иконка Telegram в PNG и SVG – скачать иконку Telegram (Бесплатно) с набора  Social network в стиле Flat">
            <a:extLst>
              <a:ext uri="{FF2B5EF4-FFF2-40B4-BE49-F238E27FC236}">
                <a16:creationId xmlns:a16="http://schemas.microsoft.com/office/drawing/2014/main" id="{19753C64-9684-F3AC-3B6F-2EB35F4C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5" y="4845467"/>
            <a:ext cx="867908" cy="8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5A1CEF8A-3139-3FDD-3796-8988097E2B5E}"/>
              </a:ext>
            </a:extLst>
          </p:cNvPr>
          <p:cNvSpPr/>
          <p:nvPr/>
        </p:nvSpPr>
        <p:spPr>
          <a:xfrm>
            <a:off x="1757588" y="5190155"/>
            <a:ext cx="4338411" cy="523220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5963"/>
            <a:r>
              <a:rPr lang="ru-RU" sz="1600" dirty="0">
                <a:solidFill>
                  <a:srgbClr val="03489A"/>
                </a:solidFill>
                <a:latin typeface="Montserrat" pitchFamily="2" charset="0"/>
              </a:rPr>
              <a:t>1020 участников на 28.09.2022</a:t>
            </a:r>
          </a:p>
        </p:txBody>
      </p:sp>
      <p:pic>
        <p:nvPicPr>
          <p:cNvPr id="20" name="Рисунок 19" descr="Пользователи со сплошной заливкой">
            <a:extLst>
              <a:ext uri="{FF2B5EF4-FFF2-40B4-BE49-F238E27FC236}">
                <a16:creationId xmlns:a16="http://schemas.microsoft.com/office/drawing/2014/main" id="{214CC164-0C1B-3FCF-2D7C-A83496134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24390" y="5279421"/>
            <a:ext cx="406627" cy="4066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EC3AAC-D5D3-AD5C-34EE-A283A0659DF6}"/>
              </a:ext>
            </a:extLst>
          </p:cNvPr>
          <p:cNvSpPr txBox="1"/>
          <p:nvPr/>
        </p:nvSpPr>
        <p:spPr>
          <a:xfrm>
            <a:off x="7663158" y="4841735"/>
            <a:ext cx="42207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03489A"/>
                </a:solidFill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Новое профессиональное сообщество</a:t>
            </a:r>
            <a:endParaRPr lang="ru-RU" sz="2800" b="1" dirty="0">
              <a:solidFill>
                <a:srgbClr val="03489A"/>
              </a:solidFill>
              <a:latin typeface="Montserrat SemiBold" pitchFamily="2" charset="0"/>
            </a:endParaRPr>
          </a:p>
        </p:txBody>
      </p:sp>
      <p:pic>
        <p:nvPicPr>
          <p:cNvPr id="25" name="Рисунок 24" descr="Мозговой штурм группы со сплошной заливкой">
            <a:extLst>
              <a:ext uri="{FF2B5EF4-FFF2-40B4-BE49-F238E27FC236}">
                <a16:creationId xmlns:a16="http://schemas.microsoft.com/office/drawing/2014/main" id="{72D76EF1-6C19-C0AA-DE4A-19403C58E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76937" y="3975382"/>
            <a:ext cx="914400" cy="914400"/>
          </a:xfrm>
          <a:prstGeom prst="rect">
            <a:avLst/>
          </a:prstGeom>
        </p:spPr>
      </p:pic>
      <p:sp>
        <p:nvSpPr>
          <p:cNvPr id="28" name="Номер слайда 16">
            <a:extLst>
              <a:ext uri="{FF2B5EF4-FFF2-40B4-BE49-F238E27FC236}">
                <a16:creationId xmlns:a16="http://schemas.microsoft.com/office/drawing/2014/main" id="{05640978-CD35-237E-1CA5-A982ECD9E10D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8</a:t>
            </a:fld>
            <a:endParaRPr lang="ru-RU" sz="11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9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F8512E4-A4DB-8BA3-C4D7-A73DDE7C1CE8}"/>
              </a:ext>
            </a:extLst>
          </p:cNvPr>
          <p:cNvSpPr/>
          <p:nvPr/>
        </p:nvSpPr>
        <p:spPr>
          <a:xfrm>
            <a:off x="-16763" y="0"/>
            <a:ext cx="6096000" cy="6896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E51BEC1-F95B-2D55-A089-F8F28DA04F8D}"/>
              </a:ext>
            </a:extLst>
          </p:cNvPr>
          <p:cNvCxnSpPr>
            <a:endCxn id="22" idx="0"/>
          </p:cNvCxnSpPr>
          <p:nvPr/>
        </p:nvCxnSpPr>
        <p:spPr>
          <a:xfrm>
            <a:off x="8373308" y="2495528"/>
            <a:ext cx="0" cy="3107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F6A4F1-6079-36D0-6678-3075850F68F3}"/>
              </a:ext>
            </a:extLst>
          </p:cNvPr>
          <p:cNvSpPr txBox="1"/>
          <p:nvPr/>
        </p:nvSpPr>
        <p:spPr>
          <a:xfrm>
            <a:off x="334963" y="2435283"/>
            <a:ext cx="4610650" cy="161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3200" dirty="0">
                <a:solidFill>
                  <a:srgbClr val="E4481D"/>
                </a:solidFill>
                <a:latin typeface="Montserrat SemiBold" pitchFamily="2" charset="0"/>
                <a:cs typeface="Calibri" panose="020F0502020204030204" pitchFamily="34" charset="0"/>
              </a:rPr>
              <a:t>КОНСТРУКТОР КЛИЕНТСКОГО ОПЫТА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A5DA1-71E4-38F6-2D55-C796A1F6BEDF}"/>
              </a:ext>
            </a:extLst>
          </p:cNvPr>
          <p:cNvSpPr txBox="1"/>
          <p:nvPr/>
        </p:nvSpPr>
        <p:spPr>
          <a:xfrm>
            <a:off x="8973454" y="1866290"/>
            <a:ext cx="2539943" cy="420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Montserrat" pitchFamily="2" charset="0"/>
              </a:rPr>
              <a:t>18 февраля – 1 июля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15816-B690-BE68-4BE6-775AD3662898}"/>
              </a:ext>
            </a:extLst>
          </p:cNvPr>
          <p:cNvSpPr txBox="1"/>
          <p:nvPr/>
        </p:nvSpPr>
        <p:spPr>
          <a:xfrm>
            <a:off x="8973454" y="3145488"/>
            <a:ext cx="1589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latin typeface="Montserrat SemiBold" pitchFamily="2" charset="0"/>
              </a:rPr>
              <a:t>15 регионов-участников </a:t>
            </a:r>
            <a:endParaRPr lang="ru-RU" sz="1600" dirty="0"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769C6C-60C8-D157-F4CC-3CAE618220C8}"/>
              </a:ext>
            </a:extLst>
          </p:cNvPr>
          <p:cNvSpPr txBox="1"/>
          <p:nvPr/>
        </p:nvSpPr>
        <p:spPr>
          <a:xfrm>
            <a:off x="8925976" y="4510519"/>
            <a:ext cx="1428768" cy="420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Montserrat SemiBold" pitchFamily="2" charset="0"/>
              </a:rPr>
              <a:t>20 </a:t>
            </a:r>
            <a:r>
              <a:rPr lang="ru-RU" sz="1600" dirty="0">
                <a:latin typeface="Montserrat" pitchFamily="2" charset="0"/>
              </a:rPr>
              <a:t>кейсов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893B83-CAD0-41F0-BC0A-8467F06A791C}"/>
              </a:ext>
            </a:extLst>
          </p:cNvPr>
          <p:cNvSpPr txBox="1"/>
          <p:nvPr/>
        </p:nvSpPr>
        <p:spPr>
          <a:xfrm>
            <a:off x="8925976" y="5643014"/>
            <a:ext cx="1428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 SemiBold" pitchFamily="2" charset="0"/>
              </a:rPr>
              <a:t>Более 100 </a:t>
            </a:r>
            <a:r>
              <a:rPr lang="ru-RU" sz="1600" dirty="0">
                <a:latin typeface="Montserrat" pitchFamily="2" charset="0"/>
              </a:rPr>
              <a:t>вариантов решений 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8B1603E-3CE0-5157-A68C-9F337951858B}"/>
              </a:ext>
            </a:extLst>
          </p:cNvPr>
          <p:cNvGrpSpPr/>
          <p:nvPr/>
        </p:nvGrpSpPr>
        <p:grpSpPr>
          <a:xfrm>
            <a:off x="7973195" y="5602777"/>
            <a:ext cx="800226" cy="797994"/>
            <a:chOff x="7973195" y="5143575"/>
            <a:chExt cx="800226" cy="797994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D5DA2D29-50E9-CBB0-2835-C0F08EB61D5A}"/>
                </a:ext>
              </a:extLst>
            </p:cNvPr>
            <p:cNvSpPr>
              <a:spLocks/>
            </p:cNvSpPr>
            <p:nvPr/>
          </p:nvSpPr>
          <p:spPr>
            <a:xfrm>
              <a:off x="7973195" y="5143575"/>
              <a:ext cx="800226" cy="797994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006DBB"/>
                </a:gs>
                <a:gs pos="100000">
                  <a:srgbClr val="02539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Montserrat" pitchFamily="2" charset="0"/>
              </a:endParaRPr>
            </a:p>
          </p:txBody>
        </p:sp>
        <p:pic>
          <p:nvPicPr>
            <p:cNvPr id="18" name="Рисунок 17" descr="Отзыв клиента со сплошной заливкой">
              <a:extLst>
                <a:ext uri="{FF2B5EF4-FFF2-40B4-BE49-F238E27FC236}">
                  <a16:creationId xmlns:a16="http://schemas.microsoft.com/office/drawing/2014/main" id="{6397152F-33D9-8865-2EB7-4457E19CF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21308" y="5290572"/>
              <a:ext cx="504000" cy="50400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EF2EB6C-32A8-F188-A00A-FEA0C43F5F7B}"/>
              </a:ext>
            </a:extLst>
          </p:cNvPr>
          <p:cNvGrpSpPr/>
          <p:nvPr/>
        </p:nvGrpSpPr>
        <p:grpSpPr>
          <a:xfrm>
            <a:off x="7973195" y="4301030"/>
            <a:ext cx="800226" cy="797994"/>
            <a:chOff x="7973195" y="3976927"/>
            <a:chExt cx="800226" cy="797994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98A4158B-DC32-5E15-81F4-9A5630ADE142}"/>
                </a:ext>
              </a:extLst>
            </p:cNvPr>
            <p:cNvSpPr>
              <a:spLocks/>
            </p:cNvSpPr>
            <p:nvPr/>
          </p:nvSpPr>
          <p:spPr>
            <a:xfrm>
              <a:off x="7973195" y="3976927"/>
              <a:ext cx="800226" cy="797994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006DBB"/>
                </a:gs>
                <a:gs pos="100000">
                  <a:srgbClr val="02539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Montserrat" pitchFamily="2" charset="0"/>
              </a:endParaRPr>
            </a:p>
          </p:txBody>
        </p:sp>
        <p:pic>
          <p:nvPicPr>
            <p:cNvPr id="19" name="Рисунок 18" descr="Головоломка со сплошной заливкой">
              <a:extLst>
                <a:ext uri="{FF2B5EF4-FFF2-40B4-BE49-F238E27FC236}">
                  <a16:creationId xmlns:a16="http://schemas.microsoft.com/office/drawing/2014/main" id="{61020C0A-AFE7-5DAF-05B1-5EAA179C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1308" y="4123924"/>
              <a:ext cx="504000" cy="50400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E0A456D-8B14-8957-AE08-CE97A567815A}"/>
              </a:ext>
            </a:extLst>
          </p:cNvPr>
          <p:cNvGrpSpPr/>
          <p:nvPr/>
        </p:nvGrpSpPr>
        <p:grpSpPr>
          <a:xfrm>
            <a:off x="7973195" y="2999282"/>
            <a:ext cx="800226" cy="797994"/>
            <a:chOff x="7973195" y="2652624"/>
            <a:chExt cx="800226" cy="797994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50CFA32D-428B-EDFF-019B-BFBEBA61696C}"/>
                </a:ext>
              </a:extLst>
            </p:cNvPr>
            <p:cNvSpPr>
              <a:spLocks/>
            </p:cNvSpPr>
            <p:nvPr/>
          </p:nvSpPr>
          <p:spPr>
            <a:xfrm>
              <a:off x="7973195" y="2652624"/>
              <a:ext cx="800226" cy="797994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006DBB"/>
                </a:gs>
                <a:gs pos="100000">
                  <a:srgbClr val="02539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Montserrat" pitchFamily="2" charset="0"/>
              </a:endParaRPr>
            </a:p>
          </p:txBody>
        </p:sp>
        <p:pic>
          <p:nvPicPr>
            <p:cNvPr id="16" name="Рисунок 15" descr="Маркер со сплошной заливкой">
              <a:extLst>
                <a:ext uri="{FF2B5EF4-FFF2-40B4-BE49-F238E27FC236}">
                  <a16:creationId xmlns:a16="http://schemas.microsoft.com/office/drawing/2014/main" id="{F5F99200-325A-55D3-3DA1-5E9550BED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20517" y="2798830"/>
              <a:ext cx="505583" cy="50558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2DF6583-BBA2-8305-2101-5F79E2F9519E}"/>
              </a:ext>
            </a:extLst>
          </p:cNvPr>
          <p:cNvGrpSpPr/>
          <p:nvPr/>
        </p:nvGrpSpPr>
        <p:grpSpPr>
          <a:xfrm>
            <a:off x="7973195" y="1697534"/>
            <a:ext cx="800226" cy="797994"/>
            <a:chOff x="7973195" y="1485975"/>
            <a:chExt cx="800226" cy="797994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2FE53D76-493C-20CC-D555-0EBA88D4B006}"/>
                </a:ext>
              </a:extLst>
            </p:cNvPr>
            <p:cNvSpPr>
              <a:spLocks/>
            </p:cNvSpPr>
            <p:nvPr/>
          </p:nvSpPr>
          <p:spPr>
            <a:xfrm>
              <a:off x="7973195" y="1485975"/>
              <a:ext cx="800226" cy="797994"/>
            </a:xfrm>
            <a:prstGeom prst="roundRect">
              <a:avLst>
                <a:gd name="adj" fmla="val 5333"/>
              </a:avLst>
            </a:prstGeom>
            <a:gradFill>
              <a:gsLst>
                <a:gs pos="0">
                  <a:srgbClr val="006DBB"/>
                </a:gs>
                <a:gs pos="100000">
                  <a:srgbClr val="025393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Montserrat" pitchFamily="2" charset="0"/>
              </a:endParaRPr>
            </a:p>
          </p:txBody>
        </p:sp>
        <p:pic>
          <p:nvPicPr>
            <p:cNvPr id="14" name="Рисунок 13" descr="Перекидной календарь со сплошной заливкой">
              <a:extLst>
                <a:ext uri="{FF2B5EF4-FFF2-40B4-BE49-F238E27FC236}">
                  <a16:creationId xmlns:a16="http://schemas.microsoft.com/office/drawing/2014/main" id="{D776E8A1-B2A1-2B30-1016-F52492B5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25269" y="1636933"/>
              <a:ext cx="496079" cy="496079"/>
            </a:xfrm>
            <a:prstGeom prst="rect">
              <a:avLst/>
            </a:prstGeom>
          </p:spPr>
        </p:pic>
      </p:grp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847C1F6A-CB4D-7B94-550D-9B28BAE48F3C}"/>
              </a:ext>
            </a:extLst>
          </p:cNvPr>
          <p:cNvSpPr/>
          <p:nvPr/>
        </p:nvSpPr>
        <p:spPr>
          <a:xfrm>
            <a:off x="334963" y="4565430"/>
            <a:ext cx="3992108" cy="1037347"/>
          </a:xfrm>
          <a:prstGeom prst="roundRect">
            <a:avLst>
              <a:gd name="adj" fmla="val 9388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920C4B-1AC6-B856-569A-F8EF3DA3B2B7}"/>
              </a:ext>
            </a:extLst>
          </p:cNvPr>
          <p:cNvSpPr txBox="1"/>
          <p:nvPr/>
        </p:nvSpPr>
        <p:spPr>
          <a:xfrm>
            <a:off x="1053412" y="4745081"/>
            <a:ext cx="3173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Montserrat" pitchFamily="2" charset="0"/>
                <a:ea typeface="Calibri" panose="020F0502020204030204" pitchFamily="34" charset="0"/>
                <a:cs typeface="Calibri" panose="020F0502020204030204" pitchFamily="34" charset="0"/>
              </a:rPr>
              <a:t>Лаборатория совместных решений</a:t>
            </a:r>
            <a:endParaRPr lang="ru-RU" sz="2000" dirty="0">
              <a:latin typeface="Montserrat" pitchFamily="2" charset="0"/>
            </a:endParaRPr>
          </a:p>
        </p:txBody>
      </p:sp>
      <p:pic>
        <p:nvPicPr>
          <p:cNvPr id="30" name="Рисунок 29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492E8EC0-2359-F2AD-2F74-A94BD392E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6081" y="4769624"/>
            <a:ext cx="619263" cy="6192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B819F99-B46F-CC04-EB61-F1F116DE843A}"/>
              </a:ext>
            </a:extLst>
          </p:cNvPr>
          <p:cNvSpPr txBox="1"/>
          <p:nvPr/>
        </p:nvSpPr>
        <p:spPr>
          <a:xfrm>
            <a:off x="7954731" y="799487"/>
            <a:ext cx="4193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Montserrat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Марафон</a:t>
            </a:r>
          </a:p>
          <a:p>
            <a:r>
              <a:rPr lang="ru-RU" b="1" dirty="0">
                <a:solidFill>
                  <a:srgbClr val="03489A"/>
                </a:solidFill>
                <a:latin typeface="Montserrat SemiBold" pitchFamily="2" charset="0"/>
                <a:cs typeface="Calibri" panose="020F0502020204030204" pitchFamily="34" charset="0"/>
              </a:rPr>
              <a:t>«Мыслим </a:t>
            </a:r>
            <a:r>
              <a:rPr lang="ru-RU" b="1" dirty="0" err="1">
                <a:solidFill>
                  <a:srgbClr val="03489A"/>
                </a:solidFill>
                <a:latin typeface="Montserrat SemiBold" pitchFamily="2" charset="0"/>
                <a:cs typeface="Calibri" panose="020F0502020204030204" pitchFamily="34" charset="0"/>
              </a:rPr>
              <a:t>клиентоцентрично</a:t>
            </a:r>
            <a:r>
              <a:rPr lang="ru-RU" b="1" dirty="0">
                <a:solidFill>
                  <a:srgbClr val="03489A"/>
                </a:solidFill>
                <a:latin typeface="Montserrat SemiBold" pitchFamily="2" charset="0"/>
                <a:cs typeface="Calibri" panose="020F0502020204030204" pitchFamily="34" charset="0"/>
              </a:rPr>
              <a:t>»</a:t>
            </a:r>
            <a:endParaRPr lang="ru-RU" b="1" dirty="0">
              <a:solidFill>
                <a:srgbClr val="03489A"/>
              </a:solidFill>
              <a:latin typeface="Montserrat SemiBold" pitchFamily="2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42374C9F-E3A1-09BD-24CA-7657E38D35C5}"/>
              </a:ext>
            </a:extLst>
          </p:cNvPr>
          <p:cNvCxnSpPr/>
          <p:nvPr/>
        </p:nvCxnSpPr>
        <p:spPr>
          <a:xfrm>
            <a:off x="0" y="6561138"/>
            <a:ext cx="2665708" cy="0"/>
          </a:xfrm>
          <a:prstGeom prst="line">
            <a:avLst/>
          </a:prstGeom>
          <a:ln>
            <a:solidFill>
              <a:srgbClr val="E44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Номер слайда 16">
            <a:extLst>
              <a:ext uri="{FF2B5EF4-FFF2-40B4-BE49-F238E27FC236}">
                <a16:creationId xmlns:a16="http://schemas.microsoft.com/office/drawing/2014/main" id="{54847EE4-136F-C4ED-4B9E-F55D10258ACE}"/>
              </a:ext>
            </a:extLst>
          </p:cNvPr>
          <p:cNvSpPr txBox="1">
            <a:spLocks/>
          </p:cNvSpPr>
          <p:nvPr/>
        </p:nvSpPr>
        <p:spPr>
          <a:xfrm>
            <a:off x="11857038" y="6493320"/>
            <a:ext cx="316186" cy="36468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E79F2CA-2A19-4F12-8133-818A5A600228}" type="slidenum">
              <a:rPr lang="ru-RU" sz="1100" smtClean="0">
                <a:latin typeface="Montserrat" pitchFamily="2" charset="0"/>
              </a:rPr>
              <a:pPr algn="r"/>
              <a:t>9</a:t>
            </a:fld>
            <a:endParaRPr lang="ru-RU" sz="1100" dirty="0">
              <a:latin typeface="Montserrat" pitchFamily="2" charset="0"/>
            </a:endParaRPr>
          </a:p>
        </p:txBody>
      </p:sp>
      <p:pic>
        <p:nvPicPr>
          <p:cNvPr id="51" name="Рисунок 50" descr="Изображение выглядит как текст, человек, в поз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755FB94-6EDA-6216-EA35-74B8AFE104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714" t="604" r="35944"/>
          <a:stretch/>
        </p:blipFill>
        <p:spPr>
          <a:xfrm>
            <a:off x="4437724" y="461369"/>
            <a:ext cx="3192662" cy="6434939"/>
          </a:xfrm>
          <a:custGeom>
            <a:avLst/>
            <a:gdLst>
              <a:gd name="connsiteX0" fmla="*/ 291490 w 3192662"/>
              <a:gd name="connsiteY0" fmla="*/ 0 h 6434939"/>
              <a:gd name="connsiteX1" fmla="*/ 2901172 w 3192662"/>
              <a:gd name="connsiteY1" fmla="*/ 0 h 6434939"/>
              <a:gd name="connsiteX2" fmla="*/ 3192662 w 3192662"/>
              <a:gd name="connsiteY2" fmla="*/ 291490 h 6434939"/>
              <a:gd name="connsiteX3" fmla="*/ 3192662 w 3192662"/>
              <a:gd name="connsiteY3" fmla="*/ 6143449 h 6434939"/>
              <a:gd name="connsiteX4" fmla="*/ 2901172 w 3192662"/>
              <a:gd name="connsiteY4" fmla="*/ 6434939 h 6434939"/>
              <a:gd name="connsiteX5" fmla="*/ 291490 w 3192662"/>
              <a:gd name="connsiteY5" fmla="*/ 6434939 h 6434939"/>
              <a:gd name="connsiteX6" fmla="*/ 0 w 3192662"/>
              <a:gd name="connsiteY6" fmla="*/ 6143449 h 6434939"/>
              <a:gd name="connsiteX7" fmla="*/ 0 w 3192662"/>
              <a:gd name="connsiteY7" fmla="*/ 291490 h 6434939"/>
              <a:gd name="connsiteX8" fmla="*/ 291490 w 3192662"/>
              <a:gd name="connsiteY8" fmla="*/ 0 h 643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2662" h="6434939">
                <a:moveTo>
                  <a:pt x="291490" y="0"/>
                </a:moveTo>
                <a:lnTo>
                  <a:pt x="2901172" y="0"/>
                </a:lnTo>
                <a:cubicBezTo>
                  <a:pt x="3062157" y="0"/>
                  <a:pt x="3192662" y="130505"/>
                  <a:pt x="3192662" y="291490"/>
                </a:cubicBezTo>
                <a:lnTo>
                  <a:pt x="3192662" y="6143449"/>
                </a:lnTo>
                <a:cubicBezTo>
                  <a:pt x="3192662" y="6304434"/>
                  <a:pt x="3062157" y="6434939"/>
                  <a:pt x="2901172" y="6434939"/>
                </a:cubicBezTo>
                <a:lnTo>
                  <a:pt x="291490" y="6434939"/>
                </a:lnTo>
                <a:cubicBezTo>
                  <a:pt x="130505" y="6434939"/>
                  <a:pt x="0" y="6304434"/>
                  <a:pt x="0" y="6143449"/>
                </a:cubicBezTo>
                <a:lnTo>
                  <a:pt x="0" y="291490"/>
                </a:lnTo>
                <a:cubicBezTo>
                  <a:pt x="0" y="130505"/>
                  <a:pt x="130505" y="0"/>
                  <a:pt x="29149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7220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668</Words>
  <Application>Microsoft Office PowerPoint</Application>
  <PresentationFormat>Широкоэкранный</PresentationFormat>
  <Paragraphs>143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Montserrat</vt:lpstr>
      <vt:lpstr>Calibri</vt:lpstr>
      <vt:lpstr>Arial</vt:lpstr>
      <vt:lpstr>Montserrat SemiBold</vt:lpstr>
      <vt:lpstr>Calibri Light</vt:lpstr>
      <vt:lpstr>Montserrat Medium</vt:lpstr>
      <vt:lpstr>Wingdings</vt:lpstr>
      <vt:lpstr>Тема Office</vt:lpstr>
      <vt:lpstr>Реализация клиентоцентричных подходов в работе службы занятости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клиентоцентричных подходов в работе службы занятости населения</dc:title>
  <dc:creator>Алия Залалова</dc:creator>
  <cp:lastModifiedBy>Яна Николаевна Мизунова</cp:lastModifiedBy>
  <cp:revision>13</cp:revision>
  <dcterms:created xsi:type="dcterms:W3CDTF">2022-09-26T09:06:27Z</dcterms:created>
  <dcterms:modified xsi:type="dcterms:W3CDTF">2022-09-27T16:48:50Z</dcterms:modified>
</cp:coreProperties>
</file>